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3.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4.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60"/>
  </p:notesMasterIdLst>
  <p:sldIdLst>
    <p:sldId id="256" r:id="rId3"/>
    <p:sldId id="311" r:id="rId4"/>
    <p:sldId id="31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89" r:id="rId39"/>
    <p:sldId id="291" r:id="rId40"/>
    <p:sldId id="292" r:id="rId41"/>
    <p:sldId id="293" r:id="rId42"/>
    <p:sldId id="294" r:id="rId43"/>
    <p:sldId id="295" r:id="rId44"/>
    <p:sldId id="296" r:id="rId45"/>
    <p:sldId id="297" r:id="rId46"/>
    <p:sldId id="298" r:id="rId47"/>
    <p:sldId id="310" r:id="rId48"/>
    <p:sldId id="299" r:id="rId49"/>
    <p:sldId id="300" r:id="rId50"/>
    <p:sldId id="301" r:id="rId51"/>
    <p:sldId id="302" r:id="rId52"/>
    <p:sldId id="303" r:id="rId53"/>
    <p:sldId id="304" r:id="rId54"/>
    <p:sldId id="305" r:id="rId55"/>
    <p:sldId id="306" r:id="rId56"/>
    <p:sldId id="307" r:id="rId57"/>
    <p:sldId id="308" r:id="rId58"/>
    <p:sldId id="309" r:id="rId59"/>
  </p:sldIdLst>
  <p:sldSz cx="9144000" cy="5143500" type="screen16x9"/>
  <p:notesSz cx="7010400" cy="9296400"/>
  <p:embeddedFontLst>
    <p:embeddedFont>
      <p:font typeface="Calibri" panose="020F0502020204030204" pitchFamily="34" charset="0"/>
      <p:regular r:id="rId61"/>
      <p:bold r:id="rId62"/>
      <p:italic r:id="rId63"/>
      <p:boldItalic r:id="rId64"/>
    </p:embeddedFont>
    <p:embeddedFont>
      <p:font typeface="Century Gothic" panose="020B0502020202020204" pitchFamily="34" charset="0"/>
      <p:regular r:id="rId65"/>
      <p:bold r:id="rId66"/>
      <p:italic r:id="rId67"/>
      <p:boldItalic r:id="rId68"/>
    </p:embeddedFont>
    <p:embeddedFont>
      <p:font typeface="Fira Sans Extra Condensed" panose="020B0503050000020004" pitchFamily="34" charset="0"/>
      <p:regular r:id="rId69"/>
      <p:bold r:id="rId70"/>
      <p:italic r:id="rId71"/>
      <p:boldItalic r:id="rId72"/>
    </p:embeddedFont>
    <p:embeddedFont>
      <p:font typeface="Fira Sans Extra Condensed Medium" panose="020B0604020202020204" charset="0"/>
      <p:regular r:id="rId73"/>
      <p:bold r:id="rId74"/>
      <p:italic r:id="rId75"/>
      <p:boldItalic r:id="rId76"/>
    </p:embeddedFont>
    <p:embeddedFont>
      <p:font typeface="Gill Sans" panose="020B0604020202020204" charset="0"/>
      <p:regular r:id="rId77"/>
      <p:bold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jYAUMRlB+4hqihJAoZfAuX1ReuW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Landes" initials="" lastIdx="3" clrIdx="0"/>
  <p:cmAuthor id="1" name="Sarah Fitzgerald" initials="" lastIdx="1" clrIdx="1"/>
  <p:cmAuthor id="2" name="Christie Fritz" initials="" lastIdx="2" clrIdx="2"/>
  <p:cmAuthor id="3" name="Judy Juengel" initials="" lastIdx="1" clrIdx="3"/>
  <p:cmAuthor id="4" name="Christie Fritz" initials="CF" lastIdx="1" clrIdx="4">
    <p:extLst>
      <p:ext uri="{19B8F6BF-5375-455C-9EA6-DF929625EA0E}">
        <p15:presenceInfo xmlns:p15="http://schemas.microsoft.com/office/powerpoint/2012/main" userId="S::cfritz@edu.state.wy.us::7bf1d964-0de4-4e2a-a1d3-23c18d3e53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48"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87" Type="http://schemas.openxmlformats.org/officeDocument/2006/relationships/theme" Target="theme/theme1.xml"/><Relationship Id="rId61" Type="http://schemas.openxmlformats.org/officeDocument/2006/relationships/font" Target="fonts/font1.fntdata"/><Relationship Id="rId82" Type="http://schemas.openxmlformats.org/officeDocument/2006/relationships/font" Target="fonts/font2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5-05T15:37:39.492" idx="1">
    <p:pos x="6000" y="0"/>
    <p:text>I would like to be a part of slides 21, 22, 25-28</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ZfCs6Y"/>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5-10T17:40:34.647" idx="1">
    <p:pos x="6000" y="0"/>
    <p:text>This slide already has a lot of information so it might make sense to split it into two slides if any information is added.  I was wondering if we wanted to add something about the WEII Plus Facilitators being surveyed quarterly for their feedback about the WEII Plus program.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vjkeJM"/>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3-05-08T19:31:03.980" idx="2">
    <p:pos x="6000" y="0"/>
    <p:text>I have asked Kristin Bringhurst to be a part of this presentation as a WEII Plus facilitator. I think having her discuss the program and how she has implemented the resources would be helpful. I'll let you know what she says!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ZfCs6g"/>
      </p:ext>
    </p:extLst>
  </p:cm>
  <p:cm authorId="2" dt="2023-05-08T19:31:03.980" idx="1">
    <p:pos x="6000" y="0"/>
    <p:text>I think this is a wonderful idea!</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ueC3n04"/>
      </p:ext>
    </p:extLst>
  </p:cm>
  <p:cm authorId="3" dt="2023-05-09T23:20:06.472" idx="1">
    <p:pos x="6000" y="100"/>
    <p:text>Are you able to show the padlet rather than the slide? It would be great for the audience to see the actual version.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kYl9SI"/>
      </p:ext>
    </p:extLst>
  </p:cm>
  <p:cm authorId="2" dt="2023-05-09T23:20:06.472" idx="2">
    <p:pos x="6000" y="100"/>
    <p:text>We can show it - I just need to add the link and the person presenting this slide can click into it. ( I added one to this slide now)</p:text>
    <p:extLst>
      <p:ext uri="{C676402C-5697-4E1C-873F-D02D1690AC5C}">
        <p15:threadingInfo xmlns:p15="http://schemas.microsoft.com/office/powerpoint/2012/main" timeZoneBias="0">
          <p15:parentCm authorId="3" idx="1"/>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tIXBt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3-05-05T15:43:52.871" idx="3">
    <p:pos x="6000" y="0"/>
    <p:text>I would like to have a family talk about this slide. I have a couple of ideas that we can discuss at our next meeting.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ZfCs6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25114bff0b_0_10: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None/>
            </a:pPr>
            <a:r>
              <a:rPr lang="en" dirty="0">
                <a:solidFill>
                  <a:schemeClr val="dk1"/>
                </a:solidFill>
              </a:rPr>
              <a:t>We are so excited to be here today to share with you how leaders and members of Wyoming Families for Hands &amp; Voices are behind the wheel helping to steer the journey towards developing the “I” in the Wyoming EHDI Program.  We would love to tell you about our “road trip” and how utilizing a facilitator  helped to provide objectivity and guidance in keeping the “pit crew” on the right track.</a:t>
            </a:r>
            <a:endParaRPr dirty="0">
              <a:solidFill>
                <a:schemeClr val="dk1"/>
              </a:solidFill>
            </a:endParaRPr>
          </a:p>
          <a:p>
            <a:pPr marL="0" lvl="0" indent="0" algn="l" rtl="0">
              <a:lnSpc>
                <a:spcPct val="106999"/>
              </a:lnSpc>
              <a:spcBef>
                <a:spcPts val="0"/>
              </a:spcBef>
              <a:spcAft>
                <a:spcPts val="0"/>
              </a:spcAft>
              <a:buClr>
                <a:schemeClr val="dk1"/>
              </a:buClr>
              <a:buSzPts val="1100"/>
              <a:buNone/>
            </a:pPr>
            <a:endParaRPr dirty="0">
              <a:solidFill>
                <a:schemeClr val="dk1"/>
              </a:solidFill>
            </a:endParaRPr>
          </a:p>
          <a:p>
            <a:pPr marL="0" lvl="0" indent="0" algn="l" rtl="0">
              <a:lnSpc>
                <a:spcPct val="106999"/>
              </a:lnSpc>
              <a:spcBef>
                <a:spcPts val="815"/>
              </a:spcBef>
              <a:spcAft>
                <a:spcPts val="0"/>
              </a:spcAft>
              <a:buClr>
                <a:schemeClr val="dk1"/>
              </a:buClr>
              <a:buSzPts val="1100"/>
              <a:buNone/>
            </a:pPr>
            <a:r>
              <a:rPr lang="en" dirty="0">
                <a:solidFill>
                  <a:schemeClr val="dk1"/>
                </a:solidFill>
              </a:rPr>
              <a:t>We believe the road we traveled to improve the early intervention (EI) experience for children in the state of Wyoming may lend “travel tips” usable to others on a similar journey in your  states/territory/province etc.. </a:t>
            </a:r>
            <a:endParaRPr dirty="0"/>
          </a:p>
          <a:p>
            <a:pPr marL="0" lvl="0" indent="0" algn="l" rtl="0">
              <a:lnSpc>
                <a:spcPct val="100000"/>
              </a:lnSpc>
              <a:spcBef>
                <a:spcPts val="815"/>
              </a:spcBef>
              <a:spcAft>
                <a:spcPts val="0"/>
              </a:spcAft>
              <a:buSzPts val="1100"/>
              <a:buNone/>
            </a:pPr>
            <a:endParaRPr dirty="0"/>
          </a:p>
          <a:p>
            <a:pPr marL="0" lvl="0" indent="0" algn="l" rtl="0">
              <a:lnSpc>
                <a:spcPct val="100000"/>
              </a:lnSpc>
              <a:spcBef>
                <a:spcPts val="0"/>
              </a:spcBef>
              <a:spcAft>
                <a:spcPts val="0"/>
              </a:spcAft>
              <a:buSzPts val="1100"/>
              <a:buNone/>
            </a:pPr>
            <a:r>
              <a:rPr lang="en" dirty="0"/>
              <a:t>Our goals for today will be to share how Wyoming Stakeholders identified, agreed, and implemented a process to improve early intervention for children who are deaf/Hard of Hearing (D/HH), ultimately creating a Systems Change within our state and for you to hopefully be able to take home and use some of our strategies to your own state/territory etc. </a:t>
            </a:r>
            <a:endParaRPr dirty="0"/>
          </a:p>
        </p:txBody>
      </p:sp>
      <p:sp>
        <p:nvSpPr>
          <p:cNvPr id="283" name="Google Shape;283;g225114bff0b_0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200"/>
              <a:buNone/>
            </a:pPr>
            <a:r>
              <a:rPr lang="en" dirty="0"/>
              <a:t>Nancy People whose hearts are in the work - </a:t>
            </a:r>
            <a:endParaRPr dirty="0"/>
          </a:p>
        </p:txBody>
      </p:sp>
      <p:sp>
        <p:nvSpPr>
          <p:cNvPr id="448" name="Google Shape;448;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Four factors came together at the same time to support our efforts in improving EI in Wyoming including HRSA funding for the WY EHDI, a gift to the Marion Downs Center to support the WY EHDI Program, collaboration with our neighbor to the south, Colorado, as well as the WY EHDI program continuing to focus on the “I” in EHDI through various approaches to allow for the provision to high quality EI for children who are D/HH.</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9: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endParaRPr dirty="0"/>
          </a:p>
          <a:p>
            <a:pPr marL="0" lvl="0" indent="0" algn="l" rtl="0">
              <a:lnSpc>
                <a:spcPct val="100000"/>
              </a:lnSpc>
              <a:spcBef>
                <a:spcPts val="0"/>
              </a:spcBef>
              <a:spcAft>
                <a:spcPts val="0"/>
              </a:spcAft>
              <a:buSzPts val="1100"/>
              <a:buNone/>
            </a:pPr>
            <a:r>
              <a:rPr lang="en" dirty="0"/>
              <a:t>The culmination of our hard work and efforts formed the WEII:  The Wyoming Early Intervention Initiative. With the motto of Together WEII Can Do It!  Because it truly takes a good group of people to make a difference, starting with the parents.</a:t>
            </a:r>
            <a:endParaRPr dirty="0"/>
          </a:p>
        </p:txBody>
      </p:sp>
      <p:sp>
        <p:nvSpPr>
          <p:cNvPr id="491" name="Google Shape;491;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0: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a:t>
            </a:r>
          </a:p>
          <a:p>
            <a:pPr marL="0" lvl="0" indent="0" algn="l" rtl="0">
              <a:lnSpc>
                <a:spcPct val="100000"/>
              </a:lnSpc>
              <a:spcBef>
                <a:spcPts val="0"/>
              </a:spcBef>
              <a:spcAft>
                <a:spcPts val="0"/>
              </a:spcAft>
              <a:buSzPts val="1100"/>
              <a:buNone/>
            </a:pPr>
            <a:r>
              <a:rPr lang="en" dirty="0"/>
              <a:t>Newborn hearing screening, identification of children who are D/HH, and referral to EI are important components of WY EHDI.  However, Wyoming recognizes that the quality and quantity of EI affects developmental progress and outcomes.   </a:t>
            </a:r>
            <a:endParaRPr dirty="0"/>
          </a:p>
        </p:txBody>
      </p:sp>
      <p:sp>
        <p:nvSpPr>
          <p:cNvPr id="498" name="Google Shape;498;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1: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important to be able to express why EI is unique for DHH children within the Part C system</a:t>
            </a:r>
            <a:endParaRPr dirty="0"/>
          </a:p>
        </p:txBody>
      </p:sp>
      <p:sp>
        <p:nvSpPr>
          <p:cNvPr id="504" name="Google Shape;504;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Positive and Negative Combination </a:t>
            </a:r>
            <a:endParaRPr dirty="0"/>
          </a:p>
          <a:p>
            <a:pPr marL="0" lvl="0" indent="0" algn="l" rtl="0">
              <a:lnSpc>
                <a:spcPct val="100000"/>
              </a:lnSpc>
              <a:spcBef>
                <a:spcPts val="0"/>
              </a:spcBef>
              <a:spcAft>
                <a:spcPts val="0"/>
              </a:spcAft>
              <a:buSzPts val="1100"/>
              <a:buNone/>
            </a:pPr>
            <a:r>
              <a:rPr lang="en" dirty="0"/>
              <a:t>Just out of the “starting gate,” it was important to recognize the several different  attributes about Wyoming:</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Here’s are some key components about Wyoming:</a:t>
            </a:r>
            <a:endParaRPr dirty="0"/>
          </a:p>
          <a:p>
            <a:pPr marL="0" lvl="0" indent="0" algn="l" rtl="0">
              <a:lnSpc>
                <a:spcPct val="100000"/>
              </a:lnSpc>
              <a:spcBef>
                <a:spcPts val="0"/>
              </a:spcBef>
              <a:spcAft>
                <a:spcPts val="0"/>
              </a:spcAft>
              <a:buSzPts val="1100"/>
              <a:buNone/>
            </a:pPr>
            <a:endParaRPr dirty="0"/>
          </a:p>
          <a:p>
            <a:pPr marL="465887" lvl="0" indent="-304121" algn="l" rtl="0">
              <a:lnSpc>
                <a:spcPct val="100000"/>
              </a:lnSpc>
              <a:spcBef>
                <a:spcPts val="0"/>
              </a:spcBef>
              <a:spcAft>
                <a:spcPts val="0"/>
              </a:spcAft>
              <a:buSzPts val="1100"/>
              <a:buAutoNum type="arabicPeriod"/>
            </a:pPr>
            <a:r>
              <a:rPr lang="en" dirty="0"/>
              <a:t>We are a very large state physically, 10th largest state in size the US, but the smallest in population with a little over 580,000  (584,309) people.</a:t>
            </a:r>
            <a:endParaRPr dirty="0"/>
          </a:p>
          <a:p>
            <a:pPr marL="465887" lvl="0" indent="-304121" algn="l" rtl="0">
              <a:lnSpc>
                <a:spcPct val="100000"/>
              </a:lnSpc>
              <a:spcBef>
                <a:spcPts val="0"/>
              </a:spcBef>
              <a:spcAft>
                <a:spcPts val="0"/>
              </a:spcAft>
              <a:buSzPts val="1100"/>
              <a:buAutoNum type="arabicPeriod"/>
            </a:pPr>
            <a:r>
              <a:rPr lang="en" dirty="0"/>
              <a:t>Any infant, birth to three is categorically eligible for Part C Early Intervention services, regardless of the  type, degree, and laterality  of hearing loss ( For example, a newborn identified with a mild unilateral hearing loss qualifies for EI services.</a:t>
            </a:r>
            <a:endParaRPr dirty="0"/>
          </a:p>
          <a:p>
            <a:pPr marL="465887" lvl="0" indent="-304121" algn="l" rtl="0">
              <a:lnSpc>
                <a:spcPct val="100000"/>
              </a:lnSpc>
              <a:spcBef>
                <a:spcPts val="0"/>
              </a:spcBef>
              <a:spcAft>
                <a:spcPts val="0"/>
              </a:spcAft>
              <a:buSzPts val="1100"/>
              <a:buAutoNum type="arabicPeriod"/>
            </a:pPr>
            <a:r>
              <a:rPr lang="en" dirty="0"/>
              <a:t>Wyoming is divided into 14 child development regions with 40+ early intervention sites in these regions.</a:t>
            </a:r>
            <a:endParaRPr dirty="0"/>
          </a:p>
          <a:p>
            <a:pPr marL="465887" lvl="0" indent="-304121" algn="l" rtl="0">
              <a:lnSpc>
                <a:spcPct val="100000"/>
              </a:lnSpc>
              <a:spcBef>
                <a:spcPts val="0"/>
              </a:spcBef>
              <a:spcAft>
                <a:spcPts val="0"/>
              </a:spcAft>
              <a:buSzPts val="1100"/>
              <a:buAutoNum type="arabicPeriod"/>
            </a:pPr>
            <a:r>
              <a:rPr lang="en" dirty="0"/>
              <a:t>There are very few Ei providers who specialize or even have had the opportunity to work with children with hearing loss. Some providers may never have had the opportunity to work with a child who is D/HH.</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3: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a:t>
            </a:r>
            <a:endParaRPr dirty="0"/>
          </a:p>
        </p:txBody>
      </p:sp>
      <p:sp>
        <p:nvSpPr>
          <p:cNvPr id="544" name="Google Shape;54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4: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Nancy</a:t>
            </a:r>
            <a:endParaRPr dirty="0"/>
          </a:p>
        </p:txBody>
      </p:sp>
      <p:sp>
        <p:nvSpPr>
          <p:cNvPr id="551" name="Google Shape;551;p1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23aed77153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23aed77153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Nancy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5114bff0b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25114bff0b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Nancy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3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Betsy </a:t>
            </a:r>
            <a:endParaRPr dirty="0"/>
          </a:p>
        </p:txBody>
      </p:sp>
      <p:sp>
        <p:nvSpPr>
          <p:cNvPr id="1229" name="Google Shape;122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415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23aed77153_0_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23aed77153_0_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dirty="0"/>
              <a:t>Nancy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Cheryl - SWOT analysis input from all stakeholder perspectives to work towards the shared understanding of the current status (strengths, weaknesses, threats &amp; opportunities)</a:t>
            </a:r>
            <a:endParaRPr/>
          </a:p>
          <a:p>
            <a:pPr marL="0" lvl="0" indent="0" algn="l" rtl="0">
              <a:lnSpc>
                <a:spcPct val="100000"/>
              </a:lnSpc>
              <a:spcBef>
                <a:spcPts val="0"/>
              </a:spcBef>
              <a:spcAft>
                <a:spcPts val="0"/>
              </a:spcAft>
              <a:buSzPts val="1100"/>
              <a:buNone/>
            </a:pPr>
            <a:r>
              <a:rPr lang="en"/>
              <a:t>Cohesive team results from shared understanding, respect  and building relationships</a:t>
            </a:r>
            <a:endParaRPr/>
          </a:p>
        </p:txBody>
      </p:sp>
      <p:sp>
        <p:nvSpPr>
          <p:cNvPr id="576" name="Google Shape;57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6: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sz="1800">
                <a:latin typeface="Arial"/>
                <a:ea typeface="Arial"/>
                <a:cs typeface="Arial"/>
                <a:sym typeface="Arial"/>
              </a:rPr>
              <a:t>Cheryl -  core team meetings critical to monitoring and sustaining work plans; quarterly stakeholder meetings to keep everyone connected</a:t>
            </a:r>
            <a:endParaRPr/>
          </a:p>
        </p:txBody>
      </p:sp>
      <p:sp>
        <p:nvSpPr>
          <p:cNvPr id="582" name="Google Shape;582;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 name="Google Shape;588;p1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Cheryl – </a:t>
            </a:r>
          </a:p>
          <a:p>
            <a:pPr marL="0" lvl="0" indent="0" algn="l" rtl="0">
              <a:lnSpc>
                <a:spcPct val="100000"/>
              </a:lnSpc>
              <a:spcBef>
                <a:spcPts val="0"/>
              </a:spcBef>
              <a:spcAft>
                <a:spcPts val="0"/>
              </a:spcAft>
              <a:buSzPts val="1100"/>
              <a:buNone/>
            </a:pPr>
            <a:r>
              <a:rPr lang="en" dirty="0"/>
              <a:t>These were the top five goals identified based on importance and feasibility of each goal area.</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8: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a:t>
            </a:r>
          </a:p>
          <a:p>
            <a:pPr marL="0" lvl="0" indent="0" algn="l" rtl="0">
              <a:lnSpc>
                <a:spcPct val="100000"/>
              </a:lnSpc>
              <a:spcBef>
                <a:spcPts val="0"/>
              </a:spcBef>
              <a:spcAft>
                <a:spcPts val="0"/>
              </a:spcAft>
              <a:buSzPts val="1100"/>
              <a:buNone/>
            </a:pPr>
            <a:r>
              <a:rPr lang="en" dirty="0"/>
              <a:t>A quick pit stop to acknowledge once more how fortunate WY has been to have CO as a supportive neighbor willing to share resources.</a:t>
            </a:r>
            <a:endParaRPr dirty="0"/>
          </a:p>
        </p:txBody>
      </p:sp>
      <p:sp>
        <p:nvSpPr>
          <p:cNvPr id="687" name="Google Shape;68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9: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a:t>
            </a:r>
          </a:p>
          <a:p>
            <a:pPr marL="0" lvl="0" indent="0" algn="l" rtl="0">
              <a:lnSpc>
                <a:spcPct val="100000"/>
              </a:lnSpc>
              <a:spcBef>
                <a:spcPts val="0"/>
              </a:spcBef>
              <a:spcAft>
                <a:spcPts val="0"/>
              </a:spcAft>
              <a:buSzPts val="1100"/>
              <a:buNone/>
            </a:pPr>
            <a:r>
              <a:rPr lang="en" dirty="0"/>
              <a:t>We were given permission to adapt the CHIP manual and combine it with Wyoming’s Resource Guide to facilitate the development of the WY Family Resource Manual.  Core Team members worked on this project for several months and we are in the process of having our first batch of manuals printed.  The printed manual is intended to be provided to families upon diagnosis either through their audiologist or through the EHDI program.  Electronic copies are also made available to families and EI providers.</a:t>
            </a:r>
            <a:endParaRPr dirty="0"/>
          </a:p>
        </p:txBody>
      </p:sp>
      <p:sp>
        <p:nvSpPr>
          <p:cNvPr id="694" name="Google Shape;694;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0: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p>
        </p:txBody>
      </p:sp>
      <p:sp>
        <p:nvSpPr>
          <p:cNvPr id="701" name="Google Shape;701;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1: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 </a:t>
            </a:r>
          </a:p>
          <a:p>
            <a:pPr marL="0" lvl="0" indent="0" algn="l" rtl="0">
              <a:lnSpc>
                <a:spcPct val="100000"/>
              </a:lnSpc>
              <a:spcBef>
                <a:spcPts val="0"/>
              </a:spcBef>
              <a:spcAft>
                <a:spcPts val="0"/>
              </a:spcAft>
              <a:buSzPts val="1100"/>
              <a:buNone/>
            </a:pPr>
            <a:r>
              <a:rPr lang="en" dirty="0"/>
              <a:t>Prior to the start of, and during, the WEII collaboration, some direct support was provided to families through an SLP with WY Families for Hands &amp; Voices (outside of Part C EI services).  This program, Reading Early Accelerates Development, or READ Plus, received very positive feedback from families.  However, it was only able to reach approximately 20-25% of families each year.  Based on the needs assessment, we knew this model needed to be adapted to benefit the additional families and children.  The new model is called the WEII Plus Program which utilizes training, coaching, and mentoring to guide and support families and interventionists.</a:t>
            </a:r>
            <a:endParaRPr dirty="0"/>
          </a:p>
        </p:txBody>
      </p:sp>
      <p:sp>
        <p:nvSpPr>
          <p:cNvPr id="709" name="Google Shape;70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2: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a:t>
            </a:r>
          </a:p>
          <a:p>
            <a:pPr marL="0" lvl="0" indent="0" algn="l" rtl="0">
              <a:lnSpc>
                <a:spcPct val="100000"/>
              </a:lnSpc>
              <a:spcBef>
                <a:spcPts val="0"/>
              </a:spcBef>
              <a:spcAft>
                <a:spcPts val="0"/>
              </a:spcAft>
              <a:buSzPts val="1100"/>
              <a:buNone/>
            </a:pPr>
            <a:r>
              <a:rPr lang="en" dirty="0"/>
              <a:t>Part C - needed to start small, so the focus is on Part C, but Part B is available to families upon request.</a:t>
            </a:r>
            <a:endParaRPr dirty="0"/>
          </a:p>
          <a:p>
            <a:pPr marL="0" lvl="0" indent="0" algn="l" rtl="0">
              <a:lnSpc>
                <a:spcPct val="100000"/>
              </a:lnSpc>
              <a:spcBef>
                <a:spcPts val="0"/>
              </a:spcBef>
              <a:spcAft>
                <a:spcPts val="0"/>
              </a:spcAft>
              <a:buSzPts val="1100"/>
              <a:buNone/>
            </a:pPr>
            <a:endParaRPr dirty="0"/>
          </a:p>
          <a:p>
            <a:pPr marL="0" lvl="0" indent="0" algn="just" rtl="0">
              <a:lnSpc>
                <a:spcPct val="80000"/>
              </a:lnSpc>
              <a:spcBef>
                <a:spcPts val="0"/>
              </a:spcBef>
              <a:spcAft>
                <a:spcPts val="0"/>
              </a:spcAft>
              <a:buClr>
                <a:schemeClr val="dk1"/>
              </a:buClr>
              <a:buSzPts val="770"/>
              <a:buNone/>
            </a:pPr>
            <a:r>
              <a:rPr lang="en" dirty="0">
                <a:solidFill>
                  <a:schemeClr val="dk1"/>
                </a:solidFill>
                <a:latin typeface="Century Gothic"/>
                <a:ea typeface="Century Gothic"/>
                <a:cs typeface="Century Gothic"/>
                <a:sym typeface="Century Gothic"/>
              </a:rPr>
              <a:t>The WEII Plus Program is a statewide service delivery model provided through the Wyoming Child Development Centers and is available at no cost to Wyoming families who have children who are deaf/hard of hearing from birth through two years of age (Part C - Wyoming Department of Health, Early Intervention and Education Program). </a:t>
            </a:r>
            <a:endParaRPr dirty="0">
              <a:solidFill>
                <a:schemeClr val="dk1"/>
              </a:solidFill>
              <a:latin typeface="Century Gothic"/>
              <a:ea typeface="Century Gothic"/>
              <a:cs typeface="Century Gothic"/>
              <a:sym typeface="Century Gothic"/>
            </a:endParaRPr>
          </a:p>
          <a:p>
            <a:pPr marL="0" lvl="0" indent="0" algn="just" rtl="0">
              <a:lnSpc>
                <a:spcPct val="80000"/>
              </a:lnSpc>
              <a:spcBef>
                <a:spcPts val="0"/>
              </a:spcBef>
              <a:spcAft>
                <a:spcPts val="0"/>
              </a:spcAft>
              <a:buClr>
                <a:schemeClr val="dk1"/>
              </a:buClr>
              <a:buSzPts val="770"/>
              <a:buNone/>
            </a:pPr>
            <a:r>
              <a:rPr lang="en" dirty="0">
                <a:solidFill>
                  <a:schemeClr val="dk1"/>
                </a:solidFill>
                <a:latin typeface="Century Gothic"/>
                <a:ea typeface="Century Gothic"/>
                <a:cs typeface="Century Gothic"/>
                <a:sym typeface="Century Gothic"/>
              </a:rPr>
              <a:t>The WEII Plus Program empowers Wyoming early intervention providers and families by providing training, resources, strategies, and coaching, specific to the diagnosis of hearing loss. </a:t>
            </a:r>
            <a:endParaRPr dirty="0">
              <a:solidFill>
                <a:schemeClr val="dk1"/>
              </a:solidFill>
              <a:latin typeface="Century Gothic"/>
              <a:ea typeface="Century Gothic"/>
              <a:cs typeface="Century Gothic"/>
              <a:sym typeface="Century Gothic"/>
            </a:endParaRPr>
          </a:p>
          <a:p>
            <a:pPr marL="0" lvl="0" indent="0" algn="just" rtl="0">
              <a:lnSpc>
                <a:spcPct val="80000"/>
              </a:lnSpc>
              <a:spcBef>
                <a:spcPts val="0"/>
              </a:spcBef>
              <a:spcAft>
                <a:spcPts val="0"/>
              </a:spcAft>
              <a:buClr>
                <a:schemeClr val="dk1"/>
              </a:buClr>
              <a:buSzPts val="770"/>
              <a:buNone/>
            </a:pPr>
            <a:r>
              <a:rPr lang="en" dirty="0">
                <a:solidFill>
                  <a:schemeClr val="dk1"/>
                </a:solidFill>
                <a:latin typeface="Century Gothic"/>
                <a:ea typeface="Century Gothic"/>
                <a:cs typeface="Century Gothic"/>
                <a:sym typeface="Century Gothic"/>
              </a:rPr>
              <a:t>Early intervention providers and families are supported in making informed decisions to give the child the opportunity to achieve their highest potential.   WEII Plus is family-centered and focuses on parents being their child’s first and most important teacher. </a:t>
            </a:r>
            <a:endParaRPr dirty="0">
              <a:solidFill>
                <a:schemeClr val="dk1"/>
              </a:solidFill>
              <a:latin typeface="Century Gothic"/>
              <a:ea typeface="Century Gothic"/>
              <a:cs typeface="Century Gothic"/>
              <a:sym typeface="Century Gothic"/>
            </a:endParaRPr>
          </a:p>
          <a:p>
            <a:pPr marL="0" lvl="0" indent="0" algn="just" rtl="0">
              <a:lnSpc>
                <a:spcPct val="80000"/>
              </a:lnSpc>
              <a:spcBef>
                <a:spcPts val="0"/>
              </a:spcBef>
              <a:spcAft>
                <a:spcPts val="0"/>
              </a:spcAft>
              <a:buClr>
                <a:schemeClr val="dk1"/>
              </a:buClr>
              <a:buSzPts val="770"/>
              <a:buNone/>
            </a:pPr>
            <a:endParaRPr sz="10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
        <p:nvSpPr>
          <p:cNvPr id="716" name="Google Shape;716;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3: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Judy </a:t>
            </a:r>
          </a:p>
          <a:p>
            <a:pPr marL="0" lvl="0" indent="0" algn="l" rtl="0">
              <a:lnSpc>
                <a:spcPct val="100000"/>
              </a:lnSpc>
              <a:spcBef>
                <a:spcPts val="0"/>
              </a:spcBef>
              <a:spcAft>
                <a:spcPts val="0"/>
              </a:spcAft>
              <a:buSzPts val="1100"/>
              <a:buNone/>
            </a:pPr>
            <a:r>
              <a:rPr lang="en" dirty="0"/>
              <a:t>What made the difference in being able to have a statewide approach?  As of July 1st of this year, there is a provision in Part C contracts between the EIEP and the Child Development Centers that interventionists will utilize the WEII Plus Coordinator as they provide EI services to children who are D/HH.  The WEII Plus Coordinator is an SLP from WY Families for Hands &amp; Voices.  The WEII Plus Facilitators are EI providers throughout the state.  While we are currently focused on Part C, Part B families can receive the program upon request.</a:t>
            </a:r>
            <a:endParaRPr dirty="0"/>
          </a:p>
        </p:txBody>
      </p:sp>
      <p:sp>
        <p:nvSpPr>
          <p:cNvPr id="724" name="Google Shape;724;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3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Betsy </a:t>
            </a:r>
            <a:endParaRPr dirty="0"/>
          </a:p>
        </p:txBody>
      </p:sp>
      <p:sp>
        <p:nvSpPr>
          <p:cNvPr id="1229" name="Google Shape;122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081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3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65887" lvl="0" indent="-304121" algn="l" rtl="0">
              <a:lnSpc>
                <a:spcPct val="100000"/>
              </a:lnSpc>
              <a:spcBef>
                <a:spcPts val="0"/>
              </a:spcBef>
              <a:spcAft>
                <a:spcPts val="0"/>
              </a:spcAft>
              <a:buSzPts val="1100"/>
              <a:buAutoNum type="arabicPeriod"/>
            </a:pPr>
            <a:r>
              <a:rPr lang="en" dirty="0"/>
              <a:t>Annette</a:t>
            </a:r>
          </a:p>
          <a:p>
            <a:pPr marL="465887" lvl="0" indent="-304121" algn="l" rtl="0">
              <a:lnSpc>
                <a:spcPct val="100000"/>
              </a:lnSpc>
              <a:spcBef>
                <a:spcPts val="0"/>
              </a:spcBef>
              <a:spcAft>
                <a:spcPts val="0"/>
              </a:spcAft>
              <a:buSzPts val="1100"/>
              <a:buAutoNum type="arabicPeriod"/>
            </a:pPr>
            <a:r>
              <a:rPr lang="en" dirty="0"/>
              <a:t>Starts with the identiification of hearing loss in children birth through two years old.  </a:t>
            </a:r>
            <a:endParaRPr dirty="0"/>
          </a:p>
          <a:p>
            <a:pPr marL="465887" lvl="0" indent="-304121" algn="l" rtl="0">
              <a:lnSpc>
                <a:spcPct val="100000"/>
              </a:lnSpc>
              <a:spcBef>
                <a:spcPts val="0"/>
              </a:spcBef>
              <a:spcAft>
                <a:spcPts val="0"/>
              </a:spcAft>
              <a:buSzPts val="1100"/>
              <a:buAutoNum type="arabicPeriod"/>
            </a:pPr>
            <a:r>
              <a:rPr lang="en" dirty="0"/>
              <a:t>Written permission is received by famiiles at the time of identification for the WEII Plus Coordinator to contact EI Providers (FSC and Facilitators).</a:t>
            </a:r>
            <a:endParaRPr dirty="0"/>
          </a:p>
          <a:p>
            <a:pPr marL="465887" lvl="0" indent="-304121" algn="l" rtl="0">
              <a:lnSpc>
                <a:spcPct val="100000"/>
              </a:lnSpc>
              <a:spcBef>
                <a:spcPts val="0"/>
              </a:spcBef>
              <a:spcAft>
                <a:spcPts val="0"/>
              </a:spcAft>
              <a:buSzPts val="1100"/>
              <a:buAutoNum type="arabicPeriod"/>
            </a:pPr>
            <a:r>
              <a:rPr lang="en" dirty="0"/>
              <a:t>Referrals </a:t>
            </a:r>
            <a:r>
              <a:rPr lang="en" dirty="0">
                <a:solidFill>
                  <a:schemeClr val="dk1"/>
                </a:solidFill>
              </a:rPr>
              <a:t>to Part C EI and WY Hands &amp; Voices by WY EHDI and audiologists  </a:t>
            </a:r>
            <a:r>
              <a:rPr lang="en" dirty="0"/>
              <a:t>While at participating Audiologists, families are provided with the WY Family Resource Manual.  If families have not received a WY Resource Manual, they will receive on in the mail from the Wyoming EHDI Program. These manuals will be use during EI sessions with their early interventionist/WEII Plus Facilitator  and WEII Plus Coordinator.</a:t>
            </a:r>
            <a:endParaRPr dirty="0"/>
          </a:p>
          <a:p>
            <a:pPr marL="465887" lvl="0" indent="-304121" algn="l" rtl="0">
              <a:lnSpc>
                <a:spcPct val="100000"/>
              </a:lnSpc>
              <a:spcBef>
                <a:spcPts val="0"/>
              </a:spcBef>
              <a:spcAft>
                <a:spcPts val="0"/>
              </a:spcAft>
              <a:buSzPts val="1100"/>
              <a:buAutoNum type="arabicPeriod"/>
            </a:pPr>
            <a:r>
              <a:rPr lang="en" dirty="0"/>
              <a:t>WEII Plus Coordinator connects with the FSC and the  WEII Plus Facilitator (usually an SLP) </a:t>
            </a:r>
            <a:endParaRPr dirty="0"/>
          </a:p>
          <a:p>
            <a:pPr marL="465887" lvl="0" indent="-304121" algn="l" rtl="0">
              <a:lnSpc>
                <a:spcPct val="100000"/>
              </a:lnSpc>
              <a:spcBef>
                <a:spcPts val="0"/>
              </a:spcBef>
              <a:spcAft>
                <a:spcPts val="0"/>
              </a:spcAft>
              <a:buSzPts val="1100"/>
              <a:buAutoNum type="arabicPeriod"/>
            </a:pPr>
            <a:r>
              <a:rPr lang="en" dirty="0"/>
              <a:t>The WEII Plus Coordinator makes the initial contact wiht the family to share info and schedule meetings.</a:t>
            </a:r>
            <a:endParaRPr dirty="0"/>
          </a:p>
          <a:p>
            <a:pPr marL="465887" lvl="0" indent="-304121" algn="l" rtl="0">
              <a:lnSpc>
                <a:spcPct val="100000"/>
              </a:lnSpc>
              <a:spcBef>
                <a:spcPts val="0"/>
              </a:spcBef>
              <a:spcAft>
                <a:spcPts val="0"/>
              </a:spcAft>
              <a:buSzPts val="1100"/>
              <a:buAutoNum type="arabicPeriod"/>
            </a:pPr>
            <a:r>
              <a:rPr lang="en" dirty="0"/>
              <a:t>Finally the initial meeting with the family and the WEII Plus Coordinator, FSC, and WEII Plus Facilitator is held.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WEII Plus Facilitator has access to WEII Resources - Manual, Padlet, Scope and Sequence. These will soon be discussed in more detail.</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4: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Annette </a:t>
            </a:r>
            <a:endParaRPr dirty="0"/>
          </a:p>
        </p:txBody>
      </p:sp>
      <p:sp>
        <p:nvSpPr>
          <p:cNvPr id="840" name="Google Shape;840;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 </a:t>
            </a:r>
          </a:p>
          <a:p>
            <a:pPr marL="0" lvl="0" indent="0" algn="l" rtl="0">
              <a:lnSpc>
                <a:spcPct val="100000"/>
              </a:lnSpc>
              <a:spcBef>
                <a:spcPts val="0"/>
              </a:spcBef>
              <a:spcAft>
                <a:spcPts val="0"/>
              </a:spcAft>
              <a:buSzPts val="1100"/>
              <a:buNone/>
            </a:pPr>
            <a:r>
              <a:rPr lang="en" dirty="0"/>
              <a:t>The Facilitators in each region, will be SLP. TOD or ED Aud.In Wyoming we have larger CDC’s that will always have D/HH children in their centers and others that will have one every few years. </a:t>
            </a:r>
            <a:endParaRPr dirty="0"/>
          </a:p>
          <a:p>
            <a:pPr marL="0" lvl="0" indent="0" algn="l" rtl="0">
              <a:lnSpc>
                <a:spcPct val="100000"/>
              </a:lnSpc>
              <a:spcBef>
                <a:spcPts val="0"/>
              </a:spcBef>
              <a:spcAft>
                <a:spcPts val="0"/>
              </a:spcAft>
              <a:buSzPts val="1100"/>
              <a:buNone/>
            </a:pPr>
            <a:r>
              <a:rPr lang="en" dirty="0"/>
              <a:t>Talk specifically about the WEII Plus facilitator check ins, collaborative training with Coloraod</a:t>
            </a:r>
            <a:endParaRPr dirty="0"/>
          </a:p>
          <a:p>
            <a:pPr marL="0" lvl="0" indent="0" algn="l" rtl="0">
              <a:lnSpc>
                <a:spcPct val="100000"/>
              </a:lnSpc>
              <a:spcBef>
                <a:spcPts val="0"/>
              </a:spcBef>
              <a:spcAft>
                <a:spcPts val="0"/>
              </a:spcAft>
              <a:buSzPts val="1100"/>
              <a:buNone/>
            </a:pPr>
            <a:r>
              <a:rPr lang="en" dirty="0"/>
              <a:t> </a:t>
            </a:r>
            <a:endParaRPr dirty="0"/>
          </a:p>
        </p:txBody>
      </p:sp>
      <p:sp>
        <p:nvSpPr>
          <p:cNvPr id="850" name="Google Shape;850;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23c80d6256_0_0:notes"/>
          <p:cNvSpPr txBox="1">
            <a:spLocks noGrp="1"/>
          </p:cNvSpPr>
          <p:nvPr>
            <p:ph type="body" idx="1"/>
          </p:nvPr>
        </p:nvSpPr>
        <p:spPr>
          <a:xfrm>
            <a:off x="701040" y="4473893"/>
            <a:ext cx="5608200" cy="36606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 </a:t>
            </a:r>
          </a:p>
          <a:p>
            <a:pPr marL="0" lvl="0" indent="0" algn="l" rtl="0">
              <a:lnSpc>
                <a:spcPct val="100000"/>
              </a:lnSpc>
              <a:spcBef>
                <a:spcPts val="0"/>
              </a:spcBef>
              <a:spcAft>
                <a:spcPts val="0"/>
              </a:spcAft>
              <a:buSzPts val="1100"/>
              <a:buNone/>
            </a:pPr>
            <a:r>
              <a:rPr lang="en" dirty="0"/>
              <a:t>The Facilitators in each region, will be SLP. TOD or ED Aud.In Wyoming we have larger CDC’s that will always have D/HH children in their centers and others that will have one every few years. </a:t>
            </a:r>
            <a:endParaRPr dirty="0"/>
          </a:p>
          <a:p>
            <a:pPr marL="0" lvl="0" indent="0" algn="l" rtl="0">
              <a:lnSpc>
                <a:spcPct val="100000"/>
              </a:lnSpc>
              <a:spcBef>
                <a:spcPts val="0"/>
              </a:spcBef>
              <a:spcAft>
                <a:spcPts val="0"/>
              </a:spcAft>
              <a:buSzPts val="1100"/>
              <a:buNone/>
            </a:pPr>
            <a:r>
              <a:rPr lang="en" dirty="0"/>
              <a:t>Talk specifically about the WEII Plus facilitator check ins, collaborative training with Coloraod</a:t>
            </a:r>
            <a:endParaRPr dirty="0"/>
          </a:p>
          <a:p>
            <a:pPr marL="0" lvl="0" indent="0" algn="l" rtl="0">
              <a:lnSpc>
                <a:spcPct val="100000"/>
              </a:lnSpc>
              <a:spcBef>
                <a:spcPts val="0"/>
              </a:spcBef>
              <a:spcAft>
                <a:spcPts val="0"/>
              </a:spcAft>
              <a:buSzPts val="1100"/>
              <a:buNone/>
            </a:pPr>
            <a:r>
              <a:rPr lang="en" dirty="0"/>
              <a:t> </a:t>
            </a:r>
            <a:endParaRPr dirty="0"/>
          </a:p>
        </p:txBody>
      </p:sp>
      <p:sp>
        <p:nvSpPr>
          <p:cNvPr id="858" name="Google Shape;858;g223c80d6256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3f419e67c2_0_128:notes"/>
          <p:cNvSpPr txBox="1">
            <a:spLocks noGrp="1"/>
          </p:cNvSpPr>
          <p:nvPr>
            <p:ph type="body" idx="1"/>
          </p:nvPr>
        </p:nvSpPr>
        <p:spPr>
          <a:xfrm>
            <a:off x="701040" y="4473893"/>
            <a:ext cx="5608200" cy="36606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Annette </a:t>
            </a:r>
            <a:endParaRPr dirty="0"/>
          </a:p>
        </p:txBody>
      </p:sp>
      <p:sp>
        <p:nvSpPr>
          <p:cNvPr id="865" name="Google Shape;865;g23f419e67c2_0_1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26: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Annette and Julie </a:t>
            </a:r>
            <a:endParaRPr dirty="0"/>
          </a:p>
        </p:txBody>
      </p:sp>
      <p:sp>
        <p:nvSpPr>
          <p:cNvPr id="871" name="Google Shape;871;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28: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Julie </a:t>
            </a:r>
          </a:p>
          <a:p>
            <a:pPr marL="0" lvl="0" indent="0" algn="l" rtl="0">
              <a:lnSpc>
                <a:spcPct val="100000"/>
              </a:lnSpc>
              <a:spcBef>
                <a:spcPts val="0"/>
              </a:spcBef>
              <a:spcAft>
                <a:spcPts val="0"/>
              </a:spcAft>
              <a:buSzPts val="1100"/>
              <a:buNone/>
            </a:pPr>
            <a:r>
              <a:rPr lang="en" dirty="0"/>
              <a:t>The online padlet contains information in these different areas.  </a:t>
            </a:r>
            <a:endParaRPr dirty="0"/>
          </a:p>
        </p:txBody>
      </p:sp>
      <p:sp>
        <p:nvSpPr>
          <p:cNvPr id="885" name="Google Shape;885;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27: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 </a:t>
            </a:r>
          </a:p>
          <a:p>
            <a:pPr marL="0" lvl="0" indent="0" algn="l" rtl="0">
              <a:lnSpc>
                <a:spcPct val="100000"/>
              </a:lnSpc>
              <a:spcBef>
                <a:spcPts val="0"/>
              </a:spcBef>
              <a:spcAft>
                <a:spcPts val="0"/>
              </a:spcAft>
              <a:buSzPts val="1100"/>
              <a:buNone/>
            </a:pPr>
            <a:r>
              <a:rPr lang="en" dirty="0"/>
              <a:t>Facilitators,will be mentored and trained in these areas</a:t>
            </a:r>
            <a:endParaRPr dirty="0"/>
          </a:p>
          <a:p>
            <a:pPr marL="0" lvl="0" indent="0" algn="l" rtl="0">
              <a:lnSpc>
                <a:spcPct val="100000"/>
              </a:lnSpc>
              <a:spcBef>
                <a:spcPts val="0"/>
              </a:spcBef>
              <a:spcAft>
                <a:spcPts val="0"/>
              </a:spcAft>
              <a:buSzPts val="1100"/>
              <a:buNone/>
            </a:pPr>
            <a:endParaRPr dirty="0"/>
          </a:p>
        </p:txBody>
      </p:sp>
      <p:sp>
        <p:nvSpPr>
          <p:cNvPr id="878" name="Google Shape;878;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9: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Julie with Betsy support </a:t>
            </a:r>
          </a:p>
          <a:p>
            <a:pPr marL="0" lvl="0" indent="0" algn="l" rtl="0">
              <a:lnSpc>
                <a:spcPct val="100000"/>
              </a:lnSpc>
              <a:spcBef>
                <a:spcPts val="0"/>
              </a:spcBef>
              <a:spcAft>
                <a:spcPts val="0"/>
              </a:spcAft>
              <a:buSzPts val="1100"/>
              <a:buNone/>
            </a:pPr>
            <a:r>
              <a:rPr lang="en" dirty="0"/>
              <a:t>As we all know the participation and cooperation of the parents is very critical.  Families will be referred to EI and the WEII plus coordinator who will connect with the CDC and the family</a:t>
            </a:r>
            <a:endParaRPr dirty="0"/>
          </a:p>
        </p:txBody>
      </p:sp>
      <p:sp>
        <p:nvSpPr>
          <p:cNvPr id="893" name="Google Shape;893;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3f419e67c2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2" name="Google Shape;902;g23f419e67c2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None/>
            </a:pPr>
            <a:r>
              <a:rPr lang="en" sz="1200">
                <a:solidFill>
                  <a:schemeClr val="dk1"/>
                </a:solidFill>
              </a:rPr>
              <a:t>Annette will have final numbers of ODDACE assessments and facilitator visits by May 19</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endParaRPr dirty="0"/>
          </a:p>
          <a:p>
            <a:pPr marL="0" lvl="0" indent="0" algn="l" rtl="0">
              <a:lnSpc>
                <a:spcPct val="100000"/>
              </a:lnSpc>
              <a:spcBef>
                <a:spcPts val="0"/>
              </a:spcBef>
              <a:spcAft>
                <a:spcPts val="0"/>
              </a:spcAft>
              <a:buClr>
                <a:schemeClr val="dk1"/>
              </a:buClr>
              <a:buSzPts val="1100"/>
              <a:buNone/>
            </a:pPr>
            <a:r>
              <a:rPr lang="en" dirty="0">
                <a:solidFill>
                  <a:schemeClr val="dk1"/>
                </a:solidFill>
              </a:rPr>
              <a:t>We are so excited to be here today to share with you how leaders and members of Wyoming Families for Hands &amp; Voices are behind the wheel helping to steer the journey towards developing the “I” in the Wyoming EHDI Program.  We would love to tell you about our “road trip” and how utilizing a facilitator  helped to provide objectivity and guidance in keeping the “pit crew” on the right track.</a:t>
            </a:r>
            <a:endParaRPr dirty="0">
              <a:solidFill>
                <a:schemeClr val="dk1"/>
              </a:solidFill>
            </a:endParaRPr>
          </a:p>
          <a:p>
            <a:pPr marL="0" lvl="0" indent="0" algn="l" rtl="0">
              <a:lnSpc>
                <a:spcPct val="106999"/>
              </a:lnSpc>
              <a:spcBef>
                <a:spcPts val="0"/>
              </a:spcBef>
              <a:spcAft>
                <a:spcPts val="0"/>
              </a:spcAft>
              <a:buClr>
                <a:schemeClr val="dk1"/>
              </a:buClr>
              <a:buSzPts val="1100"/>
              <a:buNone/>
            </a:pPr>
            <a:endParaRPr dirty="0">
              <a:solidFill>
                <a:schemeClr val="dk1"/>
              </a:solidFill>
            </a:endParaRPr>
          </a:p>
          <a:p>
            <a:pPr marL="0" lvl="0" indent="0" algn="l" rtl="0">
              <a:lnSpc>
                <a:spcPct val="106999"/>
              </a:lnSpc>
              <a:spcBef>
                <a:spcPts val="815"/>
              </a:spcBef>
              <a:spcAft>
                <a:spcPts val="0"/>
              </a:spcAft>
              <a:buClr>
                <a:schemeClr val="dk1"/>
              </a:buClr>
              <a:buSzPts val="1100"/>
              <a:buNone/>
            </a:pPr>
            <a:r>
              <a:rPr lang="en" dirty="0">
                <a:solidFill>
                  <a:schemeClr val="dk1"/>
                </a:solidFill>
              </a:rPr>
              <a:t>We believe the road we traveled to improve the early intervention (EI) experience for children in the state of Wyoming may lend “travel tips” usable to others on a similar journey in your  states/territory/province etc.. </a:t>
            </a:r>
            <a:endParaRPr dirty="0"/>
          </a:p>
          <a:p>
            <a:pPr marL="0" lvl="0" indent="0" algn="l" rtl="0">
              <a:lnSpc>
                <a:spcPct val="100000"/>
              </a:lnSpc>
              <a:spcBef>
                <a:spcPts val="815"/>
              </a:spcBef>
              <a:spcAft>
                <a:spcPts val="0"/>
              </a:spcAft>
              <a:buSzPts val="1100"/>
              <a:buNone/>
            </a:pPr>
            <a:endParaRPr dirty="0"/>
          </a:p>
          <a:p>
            <a:pPr marL="0" lvl="0" indent="0" algn="l" rtl="0">
              <a:lnSpc>
                <a:spcPct val="100000"/>
              </a:lnSpc>
              <a:spcBef>
                <a:spcPts val="0"/>
              </a:spcBef>
              <a:spcAft>
                <a:spcPts val="0"/>
              </a:spcAft>
              <a:buSzPts val="1100"/>
              <a:buNone/>
            </a:pPr>
            <a:r>
              <a:rPr lang="en" dirty="0"/>
              <a:t>Our goals for today will be to share how Wyoming Stakeholders identified, agreed, and implemented a process to improve early intervention for children who are deaf/Hard of Hearing (D/HH), ultimately creating a Systems Change within our state and for you to hopefully be able to take home and use some of our strategies to your own state/territory etc. </a:t>
            </a:r>
            <a:endParaRPr dirty="0"/>
          </a:p>
        </p:txBody>
      </p:sp>
      <p:sp>
        <p:nvSpPr>
          <p:cNvPr id="288" name="Google Shape;288;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3" name="Google Shape;1023;p3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Annette and Nancy </a:t>
            </a:r>
          </a:p>
          <a:p>
            <a:pPr marL="0" lvl="0" indent="0" algn="l" rtl="0">
              <a:lnSpc>
                <a:spcPct val="100000"/>
              </a:lnSpc>
              <a:spcBef>
                <a:spcPts val="0"/>
              </a:spcBef>
              <a:spcAft>
                <a:spcPts val="0"/>
              </a:spcAft>
              <a:buSzPts val="1100"/>
              <a:buNone/>
            </a:pPr>
            <a:r>
              <a:rPr lang="en" dirty="0"/>
              <a:t>Some of our challenges:</a:t>
            </a:r>
            <a:endParaRPr dirty="0"/>
          </a:p>
          <a:p>
            <a:pPr marL="0" lvl="0" indent="0" algn="l" rtl="0">
              <a:lnSpc>
                <a:spcPct val="100000"/>
              </a:lnSpc>
              <a:spcBef>
                <a:spcPts val="0"/>
              </a:spcBef>
              <a:spcAft>
                <a:spcPts val="0"/>
              </a:spcAft>
              <a:buClr>
                <a:schemeClr val="dk1"/>
              </a:buClr>
              <a:buSzPts val="1200"/>
              <a:buNone/>
            </a:pPr>
            <a:r>
              <a:rPr lang="en" sz="1200" dirty="0">
                <a:solidFill>
                  <a:schemeClr val="dk1"/>
                </a:solidFill>
              </a:rPr>
              <a:t>Creating and maintaining a cohesive core team, </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Personnel time covered by collaborating agencies and organizations - no large fiscal note attached, </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Getting and keeping state stakeholders on board- persistence, </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Buy in from state administrators,</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Getting and keeping child development centers on board</a:t>
            </a:r>
            <a:endParaRPr sz="1200" dirty="0">
              <a:solidFill>
                <a:schemeClr val="dk1"/>
              </a:solidFill>
            </a:endParaRPr>
          </a:p>
          <a:p>
            <a:pPr marL="0" lvl="0" indent="0" algn="l" rtl="0">
              <a:lnSpc>
                <a:spcPct val="100000"/>
              </a:lnSpc>
              <a:spcBef>
                <a:spcPts val="0"/>
              </a:spcBef>
              <a:spcAft>
                <a:spcPts val="0"/>
              </a:spcAft>
              <a:buClr>
                <a:schemeClr val="dk1"/>
              </a:buClr>
              <a:buSzPts val="1200"/>
              <a:buNone/>
            </a:pP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Utilizing developed resources and processes from other jurisdictions</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1: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Cheryl and Nancy - The process</a:t>
            </a:r>
            <a:endParaRPr dirty="0"/>
          </a:p>
        </p:txBody>
      </p:sp>
      <p:sp>
        <p:nvSpPr>
          <p:cNvPr id="1152" name="Google Shape;1152;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32: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200"/>
              <a:buNone/>
            </a:pPr>
            <a:r>
              <a:rPr lang="en" sz="1200" dirty="0">
                <a:solidFill>
                  <a:schemeClr val="dk1"/>
                </a:solidFill>
              </a:rPr>
              <a:t>Nancy </a:t>
            </a:r>
          </a:p>
          <a:p>
            <a:pPr marL="0" lvl="0" indent="0" algn="l" rtl="0">
              <a:lnSpc>
                <a:spcPct val="100000"/>
              </a:lnSpc>
              <a:spcBef>
                <a:spcPts val="0"/>
              </a:spcBef>
              <a:spcAft>
                <a:spcPts val="0"/>
              </a:spcAft>
              <a:buClr>
                <a:schemeClr val="dk1"/>
              </a:buClr>
              <a:buSzPts val="1200"/>
              <a:buNone/>
            </a:pPr>
            <a:r>
              <a:rPr lang="en" sz="1200" dirty="0">
                <a:solidFill>
                  <a:schemeClr val="dk1"/>
                </a:solidFill>
              </a:rPr>
              <a:t>Creating and maintaining a cohesive core team, Personnel time covered by collaborating agencies and organizations - no large fiscal note attached, Getting and keeping state stakeholders on board- persistence, Buy in from state administrators,Getting and keeping child development centers on board</a:t>
            </a:r>
            <a:endParaRPr sz="1200" dirty="0">
              <a:solidFill>
                <a:schemeClr val="dk1"/>
              </a:solidFill>
            </a:endParaRPr>
          </a:p>
          <a:p>
            <a:pPr marL="0" lvl="0" indent="0" algn="l" rtl="0">
              <a:lnSpc>
                <a:spcPct val="100000"/>
              </a:lnSpc>
              <a:spcBef>
                <a:spcPts val="0"/>
              </a:spcBef>
              <a:spcAft>
                <a:spcPts val="0"/>
              </a:spcAft>
              <a:buClr>
                <a:schemeClr val="dk1"/>
              </a:buClr>
              <a:buSzPts val="1200"/>
              <a:buNone/>
            </a:pPr>
            <a:r>
              <a:rPr lang="en" sz="1200" dirty="0">
                <a:solidFill>
                  <a:schemeClr val="dk1"/>
                </a:solidFill>
              </a:rPr>
              <a:t>Utilizing developed resources and processes from other jurisdictions</a:t>
            </a:r>
            <a:endParaRPr sz="1200" dirty="0"/>
          </a:p>
        </p:txBody>
      </p:sp>
      <p:sp>
        <p:nvSpPr>
          <p:cNvPr id="1201" name="Google Shape;1201;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p3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a:t>
            </a:r>
          </a:p>
          <a:p>
            <a:pPr marL="0" lvl="0" indent="0" algn="l" rtl="0">
              <a:lnSpc>
                <a:spcPct val="100000"/>
              </a:lnSpc>
              <a:spcBef>
                <a:spcPts val="0"/>
              </a:spcBef>
              <a:spcAft>
                <a:spcPts val="0"/>
              </a:spcAft>
              <a:buSzPts val="1100"/>
              <a:buNone/>
            </a:pPr>
            <a:r>
              <a:rPr lang="en" dirty="0"/>
              <a:t>We are going to continue to build statewide capacity.  We are collecting data and drafting a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34: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and all </a:t>
            </a:r>
            <a:endParaRPr dirty="0"/>
          </a:p>
        </p:txBody>
      </p:sp>
      <p:sp>
        <p:nvSpPr>
          <p:cNvPr id="1222" name="Google Shape;1222;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3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1229" name="Google Shape;122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3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1229" name="Google Shape;1229;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6765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25114bff0b_0_5:notes"/>
          <p:cNvSpPr txBox="1">
            <a:spLocks noGrp="1"/>
          </p:cNvSpPr>
          <p:nvPr>
            <p:ph type="body" idx="1"/>
          </p:nvPr>
        </p:nvSpPr>
        <p:spPr>
          <a:xfrm>
            <a:off x="701040" y="4473893"/>
            <a:ext cx="5608200" cy="36606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238" name="Google Shape;1238;g225114bff0b_0_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37: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244" name="Google Shape;1244;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38: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250" name="Google Shape;1250;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Key step - getting the right people on the bus (e.g., taking the time to bring key stakeholders/agencies on board).</a:t>
            </a:r>
            <a:endParaRPr dirty="0">
              <a:solidFill>
                <a:schemeClr val="dk1"/>
              </a:solidFill>
            </a:endParaRPr>
          </a:p>
          <a:p>
            <a:pPr marL="0" lvl="0" indent="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t>Our former EHDI coordinator was instrumental in understanding the importance of creating and building a cohesive team of state stakeholders: individuals who were dedicated to the improvement of  ensuring that children who are deaf/hard of hearing in Wyoming had access to quality early intervention.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This team consists of individuals from: the Wyoming EHDI Program, University of Wyoming, Child Development Services of Wyoming, Marion Downs, Outreach, Department of Health - Early Intervention and Education Program, and Hands &amp; Voices.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39: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Wendy</a:t>
            </a:r>
            <a:endParaRPr/>
          </a:p>
        </p:txBody>
      </p:sp>
      <p:sp>
        <p:nvSpPr>
          <p:cNvPr id="1256" name="Google Shape;1256;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40: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Sarah</a:t>
            </a:r>
            <a:endParaRPr/>
          </a:p>
          <a:p>
            <a:pPr marL="0" lvl="0" indent="0" algn="l" rtl="0">
              <a:lnSpc>
                <a:spcPct val="100000"/>
              </a:lnSpc>
              <a:spcBef>
                <a:spcPts val="0"/>
              </a:spcBef>
              <a:spcAft>
                <a:spcPts val="0"/>
              </a:spcAft>
              <a:buSzPts val="1100"/>
              <a:buNone/>
            </a:pPr>
            <a:r>
              <a:rPr lang="en"/>
              <a:t>As we all know communication is important.  Highlights of this goal include the WEII Report - comprehensive report that covered everything completed during first year and a half of the project.</a:t>
            </a:r>
            <a:endParaRPr/>
          </a:p>
          <a:p>
            <a:pPr marL="0" lvl="0" indent="0" algn="l" rtl="0">
              <a:lnSpc>
                <a:spcPct val="100000"/>
              </a:lnSpc>
              <a:spcBef>
                <a:spcPts val="0"/>
              </a:spcBef>
              <a:spcAft>
                <a:spcPts val="0"/>
              </a:spcAft>
              <a:buSzPts val="1100"/>
              <a:buNone/>
            </a:pPr>
            <a:r>
              <a:rPr lang="en"/>
              <a:t>Organized stakeholder meetings</a:t>
            </a:r>
            <a:endParaRPr/>
          </a:p>
          <a:p>
            <a:pPr marL="0" lvl="0" indent="0" algn="l" rtl="0">
              <a:lnSpc>
                <a:spcPct val="100000"/>
              </a:lnSpc>
              <a:spcBef>
                <a:spcPts val="0"/>
              </a:spcBef>
              <a:spcAft>
                <a:spcPts val="0"/>
              </a:spcAft>
              <a:buSzPts val="1100"/>
              <a:buNone/>
            </a:pPr>
            <a:r>
              <a:rPr lang="en"/>
              <a:t>Tracked and shared progress for the small working groups</a:t>
            </a:r>
            <a:endParaRPr/>
          </a:p>
        </p:txBody>
      </p:sp>
      <p:sp>
        <p:nvSpPr>
          <p:cNvPr id="1261" name="Google Shape;1261;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1: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Kim </a:t>
            </a:r>
            <a:endParaRPr/>
          </a:p>
          <a:p>
            <a:pPr marL="0" lvl="0" indent="0" algn="l" rtl="0">
              <a:lnSpc>
                <a:spcPct val="100000"/>
              </a:lnSpc>
              <a:spcBef>
                <a:spcPts val="0"/>
              </a:spcBef>
              <a:spcAft>
                <a:spcPts val="0"/>
              </a:spcAft>
              <a:buSzPts val="1100"/>
              <a:buNone/>
            </a:pPr>
            <a:r>
              <a:rPr lang="en"/>
              <a:t>Goal 2:  Family to Family Support. </a:t>
            </a:r>
            <a:endParaRPr/>
          </a:p>
          <a:p>
            <a:pPr marL="0" lvl="0" indent="0" algn="l" rtl="0">
              <a:lnSpc>
                <a:spcPct val="100000"/>
              </a:lnSpc>
              <a:spcBef>
                <a:spcPts val="0"/>
              </a:spcBef>
              <a:spcAft>
                <a:spcPts val="0"/>
              </a:spcAft>
              <a:buSzPts val="1100"/>
              <a:buNone/>
            </a:pPr>
            <a:r>
              <a:rPr lang="en"/>
              <a:t>We wanted to address ways to help support families, to ensure that they knew where to go for the specific support they may be seeking and how to utilize the resources made available to them in Wyoming.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Families are continuously made aware of supports and resources through visits with their Parent Guides,  while at the audiology appointments, connections with professionals such as teachers of the deaf, slps, and through online resources. All of our vetted online resources will be or are already house on the Department of of Education Outreach Services for the D/HH website, the WY EHDI website and WY Families for Hands &amp; Voices website. </a:t>
            </a:r>
            <a:endParaRPr/>
          </a:p>
          <a:p>
            <a:pPr marL="0" lvl="0" indent="0" algn="l" rtl="0">
              <a:lnSpc>
                <a:spcPct val="100000"/>
              </a:lnSpc>
              <a:spcBef>
                <a:spcPts val="0"/>
              </a:spcBef>
              <a:spcAft>
                <a:spcPts val="0"/>
              </a:spcAft>
              <a:buSzPts val="1100"/>
              <a:buNone/>
            </a:pPr>
            <a:endParaRPr/>
          </a:p>
        </p:txBody>
      </p:sp>
      <p:sp>
        <p:nvSpPr>
          <p:cNvPr id="1268" name="Google Shape;1268;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42: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a:t>“Quick Start Guides” were created to address several different topics around raising children with hearing loss.</a:t>
            </a:r>
            <a:endParaRPr/>
          </a:p>
          <a:p>
            <a:pPr marL="0" lvl="0" indent="0" algn="l" rtl="0">
              <a:lnSpc>
                <a:spcPct val="100000"/>
              </a:lnSpc>
              <a:spcBef>
                <a:spcPts val="0"/>
              </a:spcBef>
              <a:spcAft>
                <a:spcPts val="0"/>
              </a:spcAft>
              <a:buSzPts val="1100"/>
              <a:buNone/>
            </a:pPr>
            <a:r>
              <a:rPr lang="en"/>
              <a:t>While these Guides are included in the Wyoming Family Resource Manual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Example: The goal of  the Life Preserver“Guides” is to help families understand that they are not alone on this journey; of feelings they might experience - that it is normal for moms and dads to express themselves differently than one another,  the importance of building connections. Follow through etc.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All of these Quick Start Guides are intended to support families and professionals.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As stated earlier in the presentation, all of these Guides have been uploaded to the Whova App.</a:t>
            </a:r>
            <a:endParaRPr/>
          </a:p>
        </p:txBody>
      </p:sp>
      <p:sp>
        <p:nvSpPr>
          <p:cNvPr id="1276" name="Google Shape;1276;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43: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sz="1200">
                <a:solidFill>
                  <a:schemeClr val="dk1"/>
                </a:solidFill>
                <a:highlight>
                  <a:srgbClr val="FFFFFF"/>
                </a:highlight>
                <a:latin typeface="Century Gothic"/>
                <a:ea typeface="Century Gothic"/>
                <a:cs typeface="Century Gothic"/>
                <a:sym typeface="Century Gothic"/>
              </a:rPr>
              <a:t>Standardized developmental assessment results for individual children allow parents and interventionists to monitor a child’s progress over time and identify potential delays at their outset. Additionally, results from the assessment data can be used to generate IFSP/IEP goals and to provide a data-driven approach to educational programming decisions.</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None/>
            </a:pPr>
            <a:r>
              <a:rPr lang="en" sz="1200">
                <a:solidFill>
                  <a:schemeClr val="dk1"/>
                </a:solidFill>
                <a:latin typeface="Century Gothic"/>
                <a:ea typeface="Century Gothic"/>
                <a:cs typeface="Century Gothic"/>
                <a:sym typeface="Century Gothic"/>
              </a:rPr>
              <a:t>Progress monitoring will be sustainable statewide as evidenced by the addition of the ODDACE to the list of approved/recommended child development assessments as mandated by the state of Wyoming.</a:t>
            </a:r>
            <a:endParaRPr sz="1200">
              <a:solidFill>
                <a:schemeClr val="dk1"/>
              </a:solidFill>
              <a:latin typeface="Century Gothic"/>
              <a:ea typeface="Century Gothic"/>
              <a:cs typeface="Century Gothic"/>
              <a:sym typeface="Century Gothic"/>
            </a:endParaRPr>
          </a:p>
        </p:txBody>
      </p:sp>
      <p:sp>
        <p:nvSpPr>
          <p:cNvPr id="1283" name="Google Shape;1283;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a:solidFill>
                  <a:schemeClr val="dk1"/>
                </a:solidFill>
              </a:rPr>
              <a:t>Prior to the WEII, WY participated in the NECAP and is now participating in the Outcomes and Developmental Data Assistance Center for EHDI Programs (ODDACE) in order to use standardized developmental assessments.</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highlight>
                  <a:srgbClr val="FFFFFF"/>
                </a:highlight>
              </a:rPr>
              <a:t>We started the ODDACE assessment process in 3 of the 14 CDC Regions along with some individual families outside of those Regions.  </a:t>
            </a:r>
            <a:r>
              <a:rPr lang="en"/>
              <a:t>These 46 children represent approximately 50-60% of WY children who are D/HH and participating in Part C or Part B EI.  We are now working to expand the ODDACE assessment process statewide.</a:t>
            </a:r>
            <a:endParaRPr/>
          </a:p>
        </p:txBody>
      </p:sp>
      <p:sp>
        <p:nvSpPr>
          <p:cNvPr id="1290" name="Google Shape;1290;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45: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None/>
            </a:pPr>
            <a:r>
              <a:rPr lang="en" sz="1200">
                <a:solidFill>
                  <a:schemeClr val="dk1"/>
                </a:solidFill>
                <a:latin typeface="Century Gothic"/>
                <a:ea typeface="Century Gothic"/>
                <a:cs typeface="Century Gothic"/>
                <a:sym typeface="Century Gothic"/>
              </a:rPr>
              <a:t>Year 2 Goal: Create new trainings to address areas of need as identified by families, family-based organizations and stakeholders.Quick start guide were created to help professional and  parents.  HV has provided various Zoom trainings for families and professionals  and the yearly parent training continues to be a great success</a:t>
            </a:r>
            <a:endParaRPr sz="800">
              <a:solidFill>
                <a:schemeClr val="dk1"/>
              </a:solidFill>
            </a:endParaRPr>
          </a:p>
        </p:txBody>
      </p:sp>
      <p:sp>
        <p:nvSpPr>
          <p:cNvPr id="1298" name="Google Shape;1298;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46:notes"/>
          <p:cNvSpPr txBox="1">
            <a:spLocks noGrp="1"/>
          </p:cNvSpPr>
          <p:nvPr>
            <p:ph type="body" idx="1"/>
          </p:nvPr>
        </p:nvSpPr>
        <p:spPr>
          <a:xfrm>
            <a:off x="701040" y="4473893"/>
            <a:ext cx="5608320" cy="366061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Our Hearing Technology group worked to create hearing technology videos for families and professionals, a luggage tag that can go on their child’s diaper bag with quick, helpful information about a child’s communication mode, etc., and a quick start guide on Assistive Listening Devices. What these devices do, how they are helpful, why they can be important, where to use the device.</a:t>
            </a:r>
            <a:endParaRPr/>
          </a:p>
        </p:txBody>
      </p:sp>
      <p:sp>
        <p:nvSpPr>
          <p:cNvPr id="1305" name="Google Shape;1305;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Nancy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None/>
            </a:pPr>
            <a:r>
              <a:rPr lang="en" dirty="0">
                <a:solidFill>
                  <a:schemeClr val="dk1"/>
                </a:solidFill>
              </a:rPr>
              <a:t>We are so excited to be here today to share with you how leaders and members of Wyoming Families for Hands &amp; Voices are behind the wheel helping to steer the journey towards developing the “I” in the Wyoming EHDI Program.  We would love to tell you about our “road trip” and how utilizing a facilitator  helped to provide objectivity and guidance in keeping the “pit crew” on the right track.</a:t>
            </a:r>
            <a:endParaRPr dirty="0">
              <a:solidFill>
                <a:schemeClr val="dk1"/>
              </a:solidFill>
            </a:endParaRPr>
          </a:p>
          <a:p>
            <a:pPr marL="0" lvl="0" indent="0" algn="l" rtl="0">
              <a:lnSpc>
                <a:spcPct val="106999"/>
              </a:lnSpc>
              <a:spcBef>
                <a:spcPts val="0"/>
              </a:spcBef>
              <a:spcAft>
                <a:spcPts val="0"/>
              </a:spcAft>
              <a:buClr>
                <a:schemeClr val="dk1"/>
              </a:buClr>
              <a:buSzPts val="1100"/>
              <a:buNone/>
            </a:pPr>
            <a:endParaRPr dirty="0">
              <a:solidFill>
                <a:schemeClr val="dk1"/>
              </a:solidFill>
            </a:endParaRPr>
          </a:p>
          <a:p>
            <a:pPr marL="0" lvl="0" indent="0" algn="l" rtl="0">
              <a:lnSpc>
                <a:spcPct val="106999"/>
              </a:lnSpc>
              <a:spcBef>
                <a:spcPts val="815"/>
              </a:spcBef>
              <a:spcAft>
                <a:spcPts val="0"/>
              </a:spcAft>
              <a:buClr>
                <a:schemeClr val="dk1"/>
              </a:buClr>
              <a:buSzPts val="1100"/>
              <a:buNone/>
            </a:pPr>
            <a:r>
              <a:rPr lang="en" dirty="0">
                <a:solidFill>
                  <a:schemeClr val="dk1"/>
                </a:solidFill>
              </a:rPr>
              <a:t>We believe the road we traveled to improve the early intervention (EI) experience for children in the state of Wyoming may lend “travel tips” usable to others on a similar journey in your  states/territory/province etc.. </a:t>
            </a:r>
            <a:endParaRPr dirty="0"/>
          </a:p>
          <a:p>
            <a:pPr marL="0" lvl="0" indent="0" algn="l" rtl="0">
              <a:lnSpc>
                <a:spcPct val="100000"/>
              </a:lnSpc>
              <a:spcBef>
                <a:spcPts val="815"/>
              </a:spcBef>
              <a:spcAft>
                <a:spcPts val="0"/>
              </a:spcAft>
              <a:buSzPts val="1100"/>
              <a:buNone/>
            </a:pPr>
            <a:endParaRPr dirty="0"/>
          </a:p>
          <a:p>
            <a:pPr marL="0" lvl="0" indent="0" algn="l" rtl="0">
              <a:lnSpc>
                <a:spcPct val="100000"/>
              </a:lnSpc>
              <a:spcBef>
                <a:spcPts val="0"/>
              </a:spcBef>
              <a:spcAft>
                <a:spcPts val="0"/>
              </a:spcAft>
              <a:buSzPts val="1100"/>
              <a:buNone/>
            </a:pPr>
            <a:r>
              <a:rPr lang="en" dirty="0"/>
              <a:t>Our goals for today will be to share how Wyoming Stakeholders identified, agreed, and implemented a process to improve early intervention for children who are deaf/Hard of Hearing (D/HH), ultimately creating a Systems Change within our state and for you to hopefully be able to take home and use some of our strategies to your own state/territory etc. </a:t>
            </a:r>
            <a:endParaRPr dirty="0"/>
          </a:p>
        </p:txBody>
      </p:sp>
      <p:sp>
        <p:nvSpPr>
          <p:cNvPr id="420" name="Google Shape;420;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Introduce each person present </a:t>
            </a:r>
            <a:endParaRPr dirty="0"/>
          </a:p>
        </p:txBody>
      </p:sp>
      <p:sp>
        <p:nvSpPr>
          <p:cNvPr id="425" name="Google Shape;42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notes"/>
          <p:cNvSpPr txBox="1">
            <a:spLocks noGrp="1"/>
          </p:cNvSpPr>
          <p:nvPr>
            <p:ph type="body" idx="1"/>
          </p:nvPr>
        </p:nvSpPr>
        <p:spPr>
          <a:xfrm>
            <a:off x="701040" y="4473892"/>
            <a:ext cx="5608320" cy="3660458"/>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Introduce each person present</a:t>
            </a:r>
            <a:endParaRPr dirty="0"/>
          </a:p>
        </p:txBody>
      </p:sp>
      <p:sp>
        <p:nvSpPr>
          <p:cNvPr id="431" name="Google Shape;43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22d4d79056_0_0:notes"/>
          <p:cNvSpPr txBox="1">
            <a:spLocks noGrp="1"/>
          </p:cNvSpPr>
          <p:nvPr>
            <p:ph type="body" idx="1"/>
          </p:nvPr>
        </p:nvSpPr>
        <p:spPr>
          <a:xfrm>
            <a:off x="701040" y="4473892"/>
            <a:ext cx="5608200" cy="36606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 dirty="0"/>
              <a:t>Nancy Introduce each person present</a:t>
            </a:r>
            <a:endParaRPr dirty="0"/>
          </a:p>
        </p:txBody>
      </p:sp>
      <p:sp>
        <p:nvSpPr>
          <p:cNvPr id="440" name="Google Shape;440;g222d4d79056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8"/>
          <p:cNvSpPr txBox="1">
            <a:spLocks noGrp="1"/>
          </p:cNvSpPr>
          <p:nvPr>
            <p:ph type="ctrTitle"/>
          </p:nvPr>
        </p:nvSpPr>
        <p:spPr>
          <a:xfrm>
            <a:off x="866216" y="1085850"/>
            <a:ext cx="6619244" cy="2497186"/>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48"/>
          <p:cNvSpPr txBox="1">
            <a:spLocks noGrp="1"/>
          </p:cNvSpPr>
          <p:nvPr>
            <p:ph type="subTitle" idx="1"/>
          </p:nvPr>
        </p:nvSpPr>
        <p:spPr>
          <a:xfrm>
            <a:off x="866216" y="3583035"/>
            <a:ext cx="6619244" cy="646065"/>
          </a:xfrm>
          <a:prstGeom prst="rect">
            <a:avLst/>
          </a:prstGeom>
          <a:noFill/>
          <a:ln>
            <a:noFill/>
          </a:ln>
        </p:spPr>
        <p:txBody>
          <a:bodyPr spcFirstLastPara="1" wrap="square" lIns="68575" tIns="34275" rIns="68575" bIns="34275" anchor="t" anchorCtr="0">
            <a:normAutofit/>
          </a:bodyPr>
          <a:lstStyle>
            <a:lvl1pPr lvl="0" algn="l">
              <a:lnSpc>
                <a:spcPct val="100000"/>
              </a:lnSpc>
              <a:spcBef>
                <a:spcPts val="800"/>
              </a:spcBef>
              <a:spcAft>
                <a:spcPts val="0"/>
              </a:spcAft>
              <a:buSzPts val="1200"/>
              <a:buNone/>
              <a:defRPr cap="none">
                <a:solidFill>
                  <a:schemeClr val="accent1"/>
                </a:solidFill>
              </a:defRPr>
            </a:lvl1pPr>
            <a:lvl2pPr lvl="1" algn="ctr">
              <a:lnSpc>
                <a:spcPct val="100000"/>
              </a:lnSpc>
              <a:spcBef>
                <a:spcPts val="800"/>
              </a:spcBef>
              <a:spcAft>
                <a:spcPts val="0"/>
              </a:spcAft>
              <a:buSzPts val="1100"/>
              <a:buNone/>
              <a:defRPr>
                <a:solidFill>
                  <a:schemeClr val="lt1"/>
                </a:solidFill>
              </a:defRPr>
            </a:lvl2pPr>
            <a:lvl3pPr lvl="2" algn="ctr">
              <a:lnSpc>
                <a:spcPct val="100000"/>
              </a:lnSpc>
              <a:spcBef>
                <a:spcPts val="800"/>
              </a:spcBef>
              <a:spcAft>
                <a:spcPts val="0"/>
              </a:spcAft>
              <a:buSzPts val="1000"/>
              <a:buNone/>
              <a:defRPr>
                <a:solidFill>
                  <a:schemeClr val="lt1"/>
                </a:solidFill>
              </a:defRPr>
            </a:lvl3pPr>
            <a:lvl4pPr lvl="3" algn="ctr">
              <a:lnSpc>
                <a:spcPct val="100000"/>
              </a:lnSpc>
              <a:spcBef>
                <a:spcPts val="800"/>
              </a:spcBef>
              <a:spcAft>
                <a:spcPts val="0"/>
              </a:spcAft>
              <a:buSzPts val="800"/>
              <a:buNone/>
              <a:defRPr>
                <a:solidFill>
                  <a:schemeClr val="lt1"/>
                </a:solidFill>
              </a:defRPr>
            </a:lvl4pPr>
            <a:lvl5pPr lvl="4" algn="ctr">
              <a:lnSpc>
                <a:spcPct val="100000"/>
              </a:lnSpc>
              <a:spcBef>
                <a:spcPts val="800"/>
              </a:spcBef>
              <a:spcAft>
                <a:spcPts val="0"/>
              </a:spcAft>
              <a:buSzPts val="800"/>
              <a:buNone/>
              <a:defRPr>
                <a:solidFill>
                  <a:schemeClr val="lt1"/>
                </a:solidFill>
              </a:defRPr>
            </a:lvl5pPr>
            <a:lvl6pPr lvl="5" algn="ctr">
              <a:lnSpc>
                <a:spcPct val="100000"/>
              </a:lnSpc>
              <a:spcBef>
                <a:spcPts val="800"/>
              </a:spcBef>
              <a:spcAft>
                <a:spcPts val="0"/>
              </a:spcAft>
              <a:buSzPts val="800"/>
              <a:buNone/>
              <a:defRPr>
                <a:solidFill>
                  <a:schemeClr val="lt1"/>
                </a:solidFill>
              </a:defRPr>
            </a:lvl6pPr>
            <a:lvl7pPr lvl="6" algn="ctr">
              <a:lnSpc>
                <a:spcPct val="100000"/>
              </a:lnSpc>
              <a:spcBef>
                <a:spcPts val="800"/>
              </a:spcBef>
              <a:spcAft>
                <a:spcPts val="0"/>
              </a:spcAft>
              <a:buSzPts val="800"/>
              <a:buNone/>
              <a:defRPr>
                <a:solidFill>
                  <a:schemeClr val="lt1"/>
                </a:solidFill>
              </a:defRPr>
            </a:lvl7pPr>
            <a:lvl8pPr lvl="7" algn="ctr">
              <a:lnSpc>
                <a:spcPct val="100000"/>
              </a:lnSpc>
              <a:spcBef>
                <a:spcPts val="800"/>
              </a:spcBef>
              <a:spcAft>
                <a:spcPts val="0"/>
              </a:spcAft>
              <a:buSzPts val="800"/>
              <a:buNone/>
              <a:defRPr>
                <a:solidFill>
                  <a:schemeClr val="lt1"/>
                </a:solidFill>
              </a:defRPr>
            </a:lvl8pPr>
            <a:lvl9pPr lvl="8" algn="ctr">
              <a:lnSpc>
                <a:spcPct val="100000"/>
              </a:lnSpc>
              <a:spcBef>
                <a:spcPts val="800"/>
              </a:spcBef>
              <a:spcAft>
                <a:spcPts val="0"/>
              </a:spcAft>
              <a:buSzPts val="800"/>
              <a:buNone/>
              <a:defRPr>
                <a:solidFill>
                  <a:schemeClr val="lt1"/>
                </a:solidFill>
              </a:defRPr>
            </a:lvl9pPr>
          </a:lstStyle>
          <a:p>
            <a:endParaRPr/>
          </a:p>
        </p:txBody>
      </p:sp>
      <p:sp>
        <p:nvSpPr>
          <p:cNvPr id="20" name="Google Shape;20;p4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 name="Google Shape;21;p4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4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4"/>
        <p:cNvGrpSpPr/>
        <p:nvPr/>
      </p:nvGrpSpPr>
      <p:grpSpPr>
        <a:xfrm>
          <a:off x="0" y="0"/>
          <a:ext cx="0" cy="0"/>
          <a:chOff x="0" y="0"/>
          <a:chExt cx="0" cy="0"/>
        </a:xfrm>
      </p:grpSpPr>
      <p:sp>
        <p:nvSpPr>
          <p:cNvPr id="75" name="Google Shape;75;p59"/>
          <p:cNvSpPr txBox="1">
            <a:spLocks noGrp="1"/>
          </p:cNvSpPr>
          <p:nvPr>
            <p:ph type="title"/>
          </p:nvPr>
        </p:nvSpPr>
        <p:spPr>
          <a:xfrm>
            <a:off x="866217" y="3600440"/>
            <a:ext cx="6619243" cy="425053"/>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59"/>
          <p:cNvSpPr>
            <a:spLocks noGrp="1"/>
          </p:cNvSpPr>
          <p:nvPr>
            <p:ph type="pic" idx="2"/>
          </p:nvPr>
        </p:nvSpPr>
        <p:spPr>
          <a:xfrm>
            <a:off x="866216" y="514350"/>
            <a:ext cx="6619244" cy="27305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77" name="Google Shape;77;p59"/>
          <p:cNvSpPr txBox="1">
            <a:spLocks noGrp="1"/>
          </p:cNvSpPr>
          <p:nvPr>
            <p:ph type="body" idx="1"/>
          </p:nvPr>
        </p:nvSpPr>
        <p:spPr>
          <a:xfrm>
            <a:off x="866217" y="4025494"/>
            <a:ext cx="6619242" cy="370284"/>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700"/>
              <a:buNone/>
              <a:defRPr sz="9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78" name="Google Shape;78;p5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5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5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1"/>
        <p:cNvGrpSpPr/>
        <p:nvPr/>
      </p:nvGrpSpPr>
      <p:grpSpPr>
        <a:xfrm>
          <a:off x="0" y="0"/>
          <a:ext cx="0" cy="0"/>
          <a:chOff x="0" y="0"/>
          <a:chExt cx="0" cy="0"/>
        </a:xfrm>
      </p:grpSpPr>
      <p:sp>
        <p:nvSpPr>
          <p:cNvPr id="82" name="Google Shape;82;p60"/>
          <p:cNvSpPr txBox="1">
            <a:spLocks noGrp="1"/>
          </p:cNvSpPr>
          <p:nvPr>
            <p:ph type="title"/>
          </p:nvPr>
        </p:nvSpPr>
        <p:spPr>
          <a:xfrm>
            <a:off x="866215" y="1085850"/>
            <a:ext cx="6619244" cy="14859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60"/>
          <p:cNvSpPr txBox="1">
            <a:spLocks noGrp="1"/>
          </p:cNvSpPr>
          <p:nvPr>
            <p:ph type="body" idx="1"/>
          </p:nvPr>
        </p:nvSpPr>
        <p:spPr>
          <a:xfrm>
            <a:off x="866215" y="2743200"/>
            <a:ext cx="6619244" cy="177165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SzPts val="1100"/>
              <a:buNone/>
              <a:defRPr sz="14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84" name="Google Shape;84;p6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6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6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7"/>
        <p:cNvGrpSpPr/>
        <p:nvPr/>
      </p:nvGrpSpPr>
      <p:grpSpPr>
        <a:xfrm>
          <a:off x="0" y="0"/>
          <a:ext cx="0" cy="0"/>
          <a:chOff x="0" y="0"/>
          <a:chExt cx="0" cy="0"/>
        </a:xfrm>
      </p:grpSpPr>
      <p:sp>
        <p:nvSpPr>
          <p:cNvPr id="88" name="Google Shape;88;p61"/>
          <p:cNvSpPr txBox="1">
            <a:spLocks noGrp="1"/>
          </p:cNvSpPr>
          <p:nvPr>
            <p:ph type="title"/>
          </p:nvPr>
        </p:nvSpPr>
        <p:spPr>
          <a:xfrm>
            <a:off x="1181101" y="1085850"/>
            <a:ext cx="5999486" cy="1742531"/>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61"/>
          <p:cNvSpPr txBox="1">
            <a:spLocks noGrp="1"/>
          </p:cNvSpPr>
          <p:nvPr>
            <p:ph type="body" idx="1"/>
          </p:nvPr>
        </p:nvSpPr>
        <p:spPr>
          <a:xfrm>
            <a:off x="1447800" y="2828381"/>
            <a:ext cx="5459737" cy="256631"/>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b="0" i="0" cap="small">
                <a:solidFill>
                  <a:schemeClr val="accent1"/>
                </a:solidFill>
                <a:latin typeface="Century Gothic"/>
                <a:ea typeface="Century Gothic"/>
                <a:cs typeface="Century Gothic"/>
                <a:sym typeface="Century Gothic"/>
              </a:defRPr>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90" name="Google Shape;90;p61"/>
          <p:cNvSpPr txBox="1">
            <a:spLocks noGrp="1"/>
          </p:cNvSpPr>
          <p:nvPr>
            <p:ph type="body" idx="2"/>
          </p:nvPr>
        </p:nvSpPr>
        <p:spPr>
          <a:xfrm>
            <a:off x="866215" y="3262993"/>
            <a:ext cx="6619244" cy="125730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SzPts val="1100"/>
              <a:buNone/>
              <a:defRPr sz="14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91" name="Google Shape;91;p61"/>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61"/>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61"/>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
        <p:nvSpPr>
          <p:cNvPr id="94" name="Google Shape;94;p61"/>
          <p:cNvSpPr txBox="1"/>
          <p:nvPr/>
        </p:nvSpPr>
        <p:spPr>
          <a:xfrm>
            <a:off x="673721" y="728440"/>
            <a:ext cx="601434" cy="1477328"/>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200"/>
              <a:buFont typeface="Arial"/>
              <a:buNone/>
            </a:pPr>
            <a:r>
              <a:rPr lang="en" sz="9200" b="0" i="0" u="none" strike="noStrike" cap="none">
                <a:solidFill>
                  <a:schemeClr val="accent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95" name="Google Shape;95;p61"/>
          <p:cNvSpPr txBox="1"/>
          <p:nvPr/>
        </p:nvSpPr>
        <p:spPr>
          <a:xfrm>
            <a:off x="6997867" y="1960340"/>
            <a:ext cx="601434" cy="1477327"/>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200"/>
              <a:buFont typeface="Arial"/>
              <a:buNone/>
            </a:pPr>
            <a:r>
              <a:rPr lang="en" sz="9200" b="0" i="0" u="none" strike="noStrike" cap="none">
                <a:solidFill>
                  <a:schemeClr val="accent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6"/>
        <p:cNvGrpSpPr/>
        <p:nvPr/>
      </p:nvGrpSpPr>
      <p:grpSpPr>
        <a:xfrm>
          <a:off x="0" y="0"/>
          <a:ext cx="0" cy="0"/>
          <a:chOff x="0" y="0"/>
          <a:chExt cx="0" cy="0"/>
        </a:xfrm>
      </p:grpSpPr>
      <p:sp>
        <p:nvSpPr>
          <p:cNvPr id="97" name="Google Shape;97;p62"/>
          <p:cNvSpPr txBox="1">
            <a:spLocks noGrp="1"/>
          </p:cNvSpPr>
          <p:nvPr>
            <p:ph type="title"/>
          </p:nvPr>
        </p:nvSpPr>
        <p:spPr>
          <a:xfrm>
            <a:off x="866215" y="2343151"/>
            <a:ext cx="6619245" cy="123988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62"/>
          <p:cNvSpPr txBox="1">
            <a:spLocks noGrp="1"/>
          </p:cNvSpPr>
          <p:nvPr>
            <p:ph type="body" idx="1"/>
          </p:nvPr>
        </p:nvSpPr>
        <p:spPr>
          <a:xfrm>
            <a:off x="866215"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200"/>
              <a:buNone/>
              <a:defRPr sz="1500" cap="none">
                <a:solidFill>
                  <a:schemeClr val="accent1"/>
                </a:solidFill>
              </a:defRPr>
            </a:lvl1pPr>
            <a:lvl2pPr marL="914400" lvl="1" indent="-228600" algn="l">
              <a:lnSpc>
                <a:spcPct val="100000"/>
              </a:lnSpc>
              <a:spcBef>
                <a:spcPts val="800"/>
              </a:spcBef>
              <a:spcAft>
                <a:spcPts val="0"/>
              </a:spcAft>
              <a:buSzPts val="1100"/>
              <a:buNone/>
              <a:defRPr sz="1400">
                <a:solidFill>
                  <a:schemeClr val="lt1"/>
                </a:solidFill>
              </a:defRPr>
            </a:lvl2pPr>
            <a:lvl3pPr marL="1371600" lvl="2" indent="-228600" algn="l">
              <a:lnSpc>
                <a:spcPct val="100000"/>
              </a:lnSpc>
              <a:spcBef>
                <a:spcPts val="800"/>
              </a:spcBef>
              <a:spcAft>
                <a:spcPts val="0"/>
              </a:spcAft>
              <a:buSzPts val="1000"/>
              <a:buNone/>
              <a:defRPr sz="1200">
                <a:solidFill>
                  <a:schemeClr val="lt1"/>
                </a:solidFill>
              </a:defRPr>
            </a:lvl3pPr>
            <a:lvl4pPr marL="1828800" lvl="3" indent="-228600" algn="l">
              <a:lnSpc>
                <a:spcPct val="100000"/>
              </a:lnSpc>
              <a:spcBef>
                <a:spcPts val="800"/>
              </a:spcBef>
              <a:spcAft>
                <a:spcPts val="0"/>
              </a:spcAft>
              <a:buSzPts val="800"/>
              <a:buNone/>
              <a:defRPr sz="1100">
                <a:solidFill>
                  <a:schemeClr val="lt1"/>
                </a:solidFill>
              </a:defRPr>
            </a:lvl4pPr>
            <a:lvl5pPr marL="2286000" lvl="4" indent="-228600" algn="l">
              <a:lnSpc>
                <a:spcPct val="100000"/>
              </a:lnSpc>
              <a:spcBef>
                <a:spcPts val="800"/>
              </a:spcBef>
              <a:spcAft>
                <a:spcPts val="0"/>
              </a:spcAft>
              <a:buSzPts val="800"/>
              <a:buNone/>
              <a:defRPr sz="1100">
                <a:solidFill>
                  <a:schemeClr val="lt1"/>
                </a:solidFill>
              </a:defRPr>
            </a:lvl5pPr>
            <a:lvl6pPr marL="2743200" lvl="5" indent="-228600" algn="l">
              <a:lnSpc>
                <a:spcPct val="100000"/>
              </a:lnSpc>
              <a:spcBef>
                <a:spcPts val="800"/>
              </a:spcBef>
              <a:spcAft>
                <a:spcPts val="0"/>
              </a:spcAft>
              <a:buSzPts val="800"/>
              <a:buNone/>
              <a:defRPr sz="1100">
                <a:solidFill>
                  <a:schemeClr val="lt1"/>
                </a:solidFill>
              </a:defRPr>
            </a:lvl6pPr>
            <a:lvl7pPr marL="3200400" lvl="6" indent="-228600" algn="l">
              <a:lnSpc>
                <a:spcPct val="100000"/>
              </a:lnSpc>
              <a:spcBef>
                <a:spcPts val="800"/>
              </a:spcBef>
              <a:spcAft>
                <a:spcPts val="0"/>
              </a:spcAft>
              <a:buSzPts val="800"/>
              <a:buNone/>
              <a:defRPr sz="1100">
                <a:solidFill>
                  <a:schemeClr val="lt1"/>
                </a:solidFill>
              </a:defRPr>
            </a:lvl7pPr>
            <a:lvl8pPr marL="3657600" lvl="7" indent="-228600" algn="l">
              <a:lnSpc>
                <a:spcPct val="100000"/>
              </a:lnSpc>
              <a:spcBef>
                <a:spcPts val="800"/>
              </a:spcBef>
              <a:spcAft>
                <a:spcPts val="0"/>
              </a:spcAft>
              <a:buSzPts val="800"/>
              <a:buNone/>
              <a:defRPr sz="1100">
                <a:solidFill>
                  <a:schemeClr val="lt1"/>
                </a:solidFill>
              </a:defRPr>
            </a:lvl8pPr>
            <a:lvl9pPr marL="4114800" lvl="8" indent="-228600" algn="l">
              <a:lnSpc>
                <a:spcPct val="100000"/>
              </a:lnSpc>
              <a:spcBef>
                <a:spcPts val="800"/>
              </a:spcBef>
              <a:spcAft>
                <a:spcPts val="0"/>
              </a:spcAft>
              <a:buSzPts val="800"/>
              <a:buNone/>
              <a:defRPr sz="1100">
                <a:solidFill>
                  <a:schemeClr val="lt1"/>
                </a:solidFill>
              </a:defRPr>
            </a:lvl9pPr>
          </a:lstStyle>
          <a:p>
            <a:endParaRPr/>
          </a:p>
        </p:txBody>
      </p:sp>
      <p:sp>
        <p:nvSpPr>
          <p:cNvPr id="99" name="Google Shape;99;p62"/>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62"/>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62"/>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2"/>
        <p:cNvGrpSpPr/>
        <p:nvPr/>
      </p:nvGrpSpPr>
      <p:grpSpPr>
        <a:xfrm>
          <a:off x="0" y="0"/>
          <a:ext cx="0" cy="0"/>
          <a:chOff x="0" y="0"/>
          <a:chExt cx="0" cy="0"/>
        </a:xfrm>
      </p:grpSpPr>
      <p:sp>
        <p:nvSpPr>
          <p:cNvPr id="103" name="Google Shape;103;p63"/>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63"/>
          <p:cNvSpPr txBox="1">
            <a:spLocks noGrp="1"/>
          </p:cNvSpPr>
          <p:nvPr>
            <p:ph type="body" idx="1"/>
          </p:nvPr>
        </p:nvSpPr>
        <p:spPr>
          <a:xfrm>
            <a:off x="474710" y="1485900"/>
            <a:ext cx="2210150"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05" name="Google Shape;105;p63"/>
          <p:cNvSpPr txBox="1">
            <a:spLocks noGrp="1"/>
          </p:cNvSpPr>
          <p:nvPr>
            <p:ph type="body" idx="2"/>
          </p:nvPr>
        </p:nvSpPr>
        <p:spPr>
          <a:xfrm>
            <a:off x="489347" y="2000250"/>
            <a:ext cx="2195513"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106" name="Google Shape;106;p63"/>
          <p:cNvSpPr txBox="1">
            <a:spLocks noGrp="1"/>
          </p:cNvSpPr>
          <p:nvPr>
            <p:ph type="body" idx="3"/>
          </p:nvPr>
        </p:nvSpPr>
        <p:spPr>
          <a:xfrm>
            <a:off x="2912744" y="1485900"/>
            <a:ext cx="2202181"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07" name="Google Shape;107;p63"/>
          <p:cNvSpPr txBox="1">
            <a:spLocks noGrp="1"/>
          </p:cNvSpPr>
          <p:nvPr>
            <p:ph type="body" idx="4"/>
          </p:nvPr>
        </p:nvSpPr>
        <p:spPr>
          <a:xfrm>
            <a:off x="2904830" y="2000250"/>
            <a:ext cx="2210096"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108" name="Google Shape;108;p63"/>
          <p:cNvSpPr txBox="1">
            <a:spLocks noGrp="1"/>
          </p:cNvSpPr>
          <p:nvPr>
            <p:ph type="body" idx="5"/>
          </p:nvPr>
        </p:nvSpPr>
        <p:spPr>
          <a:xfrm>
            <a:off x="5343525" y="1485900"/>
            <a:ext cx="2199085"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09" name="Google Shape;109;p63"/>
          <p:cNvSpPr txBox="1">
            <a:spLocks noGrp="1"/>
          </p:cNvSpPr>
          <p:nvPr>
            <p:ph type="body" idx="6"/>
          </p:nvPr>
        </p:nvSpPr>
        <p:spPr>
          <a:xfrm>
            <a:off x="5343525" y="2000250"/>
            <a:ext cx="2199085"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cxnSp>
        <p:nvCxnSpPr>
          <p:cNvPr id="110" name="Google Shape;110;p63"/>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11" name="Google Shape;111;p63"/>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2" name="Google Shape;112;p63"/>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63"/>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63"/>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5"/>
        <p:cNvGrpSpPr/>
        <p:nvPr/>
      </p:nvGrpSpPr>
      <p:grpSpPr>
        <a:xfrm>
          <a:off x="0" y="0"/>
          <a:ext cx="0" cy="0"/>
          <a:chOff x="0" y="0"/>
          <a:chExt cx="0" cy="0"/>
        </a:xfrm>
      </p:grpSpPr>
      <p:sp>
        <p:nvSpPr>
          <p:cNvPr id="116" name="Google Shape;116;p64"/>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64"/>
          <p:cNvSpPr txBox="1">
            <a:spLocks noGrp="1"/>
          </p:cNvSpPr>
          <p:nvPr>
            <p:ph type="body" idx="1"/>
          </p:nvPr>
        </p:nvSpPr>
        <p:spPr>
          <a:xfrm>
            <a:off x="489347" y="3188212"/>
            <a:ext cx="2205038"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18" name="Google Shape;118;p64"/>
          <p:cNvSpPr>
            <a:spLocks noGrp="1"/>
          </p:cNvSpPr>
          <p:nvPr>
            <p:ph type="pic" idx="2"/>
          </p:nvPr>
        </p:nvSpPr>
        <p:spPr>
          <a:xfrm>
            <a:off x="489347" y="1657350"/>
            <a:ext cx="2205038"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119" name="Google Shape;119;p64"/>
          <p:cNvSpPr txBox="1">
            <a:spLocks noGrp="1"/>
          </p:cNvSpPr>
          <p:nvPr>
            <p:ph type="body" idx="3"/>
          </p:nvPr>
        </p:nvSpPr>
        <p:spPr>
          <a:xfrm>
            <a:off x="489347" y="3620408"/>
            <a:ext cx="2205038"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120" name="Google Shape;120;p64"/>
          <p:cNvSpPr txBox="1">
            <a:spLocks noGrp="1"/>
          </p:cNvSpPr>
          <p:nvPr>
            <p:ph type="body" idx="4"/>
          </p:nvPr>
        </p:nvSpPr>
        <p:spPr>
          <a:xfrm>
            <a:off x="2917031" y="3188212"/>
            <a:ext cx="2197894"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21" name="Google Shape;121;p64"/>
          <p:cNvSpPr>
            <a:spLocks noGrp="1"/>
          </p:cNvSpPr>
          <p:nvPr>
            <p:ph type="pic" idx="5"/>
          </p:nvPr>
        </p:nvSpPr>
        <p:spPr>
          <a:xfrm>
            <a:off x="2917030" y="1657350"/>
            <a:ext cx="2197894"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122" name="Google Shape;122;p64"/>
          <p:cNvSpPr txBox="1">
            <a:spLocks noGrp="1"/>
          </p:cNvSpPr>
          <p:nvPr>
            <p:ph type="body" idx="6"/>
          </p:nvPr>
        </p:nvSpPr>
        <p:spPr>
          <a:xfrm>
            <a:off x="2916016" y="3620407"/>
            <a:ext cx="2200805"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123" name="Google Shape;123;p64"/>
          <p:cNvSpPr txBox="1">
            <a:spLocks noGrp="1"/>
          </p:cNvSpPr>
          <p:nvPr>
            <p:ph type="body" idx="7"/>
          </p:nvPr>
        </p:nvSpPr>
        <p:spPr>
          <a:xfrm>
            <a:off x="5343525" y="3188212"/>
            <a:ext cx="2199085"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24" name="Google Shape;124;p64"/>
          <p:cNvSpPr>
            <a:spLocks noGrp="1"/>
          </p:cNvSpPr>
          <p:nvPr>
            <p:ph type="pic" idx="8"/>
          </p:nvPr>
        </p:nvSpPr>
        <p:spPr>
          <a:xfrm>
            <a:off x="5343524" y="1657350"/>
            <a:ext cx="2199085"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125" name="Google Shape;125;p64"/>
          <p:cNvSpPr txBox="1">
            <a:spLocks noGrp="1"/>
          </p:cNvSpPr>
          <p:nvPr>
            <p:ph type="body" idx="9"/>
          </p:nvPr>
        </p:nvSpPr>
        <p:spPr>
          <a:xfrm>
            <a:off x="5343431" y="3620406"/>
            <a:ext cx="2201998"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cxnSp>
        <p:nvCxnSpPr>
          <p:cNvPr id="126" name="Google Shape;126;p64"/>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27" name="Google Shape;127;p64"/>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28" name="Google Shape;128;p64"/>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64"/>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64"/>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65"/>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65"/>
          <p:cNvSpPr txBox="1">
            <a:spLocks noGrp="1"/>
          </p:cNvSpPr>
          <p:nvPr>
            <p:ph type="body" idx="1"/>
          </p:nvPr>
        </p:nvSpPr>
        <p:spPr>
          <a:xfrm rot="5400000">
            <a:off x="2609132" y="-241959"/>
            <a:ext cx="3146611" cy="6709906"/>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134" name="Google Shape;134;p65"/>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65"/>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65"/>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66"/>
          <p:cNvSpPr txBox="1">
            <a:spLocks noGrp="1"/>
          </p:cNvSpPr>
          <p:nvPr>
            <p:ph type="title"/>
          </p:nvPr>
        </p:nvSpPr>
        <p:spPr>
          <a:xfrm rot="5400000">
            <a:off x="4700587" y="1850231"/>
            <a:ext cx="4369594" cy="131445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66"/>
          <p:cNvSpPr txBox="1">
            <a:spLocks noGrp="1"/>
          </p:cNvSpPr>
          <p:nvPr>
            <p:ph type="body" idx="1"/>
          </p:nvPr>
        </p:nvSpPr>
        <p:spPr>
          <a:xfrm rot="5400000">
            <a:off x="1259682" y="-104774"/>
            <a:ext cx="4026693" cy="5567362"/>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140" name="Google Shape;140;p66"/>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66"/>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66"/>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5"/>
        <p:cNvGrpSpPr/>
        <p:nvPr/>
      </p:nvGrpSpPr>
      <p:grpSpPr>
        <a:xfrm>
          <a:off x="0" y="0"/>
          <a:ext cx="0" cy="0"/>
          <a:chOff x="0" y="0"/>
          <a:chExt cx="0" cy="0"/>
        </a:xfrm>
      </p:grpSpPr>
      <p:sp>
        <p:nvSpPr>
          <p:cNvPr id="156" name="Google Shape;156;p50"/>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5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5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p5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p67"/>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67"/>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163" name="Google Shape;163;p6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6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6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1"/>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 name="Google Shape;25;p51"/>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6" name="Google Shape;26;p51"/>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51"/>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p51"/>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6"/>
        <p:cNvGrpSpPr/>
        <p:nvPr/>
      </p:nvGrpSpPr>
      <p:grpSpPr>
        <a:xfrm>
          <a:off x="0" y="0"/>
          <a:ext cx="0" cy="0"/>
          <a:chOff x="0" y="0"/>
          <a:chExt cx="0" cy="0"/>
        </a:xfrm>
      </p:grpSpPr>
      <p:sp>
        <p:nvSpPr>
          <p:cNvPr id="167" name="Google Shape;167;p68"/>
          <p:cNvSpPr txBox="1">
            <a:spLocks noGrp="1"/>
          </p:cNvSpPr>
          <p:nvPr>
            <p:ph type="ctrTitle"/>
          </p:nvPr>
        </p:nvSpPr>
        <p:spPr>
          <a:xfrm>
            <a:off x="866216" y="1085850"/>
            <a:ext cx="6619244" cy="2497186"/>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5400"/>
              <a:buFont typeface="Century Gothic"/>
              <a:buNone/>
              <a:defRPr sz="5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68"/>
          <p:cNvSpPr txBox="1">
            <a:spLocks noGrp="1"/>
          </p:cNvSpPr>
          <p:nvPr>
            <p:ph type="subTitle" idx="1"/>
          </p:nvPr>
        </p:nvSpPr>
        <p:spPr>
          <a:xfrm>
            <a:off x="866216" y="3583035"/>
            <a:ext cx="6619244" cy="646065"/>
          </a:xfrm>
          <a:prstGeom prst="rect">
            <a:avLst/>
          </a:prstGeom>
          <a:noFill/>
          <a:ln>
            <a:noFill/>
          </a:ln>
        </p:spPr>
        <p:txBody>
          <a:bodyPr spcFirstLastPara="1" wrap="square" lIns="68575" tIns="34275" rIns="68575" bIns="34275" anchor="t" anchorCtr="0">
            <a:normAutofit/>
          </a:bodyPr>
          <a:lstStyle>
            <a:lvl1pPr lvl="0" algn="l">
              <a:lnSpc>
                <a:spcPct val="100000"/>
              </a:lnSpc>
              <a:spcBef>
                <a:spcPts val="800"/>
              </a:spcBef>
              <a:spcAft>
                <a:spcPts val="0"/>
              </a:spcAft>
              <a:buSzPts val="1200"/>
              <a:buNone/>
              <a:defRPr cap="none">
                <a:solidFill>
                  <a:schemeClr val="accent1"/>
                </a:solidFill>
              </a:defRPr>
            </a:lvl1pPr>
            <a:lvl2pPr lvl="1" algn="ctr">
              <a:lnSpc>
                <a:spcPct val="100000"/>
              </a:lnSpc>
              <a:spcBef>
                <a:spcPts val="800"/>
              </a:spcBef>
              <a:spcAft>
                <a:spcPts val="0"/>
              </a:spcAft>
              <a:buSzPts val="1100"/>
              <a:buNone/>
              <a:defRPr>
                <a:solidFill>
                  <a:schemeClr val="lt1"/>
                </a:solidFill>
              </a:defRPr>
            </a:lvl2pPr>
            <a:lvl3pPr lvl="2" algn="ctr">
              <a:lnSpc>
                <a:spcPct val="100000"/>
              </a:lnSpc>
              <a:spcBef>
                <a:spcPts val="800"/>
              </a:spcBef>
              <a:spcAft>
                <a:spcPts val="0"/>
              </a:spcAft>
              <a:buSzPts val="1000"/>
              <a:buNone/>
              <a:defRPr>
                <a:solidFill>
                  <a:schemeClr val="lt1"/>
                </a:solidFill>
              </a:defRPr>
            </a:lvl3pPr>
            <a:lvl4pPr lvl="3" algn="ctr">
              <a:lnSpc>
                <a:spcPct val="100000"/>
              </a:lnSpc>
              <a:spcBef>
                <a:spcPts val="800"/>
              </a:spcBef>
              <a:spcAft>
                <a:spcPts val="0"/>
              </a:spcAft>
              <a:buSzPts val="800"/>
              <a:buNone/>
              <a:defRPr>
                <a:solidFill>
                  <a:schemeClr val="lt1"/>
                </a:solidFill>
              </a:defRPr>
            </a:lvl4pPr>
            <a:lvl5pPr lvl="4" algn="ctr">
              <a:lnSpc>
                <a:spcPct val="100000"/>
              </a:lnSpc>
              <a:spcBef>
                <a:spcPts val="800"/>
              </a:spcBef>
              <a:spcAft>
                <a:spcPts val="0"/>
              </a:spcAft>
              <a:buSzPts val="800"/>
              <a:buNone/>
              <a:defRPr>
                <a:solidFill>
                  <a:schemeClr val="lt1"/>
                </a:solidFill>
              </a:defRPr>
            </a:lvl5pPr>
            <a:lvl6pPr lvl="5" algn="ctr">
              <a:lnSpc>
                <a:spcPct val="100000"/>
              </a:lnSpc>
              <a:spcBef>
                <a:spcPts val="800"/>
              </a:spcBef>
              <a:spcAft>
                <a:spcPts val="0"/>
              </a:spcAft>
              <a:buSzPts val="800"/>
              <a:buNone/>
              <a:defRPr>
                <a:solidFill>
                  <a:schemeClr val="lt1"/>
                </a:solidFill>
              </a:defRPr>
            </a:lvl6pPr>
            <a:lvl7pPr lvl="6" algn="ctr">
              <a:lnSpc>
                <a:spcPct val="100000"/>
              </a:lnSpc>
              <a:spcBef>
                <a:spcPts val="800"/>
              </a:spcBef>
              <a:spcAft>
                <a:spcPts val="0"/>
              </a:spcAft>
              <a:buSzPts val="800"/>
              <a:buNone/>
              <a:defRPr>
                <a:solidFill>
                  <a:schemeClr val="lt1"/>
                </a:solidFill>
              </a:defRPr>
            </a:lvl7pPr>
            <a:lvl8pPr lvl="7" algn="ctr">
              <a:lnSpc>
                <a:spcPct val="100000"/>
              </a:lnSpc>
              <a:spcBef>
                <a:spcPts val="800"/>
              </a:spcBef>
              <a:spcAft>
                <a:spcPts val="0"/>
              </a:spcAft>
              <a:buSzPts val="800"/>
              <a:buNone/>
              <a:defRPr>
                <a:solidFill>
                  <a:schemeClr val="lt1"/>
                </a:solidFill>
              </a:defRPr>
            </a:lvl8pPr>
            <a:lvl9pPr lvl="8" algn="ctr">
              <a:lnSpc>
                <a:spcPct val="100000"/>
              </a:lnSpc>
              <a:spcBef>
                <a:spcPts val="800"/>
              </a:spcBef>
              <a:spcAft>
                <a:spcPts val="0"/>
              </a:spcAft>
              <a:buSzPts val="800"/>
              <a:buNone/>
              <a:defRPr>
                <a:solidFill>
                  <a:schemeClr val="lt1"/>
                </a:solidFill>
              </a:defRPr>
            </a:lvl9pPr>
          </a:lstStyle>
          <a:p>
            <a:endParaRPr/>
          </a:p>
        </p:txBody>
      </p:sp>
      <p:sp>
        <p:nvSpPr>
          <p:cNvPr id="169" name="Google Shape;169;p6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p6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6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2"/>
        <p:cNvGrpSpPr/>
        <p:nvPr/>
      </p:nvGrpSpPr>
      <p:grpSpPr>
        <a:xfrm>
          <a:off x="0" y="0"/>
          <a:ext cx="0" cy="0"/>
          <a:chOff x="0" y="0"/>
          <a:chExt cx="0" cy="0"/>
        </a:xfrm>
      </p:grpSpPr>
      <p:sp>
        <p:nvSpPr>
          <p:cNvPr id="173" name="Google Shape;173;p69"/>
          <p:cNvSpPr txBox="1">
            <a:spLocks noGrp="1"/>
          </p:cNvSpPr>
          <p:nvPr>
            <p:ph type="title"/>
          </p:nvPr>
        </p:nvSpPr>
        <p:spPr>
          <a:xfrm>
            <a:off x="866217" y="2146300"/>
            <a:ext cx="6619243" cy="143673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69"/>
          <p:cNvSpPr txBox="1">
            <a:spLocks noGrp="1"/>
          </p:cNvSpPr>
          <p:nvPr>
            <p:ph type="body" idx="1"/>
          </p:nvPr>
        </p:nvSpPr>
        <p:spPr>
          <a:xfrm>
            <a:off x="866216"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200"/>
              <a:buNone/>
              <a:defRPr sz="1500" cap="none">
                <a:solidFill>
                  <a:schemeClr val="accent1"/>
                </a:solidFill>
              </a:defRPr>
            </a:lvl1pPr>
            <a:lvl2pPr marL="914400" lvl="1" indent="-228600" algn="l">
              <a:lnSpc>
                <a:spcPct val="100000"/>
              </a:lnSpc>
              <a:spcBef>
                <a:spcPts val="800"/>
              </a:spcBef>
              <a:spcAft>
                <a:spcPts val="0"/>
              </a:spcAft>
              <a:buSzPts val="1100"/>
              <a:buNone/>
              <a:defRPr sz="1400">
                <a:solidFill>
                  <a:schemeClr val="lt1"/>
                </a:solidFill>
              </a:defRPr>
            </a:lvl2pPr>
            <a:lvl3pPr marL="1371600" lvl="2" indent="-228600" algn="l">
              <a:lnSpc>
                <a:spcPct val="100000"/>
              </a:lnSpc>
              <a:spcBef>
                <a:spcPts val="800"/>
              </a:spcBef>
              <a:spcAft>
                <a:spcPts val="0"/>
              </a:spcAft>
              <a:buSzPts val="1000"/>
              <a:buNone/>
              <a:defRPr sz="1200">
                <a:solidFill>
                  <a:schemeClr val="lt1"/>
                </a:solidFill>
              </a:defRPr>
            </a:lvl3pPr>
            <a:lvl4pPr marL="1828800" lvl="3" indent="-228600" algn="l">
              <a:lnSpc>
                <a:spcPct val="100000"/>
              </a:lnSpc>
              <a:spcBef>
                <a:spcPts val="800"/>
              </a:spcBef>
              <a:spcAft>
                <a:spcPts val="0"/>
              </a:spcAft>
              <a:buSzPts val="800"/>
              <a:buNone/>
              <a:defRPr sz="1100">
                <a:solidFill>
                  <a:schemeClr val="lt1"/>
                </a:solidFill>
              </a:defRPr>
            </a:lvl4pPr>
            <a:lvl5pPr marL="2286000" lvl="4" indent="-228600" algn="l">
              <a:lnSpc>
                <a:spcPct val="100000"/>
              </a:lnSpc>
              <a:spcBef>
                <a:spcPts val="800"/>
              </a:spcBef>
              <a:spcAft>
                <a:spcPts val="0"/>
              </a:spcAft>
              <a:buSzPts val="800"/>
              <a:buNone/>
              <a:defRPr sz="1100">
                <a:solidFill>
                  <a:schemeClr val="lt1"/>
                </a:solidFill>
              </a:defRPr>
            </a:lvl5pPr>
            <a:lvl6pPr marL="2743200" lvl="5" indent="-228600" algn="l">
              <a:lnSpc>
                <a:spcPct val="100000"/>
              </a:lnSpc>
              <a:spcBef>
                <a:spcPts val="800"/>
              </a:spcBef>
              <a:spcAft>
                <a:spcPts val="0"/>
              </a:spcAft>
              <a:buSzPts val="800"/>
              <a:buNone/>
              <a:defRPr sz="1100">
                <a:solidFill>
                  <a:schemeClr val="lt1"/>
                </a:solidFill>
              </a:defRPr>
            </a:lvl6pPr>
            <a:lvl7pPr marL="3200400" lvl="6" indent="-228600" algn="l">
              <a:lnSpc>
                <a:spcPct val="100000"/>
              </a:lnSpc>
              <a:spcBef>
                <a:spcPts val="800"/>
              </a:spcBef>
              <a:spcAft>
                <a:spcPts val="0"/>
              </a:spcAft>
              <a:buSzPts val="800"/>
              <a:buNone/>
              <a:defRPr sz="1100">
                <a:solidFill>
                  <a:schemeClr val="lt1"/>
                </a:solidFill>
              </a:defRPr>
            </a:lvl7pPr>
            <a:lvl8pPr marL="3657600" lvl="7" indent="-228600" algn="l">
              <a:lnSpc>
                <a:spcPct val="100000"/>
              </a:lnSpc>
              <a:spcBef>
                <a:spcPts val="800"/>
              </a:spcBef>
              <a:spcAft>
                <a:spcPts val="0"/>
              </a:spcAft>
              <a:buSzPts val="800"/>
              <a:buNone/>
              <a:defRPr sz="1100">
                <a:solidFill>
                  <a:schemeClr val="lt1"/>
                </a:solidFill>
              </a:defRPr>
            </a:lvl8pPr>
            <a:lvl9pPr marL="4114800" lvl="8" indent="-228600" algn="l">
              <a:lnSpc>
                <a:spcPct val="100000"/>
              </a:lnSpc>
              <a:spcBef>
                <a:spcPts val="800"/>
              </a:spcBef>
              <a:spcAft>
                <a:spcPts val="0"/>
              </a:spcAft>
              <a:buSzPts val="800"/>
              <a:buNone/>
              <a:defRPr sz="1100">
                <a:solidFill>
                  <a:schemeClr val="lt1"/>
                </a:solidFill>
              </a:defRPr>
            </a:lvl9pPr>
          </a:lstStyle>
          <a:p>
            <a:endParaRPr/>
          </a:p>
        </p:txBody>
      </p:sp>
      <p:sp>
        <p:nvSpPr>
          <p:cNvPr id="175" name="Google Shape;175;p6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6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7" name="Google Shape;177;p6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8"/>
        <p:cNvGrpSpPr/>
        <p:nvPr/>
      </p:nvGrpSpPr>
      <p:grpSpPr>
        <a:xfrm>
          <a:off x="0" y="0"/>
          <a:ext cx="0" cy="0"/>
          <a:chOff x="0" y="0"/>
          <a:chExt cx="0" cy="0"/>
        </a:xfrm>
      </p:grpSpPr>
      <p:sp>
        <p:nvSpPr>
          <p:cNvPr id="179" name="Google Shape;179;p70"/>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70"/>
          <p:cNvSpPr txBox="1">
            <a:spLocks noGrp="1"/>
          </p:cNvSpPr>
          <p:nvPr>
            <p:ph type="body" idx="1"/>
          </p:nvPr>
        </p:nvSpPr>
        <p:spPr>
          <a:xfrm>
            <a:off x="827484" y="1545431"/>
            <a:ext cx="3297254" cy="3146822"/>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181" name="Google Shape;181;p70"/>
          <p:cNvSpPr txBox="1">
            <a:spLocks noGrp="1"/>
          </p:cNvSpPr>
          <p:nvPr>
            <p:ph type="body" idx="2"/>
          </p:nvPr>
        </p:nvSpPr>
        <p:spPr>
          <a:xfrm>
            <a:off x="4240870" y="1542069"/>
            <a:ext cx="3297256" cy="315018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182" name="Google Shape;182;p7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7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7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5"/>
        <p:cNvGrpSpPr/>
        <p:nvPr/>
      </p:nvGrpSpPr>
      <p:grpSpPr>
        <a:xfrm>
          <a:off x="0" y="0"/>
          <a:ext cx="0" cy="0"/>
          <a:chOff x="0" y="0"/>
          <a:chExt cx="0" cy="0"/>
        </a:xfrm>
      </p:grpSpPr>
      <p:sp>
        <p:nvSpPr>
          <p:cNvPr id="186" name="Google Shape;186;p71"/>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71"/>
          <p:cNvSpPr txBox="1">
            <a:spLocks noGrp="1"/>
          </p:cNvSpPr>
          <p:nvPr>
            <p:ph type="body" idx="1"/>
          </p:nvPr>
        </p:nvSpPr>
        <p:spPr>
          <a:xfrm>
            <a:off x="827485" y="1428750"/>
            <a:ext cx="3297253"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88" name="Google Shape;188;p71"/>
          <p:cNvSpPr txBox="1">
            <a:spLocks noGrp="1"/>
          </p:cNvSpPr>
          <p:nvPr>
            <p:ph type="body" idx="2"/>
          </p:nvPr>
        </p:nvSpPr>
        <p:spPr>
          <a:xfrm>
            <a:off x="827484"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189" name="Google Shape;189;p71"/>
          <p:cNvSpPr txBox="1">
            <a:spLocks noGrp="1"/>
          </p:cNvSpPr>
          <p:nvPr>
            <p:ph type="body" idx="3"/>
          </p:nvPr>
        </p:nvSpPr>
        <p:spPr>
          <a:xfrm>
            <a:off x="4240871" y="1428750"/>
            <a:ext cx="3297254"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190" name="Google Shape;190;p71"/>
          <p:cNvSpPr txBox="1">
            <a:spLocks noGrp="1"/>
          </p:cNvSpPr>
          <p:nvPr>
            <p:ph type="body" idx="4"/>
          </p:nvPr>
        </p:nvSpPr>
        <p:spPr>
          <a:xfrm>
            <a:off x="4240871"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191" name="Google Shape;191;p71"/>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p71"/>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71"/>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72"/>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p72"/>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72"/>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8"/>
        <p:cNvGrpSpPr/>
        <p:nvPr/>
      </p:nvGrpSpPr>
      <p:grpSpPr>
        <a:xfrm>
          <a:off x="0" y="0"/>
          <a:ext cx="0" cy="0"/>
          <a:chOff x="0" y="0"/>
          <a:chExt cx="0" cy="0"/>
        </a:xfrm>
      </p:grpSpPr>
      <p:sp>
        <p:nvSpPr>
          <p:cNvPr id="199" name="Google Shape;199;p73"/>
          <p:cNvSpPr txBox="1">
            <a:spLocks noGrp="1"/>
          </p:cNvSpPr>
          <p:nvPr>
            <p:ph type="title"/>
          </p:nvPr>
        </p:nvSpPr>
        <p:spPr>
          <a:xfrm>
            <a:off x="866215" y="1085850"/>
            <a:ext cx="2550798" cy="108585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73"/>
          <p:cNvSpPr txBox="1">
            <a:spLocks noGrp="1"/>
          </p:cNvSpPr>
          <p:nvPr>
            <p:ph type="body" idx="1"/>
          </p:nvPr>
        </p:nvSpPr>
        <p:spPr>
          <a:xfrm>
            <a:off x="3588462" y="1085850"/>
            <a:ext cx="3896998" cy="3429000"/>
          </a:xfrm>
          <a:prstGeom prst="rect">
            <a:avLst/>
          </a:prstGeom>
          <a:noFill/>
          <a:ln>
            <a:noFill/>
          </a:ln>
        </p:spPr>
        <p:txBody>
          <a:bodyPr spcFirstLastPara="1" wrap="square" lIns="68575" tIns="34275" rIns="68575" bIns="34275" anchor="ctr" anchorCtr="0">
            <a:normAutofit/>
          </a:bodyPr>
          <a:lstStyle>
            <a:lvl1pPr marL="457200" lvl="0" indent="-304800" algn="l">
              <a:lnSpc>
                <a:spcPct val="100000"/>
              </a:lnSpc>
              <a:spcBef>
                <a:spcPts val="800"/>
              </a:spcBef>
              <a:spcAft>
                <a:spcPts val="0"/>
              </a:spcAft>
              <a:buSzPts val="1200"/>
              <a:buChar char="►"/>
              <a:defRPr sz="1500"/>
            </a:lvl1pPr>
            <a:lvl2pPr marL="914400" lvl="1" indent="-298450" algn="l">
              <a:lnSpc>
                <a:spcPct val="100000"/>
              </a:lnSpc>
              <a:spcBef>
                <a:spcPts val="800"/>
              </a:spcBef>
              <a:spcAft>
                <a:spcPts val="0"/>
              </a:spcAft>
              <a:buSzPts val="1100"/>
              <a:buChar char="►"/>
              <a:defRPr sz="1400"/>
            </a:lvl2pPr>
            <a:lvl3pPr marL="1371600" lvl="2" indent="-292100" algn="l">
              <a:lnSpc>
                <a:spcPct val="100000"/>
              </a:lnSpc>
              <a:spcBef>
                <a:spcPts val="800"/>
              </a:spcBef>
              <a:spcAft>
                <a:spcPts val="0"/>
              </a:spcAft>
              <a:buSzPts val="1000"/>
              <a:buChar char="►"/>
              <a:defRPr sz="1200"/>
            </a:lvl3pPr>
            <a:lvl4pPr marL="1828800" lvl="3" indent="-279400" algn="l">
              <a:lnSpc>
                <a:spcPct val="100000"/>
              </a:lnSpc>
              <a:spcBef>
                <a:spcPts val="800"/>
              </a:spcBef>
              <a:spcAft>
                <a:spcPts val="0"/>
              </a:spcAft>
              <a:buSzPts val="800"/>
              <a:buChar char="►"/>
              <a:defRPr sz="1100"/>
            </a:lvl4pPr>
            <a:lvl5pPr marL="2286000" lvl="4" indent="-279400" algn="l">
              <a:lnSpc>
                <a:spcPct val="100000"/>
              </a:lnSpc>
              <a:spcBef>
                <a:spcPts val="800"/>
              </a:spcBef>
              <a:spcAft>
                <a:spcPts val="0"/>
              </a:spcAft>
              <a:buSzPts val="800"/>
              <a:buChar char="►"/>
              <a:defRPr sz="1100"/>
            </a:lvl5pPr>
            <a:lvl6pPr marL="2743200" lvl="5" indent="-279400" algn="l">
              <a:lnSpc>
                <a:spcPct val="100000"/>
              </a:lnSpc>
              <a:spcBef>
                <a:spcPts val="800"/>
              </a:spcBef>
              <a:spcAft>
                <a:spcPts val="0"/>
              </a:spcAft>
              <a:buSzPts val="800"/>
              <a:buChar char="►"/>
              <a:defRPr sz="1100"/>
            </a:lvl6pPr>
            <a:lvl7pPr marL="3200400" lvl="6" indent="-279400" algn="l">
              <a:lnSpc>
                <a:spcPct val="100000"/>
              </a:lnSpc>
              <a:spcBef>
                <a:spcPts val="800"/>
              </a:spcBef>
              <a:spcAft>
                <a:spcPts val="0"/>
              </a:spcAft>
              <a:buSzPts val="800"/>
              <a:buChar char="►"/>
              <a:defRPr sz="1100"/>
            </a:lvl7pPr>
            <a:lvl8pPr marL="3657600" lvl="7" indent="-279400" algn="l">
              <a:lnSpc>
                <a:spcPct val="100000"/>
              </a:lnSpc>
              <a:spcBef>
                <a:spcPts val="800"/>
              </a:spcBef>
              <a:spcAft>
                <a:spcPts val="0"/>
              </a:spcAft>
              <a:buSzPts val="800"/>
              <a:buChar char="►"/>
              <a:defRPr sz="1100"/>
            </a:lvl8pPr>
            <a:lvl9pPr marL="4114800" lvl="8" indent="-279400" algn="l">
              <a:lnSpc>
                <a:spcPct val="100000"/>
              </a:lnSpc>
              <a:spcBef>
                <a:spcPts val="800"/>
              </a:spcBef>
              <a:spcAft>
                <a:spcPts val="0"/>
              </a:spcAft>
              <a:buSzPts val="800"/>
              <a:buChar char="►"/>
              <a:defRPr sz="1100"/>
            </a:lvl9pPr>
          </a:lstStyle>
          <a:p>
            <a:endParaRPr/>
          </a:p>
        </p:txBody>
      </p:sp>
      <p:sp>
        <p:nvSpPr>
          <p:cNvPr id="201" name="Google Shape;201;p73"/>
          <p:cNvSpPr txBox="1">
            <a:spLocks noGrp="1"/>
          </p:cNvSpPr>
          <p:nvPr>
            <p:ph type="body" idx="2"/>
          </p:nvPr>
        </p:nvSpPr>
        <p:spPr>
          <a:xfrm>
            <a:off x="866216" y="2346960"/>
            <a:ext cx="2550797" cy="2171699"/>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02" name="Google Shape;202;p73"/>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73"/>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p73"/>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5"/>
        <p:cNvGrpSpPr/>
        <p:nvPr/>
      </p:nvGrpSpPr>
      <p:grpSpPr>
        <a:xfrm>
          <a:off x="0" y="0"/>
          <a:ext cx="0" cy="0"/>
          <a:chOff x="0" y="0"/>
          <a:chExt cx="0" cy="0"/>
        </a:xfrm>
      </p:grpSpPr>
      <p:sp>
        <p:nvSpPr>
          <p:cNvPr id="206" name="Google Shape;206;p74"/>
          <p:cNvSpPr txBox="1">
            <a:spLocks noGrp="1"/>
          </p:cNvSpPr>
          <p:nvPr>
            <p:ph type="title"/>
          </p:nvPr>
        </p:nvSpPr>
        <p:spPr>
          <a:xfrm>
            <a:off x="865430" y="1390644"/>
            <a:ext cx="3819679" cy="1181106"/>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lt2"/>
              </a:buClr>
              <a:buSzPts val="2700"/>
              <a:buFont typeface="Century Gothic"/>
              <a:buNone/>
              <a:defRPr sz="27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74"/>
          <p:cNvSpPr>
            <a:spLocks noGrp="1"/>
          </p:cNvSpPr>
          <p:nvPr>
            <p:ph type="pic" idx="2"/>
          </p:nvPr>
        </p:nvSpPr>
        <p:spPr>
          <a:xfrm>
            <a:off x="5212160" y="857250"/>
            <a:ext cx="2400300" cy="3429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208" name="Google Shape;208;p74"/>
          <p:cNvSpPr txBox="1">
            <a:spLocks noGrp="1"/>
          </p:cNvSpPr>
          <p:nvPr>
            <p:ph type="body" idx="1"/>
          </p:nvPr>
        </p:nvSpPr>
        <p:spPr>
          <a:xfrm>
            <a:off x="866215" y="2743200"/>
            <a:ext cx="3813734" cy="10287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09" name="Google Shape;209;p74"/>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74"/>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74"/>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12"/>
        <p:cNvGrpSpPr/>
        <p:nvPr/>
      </p:nvGrpSpPr>
      <p:grpSpPr>
        <a:xfrm>
          <a:off x="0" y="0"/>
          <a:ext cx="0" cy="0"/>
          <a:chOff x="0" y="0"/>
          <a:chExt cx="0" cy="0"/>
        </a:xfrm>
      </p:grpSpPr>
      <p:sp>
        <p:nvSpPr>
          <p:cNvPr id="213" name="Google Shape;213;p75"/>
          <p:cNvSpPr txBox="1">
            <a:spLocks noGrp="1"/>
          </p:cNvSpPr>
          <p:nvPr>
            <p:ph type="title"/>
          </p:nvPr>
        </p:nvSpPr>
        <p:spPr>
          <a:xfrm>
            <a:off x="866217" y="3600440"/>
            <a:ext cx="6619243" cy="425053"/>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75"/>
          <p:cNvSpPr>
            <a:spLocks noGrp="1"/>
          </p:cNvSpPr>
          <p:nvPr>
            <p:ph type="pic" idx="2"/>
          </p:nvPr>
        </p:nvSpPr>
        <p:spPr>
          <a:xfrm>
            <a:off x="866216" y="514350"/>
            <a:ext cx="6619244" cy="27305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215" name="Google Shape;215;p75"/>
          <p:cNvSpPr txBox="1">
            <a:spLocks noGrp="1"/>
          </p:cNvSpPr>
          <p:nvPr>
            <p:ph type="body" idx="1"/>
          </p:nvPr>
        </p:nvSpPr>
        <p:spPr>
          <a:xfrm>
            <a:off x="866217" y="4025494"/>
            <a:ext cx="6619242" cy="370284"/>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700"/>
              <a:buNone/>
              <a:defRPr sz="9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16" name="Google Shape;216;p75"/>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75"/>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75"/>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19"/>
        <p:cNvGrpSpPr/>
        <p:nvPr/>
      </p:nvGrpSpPr>
      <p:grpSpPr>
        <a:xfrm>
          <a:off x="0" y="0"/>
          <a:ext cx="0" cy="0"/>
          <a:chOff x="0" y="0"/>
          <a:chExt cx="0" cy="0"/>
        </a:xfrm>
      </p:grpSpPr>
      <p:sp>
        <p:nvSpPr>
          <p:cNvPr id="220" name="Google Shape;220;p76"/>
          <p:cNvSpPr txBox="1">
            <a:spLocks noGrp="1"/>
          </p:cNvSpPr>
          <p:nvPr>
            <p:ph type="title"/>
          </p:nvPr>
        </p:nvSpPr>
        <p:spPr>
          <a:xfrm>
            <a:off x="866215" y="1085850"/>
            <a:ext cx="6619244" cy="14859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1" name="Google Shape;221;p76"/>
          <p:cNvSpPr txBox="1">
            <a:spLocks noGrp="1"/>
          </p:cNvSpPr>
          <p:nvPr>
            <p:ph type="body" idx="1"/>
          </p:nvPr>
        </p:nvSpPr>
        <p:spPr>
          <a:xfrm>
            <a:off x="866215" y="2743200"/>
            <a:ext cx="6619244" cy="177165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SzPts val="1100"/>
              <a:buNone/>
              <a:defRPr sz="14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22" name="Google Shape;222;p76"/>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p76"/>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76"/>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25"/>
        <p:cNvGrpSpPr/>
        <p:nvPr/>
      </p:nvGrpSpPr>
      <p:grpSpPr>
        <a:xfrm>
          <a:off x="0" y="0"/>
          <a:ext cx="0" cy="0"/>
          <a:chOff x="0" y="0"/>
          <a:chExt cx="0" cy="0"/>
        </a:xfrm>
      </p:grpSpPr>
      <p:sp>
        <p:nvSpPr>
          <p:cNvPr id="226" name="Google Shape;226;p77"/>
          <p:cNvSpPr txBox="1">
            <a:spLocks noGrp="1"/>
          </p:cNvSpPr>
          <p:nvPr>
            <p:ph type="title"/>
          </p:nvPr>
        </p:nvSpPr>
        <p:spPr>
          <a:xfrm>
            <a:off x="1181101" y="1085850"/>
            <a:ext cx="5999486" cy="1742531"/>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600"/>
              <a:buFont typeface="Century Gothic"/>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77"/>
          <p:cNvSpPr txBox="1">
            <a:spLocks noGrp="1"/>
          </p:cNvSpPr>
          <p:nvPr>
            <p:ph type="body" idx="1"/>
          </p:nvPr>
        </p:nvSpPr>
        <p:spPr>
          <a:xfrm>
            <a:off x="1447800" y="2828381"/>
            <a:ext cx="5459737" cy="256631"/>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b="0" i="0" cap="small">
                <a:solidFill>
                  <a:schemeClr val="accent1"/>
                </a:solidFill>
                <a:latin typeface="Century Gothic"/>
                <a:ea typeface="Century Gothic"/>
                <a:cs typeface="Century Gothic"/>
                <a:sym typeface="Century Gothic"/>
              </a:defRPr>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28" name="Google Shape;228;p77"/>
          <p:cNvSpPr txBox="1">
            <a:spLocks noGrp="1"/>
          </p:cNvSpPr>
          <p:nvPr>
            <p:ph type="body" idx="2"/>
          </p:nvPr>
        </p:nvSpPr>
        <p:spPr>
          <a:xfrm>
            <a:off x="866215" y="3262993"/>
            <a:ext cx="6619244" cy="1257300"/>
          </a:xfrm>
          <a:prstGeom prst="rect">
            <a:avLst/>
          </a:prstGeom>
          <a:noFill/>
          <a:ln>
            <a:noFill/>
          </a:ln>
        </p:spPr>
        <p:txBody>
          <a:bodyPr spcFirstLastPara="1" wrap="square" lIns="68575" tIns="34275" rIns="68575" bIns="34275" anchor="ctr" anchorCtr="0">
            <a:normAutofit/>
          </a:bodyPr>
          <a:lstStyle>
            <a:lvl1pPr marL="457200" lvl="0" indent="-228600" algn="l">
              <a:lnSpc>
                <a:spcPct val="100000"/>
              </a:lnSpc>
              <a:spcBef>
                <a:spcPts val="800"/>
              </a:spcBef>
              <a:spcAft>
                <a:spcPts val="0"/>
              </a:spcAft>
              <a:buSzPts val="1100"/>
              <a:buNone/>
              <a:defRPr sz="14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29" name="Google Shape;229;p7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0" name="Google Shape;230;p7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1" name="Google Shape;231;p7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
        <p:nvSpPr>
          <p:cNvPr id="232" name="Google Shape;232;p77"/>
          <p:cNvSpPr txBox="1"/>
          <p:nvPr/>
        </p:nvSpPr>
        <p:spPr>
          <a:xfrm>
            <a:off x="673721" y="728440"/>
            <a:ext cx="601434" cy="1477328"/>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200"/>
              <a:buFont typeface="Arial"/>
              <a:buNone/>
            </a:pPr>
            <a:r>
              <a:rPr lang="en" sz="9200" b="0" i="0" u="none" strike="noStrike" cap="none">
                <a:solidFill>
                  <a:schemeClr val="accent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233" name="Google Shape;233;p77"/>
          <p:cNvSpPr txBox="1"/>
          <p:nvPr/>
        </p:nvSpPr>
        <p:spPr>
          <a:xfrm>
            <a:off x="6997867" y="1960340"/>
            <a:ext cx="601434" cy="1477327"/>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9200"/>
              <a:buFont typeface="Arial"/>
              <a:buNone/>
            </a:pPr>
            <a:r>
              <a:rPr lang="en" sz="9200" b="0" i="0" u="none" strike="noStrike" cap="none">
                <a:solidFill>
                  <a:schemeClr val="accent1"/>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2"/>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52"/>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52"/>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52"/>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34"/>
        <p:cNvGrpSpPr/>
        <p:nvPr/>
      </p:nvGrpSpPr>
      <p:grpSpPr>
        <a:xfrm>
          <a:off x="0" y="0"/>
          <a:ext cx="0" cy="0"/>
          <a:chOff x="0" y="0"/>
          <a:chExt cx="0" cy="0"/>
        </a:xfrm>
      </p:grpSpPr>
      <p:sp>
        <p:nvSpPr>
          <p:cNvPr id="235" name="Google Shape;235;p78"/>
          <p:cNvSpPr txBox="1">
            <a:spLocks noGrp="1"/>
          </p:cNvSpPr>
          <p:nvPr>
            <p:ph type="title"/>
          </p:nvPr>
        </p:nvSpPr>
        <p:spPr>
          <a:xfrm>
            <a:off x="866215" y="2343151"/>
            <a:ext cx="6619245" cy="123988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p78"/>
          <p:cNvSpPr txBox="1">
            <a:spLocks noGrp="1"/>
          </p:cNvSpPr>
          <p:nvPr>
            <p:ph type="body" idx="1"/>
          </p:nvPr>
        </p:nvSpPr>
        <p:spPr>
          <a:xfrm>
            <a:off x="866215"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200"/>
              <a:buNone/>
              <a:defRPr sz="1500" cap="none">
                <a:solidFill>
                  <a:schemeClr val="accent1"/>
                </a:solidFill>
              </a:defRPr>
            </a:lvl1pPr>
            <a:lvl2pPr marL="914400" lvl="1" indent="-228600" algn="l">
              <a:lnSpc>
                <a:spcPct val="100000"/>
              </a:lnSpc>
              <a:spcBef>
                <a:spcPts val="800"/>
              </a:spcBef>
              <a:spcAft>
                <a:spcPts val="0"/>
              </a:spcAft>
              <a:buSzPts val="1100"/>
              <a:buNone/>
              <a:defRPr sz="1400">
                <a:solidFill>
                  <a:schemeClr val="lt1"/>
                </a:solidFill>
              </a:defRPr>
            </a:lvl2pPr>
            <a:lvl3pPr marL="1371600" lvl="2" indent="-228600" algn="l">
              <a:lnSpc>
                <a:spcPct val="100000"/>
              </a:lnSpc>
              <a:spcBef>
                <a:spcPts val="800"/>
              </a:spcBef>
              <a:spcAft>
                <a:spcPts val="0"/>
              </a:spcAft>
              <a:buSzPts val="1000"/>
              <a:buNone/>
              <a:defRPr sz="1200">
                <a:solidFill>
                  <a:schemeClr val="lt1"/>
                </a:solidFill>
              </a:defRPr>
            </a:lvl3pPr>
            <a:lvl4pPr marL="1828800" lvl="3" indent="-228600" algn="l">
              <a:lnSpc>
                <a:spcPct val="100000"/>
              </a:lnSpc>
              <a:spcBef>
                <a:spcPts val="800"/>
              </a:spcBef>
              <a:spcAft>
                <a:spcPts val="0"/>
              </a:spcAft>
              <a:buSzPts val="800"/>
              <a:buNone/>
              <a:defRPr sz="1100">
                <a:solidFill>
                  <a:schemeClr val="lt1"/>
                </a:solidFill>
              </a:defRPr>
            </a:lvl4pPr>
            <a:lvl5pPr marL="2286000" lvl="4" indent="-228600" algn="l">
              <a:lnSpc>
                <a:spcPct val="100000"/>
              </a:lnSpc>
              <a:spcBef>
                <a:spcPts val="800"/>
              </a:spcBef>
              <a:spcAft>
                <a:spcPts val="0"/>
              </a:spcAft>
              <a:buSzPts val="800"/>
              <a:buNone/>
              <a:defRPr sz="1100">
                <a:solidFill>
                  <a:schemeClr val="lt1"/>
                </a:solidFill>
              </a:defRPr>
            </a:lvl5pPr>
            <a:lvl6pPr marL="2743200" lvl="5" indent="-228600" algn="l">
              <a:lnSpc>
                <a:spcPct val="100000"/>
              </a:lnSpc>
              <a:spcBef>
                <a:spcPts val="800"/>
              </a:spcBef>
              <a:spcAft>
                <a:spcPts val="0"/>
              </a:spcAft>
              <a:buSzPts val="800"/>
              <a:buNone/>
              <a:defRPr sz="1100">
                <a:solidFill>
                  <a:schemeClr val="lt1"/>
                </a:solidFill>
              </a:defRPr>
            </a:lvl6pPr>
            <a:lvl7pPr marL="3200400" lvl="6" indent="-228600" algn="l">
              <a:lnSpc>
                <a:spcPct val="100000"/>
              </a:lnSpc>
              <a:spcBef>
                <a:spcPts val="800"/>
              </a:spcBef>
              <a:spcAft>
                <a:spcPts val="0"/>
              </a:spcAft>
              <a:buSzPts val="800"/>
              <a:buNone/>
              <a:defRPr sz="1100">
                <a:solidFill>
                  <a:schemeClr val="lt1"/>
                </a:solidFill>
              </a:defRPr>
            </a:lvl7pPr>
            <a:lvl8pPr marL="3657600" lvl="7" indent="-228600" algn="l">
              <a:lnSpc>
                <a:spcPct val="100000"/>
              </a:lnSpc>
              <a:spcBef>
                <a:spcPts val="800"/>
              </a:spcBef>
              <a:spcAft>
                <a:spcPts val="0"/>
              </a:spcAft>
              <a:buSzPts val="800"/>
              <a:buNone/>
              <a:defRPr sz="1100">
                <a:solidFill>
                  <a:schemeClr val="lt1"/>
                </a:solidFill>
              </a:defRPr>
            </a:lvl8pPr>
            <a:lvl9pPr marL="4114800" lvl="8" indent="-228600" algn="l">
              <a:lnSpc>
                <a:spcPct val="100000"/>
              </a:lnSpc>
              <a:spcBef>
                <a:spcPts val="800"/>
              </a:spcBef>
              <a:spcAft>
                <a:spcPts val="0"/>
              </a:spcAft>
              <a:buSzPts val="800"/>
              <a:buNone/>
              <a:defRPr sz="1100">
                <a:solidFill>
                  <a:schemeClr val="lt1"/>
                </a:solidFill>
              </a:defRPr>
            </a:lvl9pPr>
          </a:lstStyle>
          <a:p>
            <a:endParaRPr/>
          </a:p>
        </p:txBody>
      </p:sp>
      <p:sp>
        <p:nvSpPr>
          <p:cNvPr id="237" name="Google Shape;237;p7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8" name="Google Shape;238;p7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p7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40"/>
        <p:cNvGrpSpPr/>
        <p:nvPr/>
      </p:nvGrpSpPr>
      <p:grpSpPr>
        <a:xfrm>
          <a:off x="0" y="0"/>
          <a:ext cx="0" cy="0"/>
          <a:chOff x="0" y="0"/>
          <a:chExt cx="0" cy="0"/>
        </a:xfrm>
      </p:grpSpPr>
      <p:sp>
        <p:nvSpPr>
          <p:cNvPr id="241" name="Google Shape;241;p79"/>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79"/>
          <p:cNvSpPr txBox="1">
            <a:spLocks noGrp="1"/>
          </p:cNvSpPr>
          <p:nvPr>
            <p:ph type="body" idx="1"/>
          </p:nvPr>
        </p:nvSpPr>
        <p:spPr>
          <a:xfrm>
            <a:off x="474710" y="1485900"/>
            <a:ext cx="2210150"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43" name="Google Shape;243;p79"/>
          <p:cNvSpPr txBox="1">
            <a:spLocks noGrp="1"/>
          </p:cNvSpPr>
          <p:nvPr>
            <p:ph type="body" idx="2"/>
          </p:nvPr>
        </p:nvSpPr>
        <p:spPr>
          <a:xfrm>
            <a:off x="489347" y="2000250"/>
            <a:ext cx="2195513"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44" name="Google Shape;244;p79"/>
          <p:cNvSpPr txBox="1">
            <a:spLocks noGrp="1"/>
          </p:cNvSpPr>
          <p:nvPr>
            <p:ph type="body" idx="3"/>
          </p:nvPr>
        </p:nvSpPr>
        <p:spPr>
          <a:xfrm>
            <a:off x="2912744" y="1485900"/>
            <a:ext cx="2202181"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45" name="Google Shape;245;p79"/>
          <p:cNvSpPr txBox="1">
            <a:spLocks noGrp="1"/>
          </p:cNvSpPr>
          <p:nvPr>
            <p:ph type="body" idx="4"/>
          </p:nvPr>
        </p:nvSpPr>
        <p:spPr>
          <a:xfrm>
            <a:off x="2904830" y="2000250"/>
            <a:ext cx="2210096"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46" name="Google Shape;246;p79"/>
          <p:cNvSpPr txBox="1">
            <a:spLocks noGrp="1"/>
          </p:cNvSpPr>
          <p:nvPr>
            <p:ph type="body" idx="5"/>
          </p:nvPr>
        </p:nvSpPr>
        <p:spPr>
          <a:xfrm>
            <a:off x="5343525" y="1485900"/>
            <a:ext cx="2199085"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47" name="Google Shape;247;p79"/>
          <p:cNvSpPr txBox="1">
            <a:spLocks noGrp="1"/>
          </p:cNvSpPr>
          <p:nvPr>
            <p:ph type="body" idx="6"/>
          </p:nvPr>
        </p:nvSpPr>
        <p:spPr>
          <a:xfrm>
            <a:off x="5343525" y="2000250"/>
            <a:ext cx="2199085" cy="2692003"/>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cxnSp>
        <p:nvCxnSpPr>
          <p:cNvPr id="248" name="Google Shape;248;p79"/>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49" name="Google Shape;249;p79"/>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50" name="Google Shape;250;p7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p7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7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53"/>
        <p:cNvGrpSpPr/>
        <p:nvPr/>
      </p:nvGrpSpPr>
      <p:grpSpPr>
        <a:xfrm>
          <a:off x="0" y="0"/>
          <a:ext cx="0" cy="0"/>
          <a:chOff x="0" y="0"/>
          <a:chExt cx="0" cy="0"/>
        </a:xfrm>
      </p:grpSpPr>
      <p:sp>
        <p:nvSpPr>
          <p:cNvPr id="254" name="Google Shape;254;p80"/>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5" name="Google Shape;255;p80"/>
          <p:cNvSpPr txBox="1">
            <a:spLocks noGrp="1"/>
          </p:cNvSpPr>
          <p:nvPr>
            <p:ph type="body" idx="1"/>
          </p:nvPr>
        </p:nvSpPr>
        <p:spPr>
          <a:xfrm>
            <a:off x="489347" y="3188212"/>
            <a:ext cx="2205038"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56" name="Google Shape;256;p80"/>
          <p:cNvSpPr>
            <a:spLocks noGrp="1"/>
          </p:cNvSpPr>
          <p:nvPr>
            <p:ph type="pic" idx="2"/>
          </p:nvPr>
        </p:nvSpPr>
        <p:spPr>
          <a:xfrm>
            <a:off x="489347" y="1657350"/>
            <a:ext cx="2205038"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257" name="Google Shape;257;p80"/>
          <p:cNvSpPr txBox="1">
            <a:spLocks noGrp="1"/>
          </p:cNvSpPr>
          <p:nvPr>
            <p:ph type="body" idx="3"/>
          </p:nvPr>
        </p:nvSpPr>
        <p:spPr>
          <a:xfrm>
            <a:off x="489347" y="3620408"/>
            <a:ext cx="2205038"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58" name="Google Shape;258;p80"/>
          <p:cNvSpPr txBox="1">
            <a:spLocks noGrp="1"/>
          </p:cNvSpPr>
          <p:nvPr>
            <p:ph type="body" idx="4"/>
          </p:nvPr>
        </p:nvSpPr>
        <p:spPr>
          <a:xfrm>
            <a:off x="2917031" y="3188212"/>
            <a:ext cx="2197894"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59" name="Google Shape;259;p80"/>
          <p:cNvSpPr>
            <a:spLocks noGrp="1"/>
          </p:cNvSpPr>
          <p:nvPr>
            <p:ph type="pic" idx="5"/>
          </p:nvPr>
        </p:nvSpPr>
        <p:spPr>
          <a:xfrm>
            <a:off x="2917030" y="1657350"/>
            <a:ext cx="2197894"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260" name="Google Shape;260;p80"/>
          <p:cNvSpPr txBox="1">
            <a:spLocks noGrp="1"/>
          </p:cNvSpPr>
          <p:nvPr>
            <p:ph type="body" idx="6"/>
          </p:nvPr>
        </p:nvSpPr>
        <p:spPr>
          <a:xfrm>
            <a:off x="2916016" y="3620407"/>
            <a:ext cx="2200805"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261" name="Google Shape;261;p80"/>
          <p:cNvSpPr txBox="1">
            <a:spLocks noGrp="1"/>
          </p:cNvSpPr>
          <p:nvPr>
            <p:ph type="body" idx="7"/>
          </p:nvPr>
        </p:nvSpPr>
        <p:spPr>
          <a:xfrm>
            <a:off x="5343525" y="3188212"/>
            <a:ext cx="2199085"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262" name="Google Shape;262;p80"/>
          <p:cNvSpPr>
            <a:spLocks noGrp="1"/>
          </p:cNvSpPr>
          <p:nvPr>
            <p:ph type="pic" idx="8"/>
          </p:nvPr>
        </p:nvSpPr>
        <p:spPr>
          <a:xfrm>
            <a:off x="5343524" y="1657350"/>
            <a:ext cx="2199085" cy="1143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263" name="Google Shape;263;p80"/>
          <p:cNvSpPr txBox="1">
            <a:spLocks noGrp="1"/>
          </p:cNvSpPr>
          <p:nvPr>
            <p:ph type="body" idx="9"/>
          </p:nvPr>
        </p:nvSpPr>
        <p:spPr>
          <a:xfrm>
            <a:off x="5343431" y="3620406"/>
            <a:ext cx="2201998" cy="49439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cxnSp>
        <p:nvCxnSpPr>
          <p:cNvPr id="264" name="Google Shape;264;p80"/>
          <p:cNvCxnSpPr/>
          <p:nvPr/>
        </p:nvCxnSpPr>
        <p:spPr>
          <a:xfrm>
            <a:off x="2794607" y="1600200"/>
            <a:ext cx="0" cy="29718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65" name="Google Shape;265;p80"/>
          <p:cNvCxnSpPr/>
          <p:nvPr/>
        </p:nvCxnSpPr>
        <p:spPr>
          <a:xfrm>
            <a:off x="5221670" y="1600200"/>
            <a:ext cx="0" cy="297516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66" name="Google Shape;266;p80"/>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80"/>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80"/>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9"/>
        <p:cNvGrpSpPr/>
        <p:nvPr/>
      </p:nvGrpSpPr>
      <p:grpSpPr>
        <a:xfrm>
          <a:off x="0" y="0"/>
          <a:ext cx="0" cy="0"/>
          <a:chOff x="0" y="0"/>
          <a:chExt cx="0" cy="0"/>
        </a:xfrm>
      </p:grpSpPr>
      <p:sp>
        <p:nvSpPr>
          <p:cNvPr id="270" name="Google Shape;270;p81"/>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1" name="Google Shape;271;p81"/>
          <p:cNvSpPr txBox="1">
            <a:spLocks noGrp="1"/>
          </p:cNvSpPr>
          <p:nvPr>
            <p:ph type="body" idx="1"/>
          </p:nvPr>
        </p:nvSpPr>
        <p:spPr>
          <a:xfrm rot="5400000">
            <a:off x="2609132" y="-241959"/>
            <a:ext cx="3146611" cy="6709906"/>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72" name="Google Shape;272;p81"/>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p81"/>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4" name="Google Shape;274;p81"/>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5"/>
        <p:cNvGrpSpPr/>
        <p:nvPr/>
      </p:nvGrpSpPr>
      <p:grpSpPr>
        <a:xfrm>
          <a:off x="0" y="0"/>
          <a:ext cx="0" cy="0"/>
          <a:chOff x="0" y="0"/>
          <a:chExt cx="0" cy="0"/>
        </a:xfrm>
      </p:grpSpPr>
      <p:sp>
        <p:nvSpPr>
          <p:cNvPr id="276" name="Google Shape;276;p82"/>
          <p:cNvSpPr txBox="1">
            <a:spLocks noGrp="1"/>
          </p:cNvSpPr>
          <p:nvPr>
            <p:ph type="title"/>
          </p:nvPr>
        </p:nvSpPr>
        <p:spPr>
          <a:xfrm rot="5400000">
            <a:off x="4700587" y="1850231"/>
            <a:ext cx="4369594" cy="131445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7" name="Google Shape;277;p82"/>
          <p:cNvSpPr txBox="1">
            <a:spLocks noGrp="1"/>
          </p:cNvSpPr>
          <p:nvPr>
            <p:ph type="body" idx="1"/>
          </p:nvPr>
        </p:nvSpPr>
        <p:spPr>
          <a:xfrm rot="5400000">
            <a:off x="1259682" y="-104774"/>
            <a:ext cx="4026693" cy="5567362"/>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0"/>
              </a:spcAft>
              <a:buSzPts val="1100"/>
              <a:buChar char="►"/>
              <a:defRPr/>
            </a:lvl9pPr>
          </a:lstStyle>
          <a:p>
            <a:endParaRPr/>
          </a:p>
        </p:txBody>
      </p:sp>
      <p:sp>
        <p:nvSpPr>
          <p:cNvPr id="278" name="Google Shape;278;p82"/>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9" name="Google Shape;279;p82"/>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p82"/>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53"/>
          <p:cNvSpPr txBox="1">
            <a:spLocks noGrp="1"/>
          </p:cNvSpPr>
          <p:nvPr>
            <p:ph type="title"/>
          </p:nvPr>
        </p:nvSpPr>
        <p:spPr>
          <a:xfrm>
            <a:off x="865430" y="1390644"/>
            <a:ext cx="3819679" cy="1181106"/>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lt2"/>
              </a:buClr>
              <a:buSzPts val="2700"/>
              <a:buFont typeface="Century Gothic"/>
              <a:buNone/>
              <a:defRPr sz="27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53"/>
          <p:cNvSpPr>
            <a:spLocks noGrp="1"/>
          </p:cNvSpPr>
          <p:nvPr>
            <p:ph type="pic" idx="2"/>
          </p:nvPr>
        </p:nvSpPr>
        <p:spPr>
          <a:xfrm>
            <a:off x="5212160" y="857250"/>
            <a:ext cx="2400300" cy="3429000"/>
          </a:xfrm>
          <a:prstGeom prst="roundRect">
            <a:avLst>
              <a:gd name="adj" fmla="val 1858"/>
            </a:avLst>
          </a:prstGeom>
          <a:noFill/>
          <a:ln>
            <a:noFill/>
          </a:ln>
          <a:effectLst>
            <a:outerShdw blurRad="50800" dist="50800" dir="5400000" algn="tl" rotWithShape="0">
              <a:srgbClr val="000000">
                <a:alpha val="42352"/>
              </a:srgbClr>
            </a:outerShdw>
          </a:effectLst>
        </p:spPr>
      </p:sp>
      <p:sp>
        <p:nvSpPr>
          <p:cNvPr id="37" name="Google Shape;37;p53"/>
          <p:cNvSpPr txBox="1">
            <a:spLocks noGrp="1"/>
          </p:cNvSpPr>
          <p:nvPr>
            <p:ph type="body" idx="1"/>
          </p:nvPr>
        </p:nvSpPr>
        <p:spPr>
          <a:xfrm>
            <a:off x="866215" y="2743200"/>
            <a:ext cx="3813734" cy="10287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38" name="Google Shape;38;p53"/>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53"/>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53"/>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54"/>
          <p:cNvSpPr txBox="1">
            <a:spLocks noGrp="1"/>
          </p:cNvSpPr>
          <p:nvPr>
            <p:ph type="title"/>
          </p:nvPr>
        </p:nvSpPr>
        <p:spPr>
          <a:xfrm>
            <a:off x="866217" y="2146300"/>
            <a:ext cx="6619243" cy="1436735"/>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3000"/>
              <a:buFont typeface="Century Gothic"/>
              <a:buNone/>
              <a:defRPr sz="3000" b="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54"/>
          <p:cNvSpPr txBox="1">
            <a:spLocks noGrp="1"/>
          </p:cNvSpPr>
          <p:nvPr>
            <p:ph type="body" idx="1"/>
          </p:nvPr>
        </p:nvSpPr>
        <p:spPr>
          <a:xfrm>
            <a:off x="866216" y="3583036"/>
            <a:ext cx="6619244" cy="6453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200"/>
              <a:buNone/>
              <a:defRPr sz="1500" cap="none">
                <a:solidFill>
                  <a:schemeClr val="accent1"/>
                </a:solidFill>
              </a:defRPr>
            </a:lvl1pPr>
            <a:lvl2pPr marL="914400" lvl="1" indent="-228600" algn="l">
              <a:lnSpc>
                <a:spcPct val="100000"/>
              </a:lnSpc>
              <a:spcBef>
                <a:spcPts val="800"/>
              </a:spcBef>
              <a:spcAft>
                <a:spcPts val="0"/>
              </a:spcAft>
              <a:buSzPts val="1100"/>
              <a:buNone/>
              <a:defRPr sz="1400">
                <a:solidFill>
                  <a:schemeClr val="lt1"/>
                </a:solidFill>
              </a:defRPr>
            </a:lvl2pPr>
            <a:lvl3pPr marL="1371600" lvl="2" indent="-228600" algn="l">
              <a:lnSpc>
                <a:spcPct val="100000"/>
              </a:lnSpc>
              <a:spcBef>
                <a:spcPts val="800"/>
              </a:spcBef>
              <a:spcAft>
                <a:spcPts val="0"/>
              </a:spcAft>
              <a:buSzPts val="1000"/>
              <a:buNone/>
              <a:defRPr sz="1200">
                <a:solidFill>
                  <a:schemeClr val="lt1"/>
                </a:solidFill>
              </a:defRPr>
            </a:lvl3pPr>
            <a:lvl4pPr marL="1828800" lvl="3" indent="-228600" algn="l">
              <a:lnSpc>
                <a:spcPct val="100000"/>
              </a:lnSpc>
              <a:spcBef>
                <a:spcPts val="800"/>
              </a:spcBef>
              <a:spcAft>
                <a:spcPts val="0"/>
              </a:spcAft>
              <a:buSzPts val="800"/>
              <a:buNone/>
              <a:defRPr sz="1100">
                <a:solidFill>
                  <a:schemeClr val="lt1"/>
                </a:solidFill>
              </a:defRPr>
            </a:lvl4pPr>
            <a:lvl5pPr marL="2286000" lvl="4" indent="-228600" algn="l">
              <a:lnSpc>
                <a:spcPct val="100000"/>
              </a:lnSpc>
              <a:spcBef>
                <a:spcPts val="800"/>
              </a:spcBef>
              <a:spcAft>
                <a:spcPts val="0"/>
              </a:spcAft>
              <a:buSzPts val="800"/>
              <a:buNone/>
              <a:defRPr sz="1100">
                <a:solidFill>
                  <a:schemeClr val="lt1"/>
                </a:solidFill>
              </a:defRPr>
            </a:lvl5pPr>
            <a:lvl6pPr marL="2743200" lvl="5" indent="-228600" algn="l">
              <a:lnSpc>
                <a:spcPct val="100000"/>
              </a:lnSpc>
              <a:spcBef>
                <a:spcPts val="800"/>
              </a:spcBef>
              <a:spcAft>
                <a:spcPts val="0"/>
              </a:spcAft>
              <a:buSzPts val="800"/>
              <a:buNone/>
              <a:defRPr sz="1100">
                <a:solidFill>
                  <a:schemeClr val="lt1"/>
                </a:solidFill>
              </a:defRPr>
            </a:lvl6pPr>
            <a:lvl7pPr marL="3200400" lvl="6" indent="-228600" algn="l">
              <a:lnSpc>
                <a:spcPct val="100000"/>
              </a:lnSpc>
              <a:spcBef>
                <a:spcPts val="800"/>
              </a:spcBef>
              <a:spcAft>
                <a:spcPts val="0"/>
              </a:spcAft>
              <a:buSzPts val="800"/>
              <a:buNone/>
              <a:defRPr sz="1100">
                <a:solidFill>
                  <a:schemeClr val="lt1"/>
                </a:solidFill>
              </a:defRPr>
            </a:lvl7pPr>
            <a:lvl8pPr marL="3657600" lvl="7" indent="-228600" algn="l">
              <a:lnSpc>
                <a:spcPct val="100000"/>
              </a:lnSpc>
              <a:spcBef>
                <a:spcPts val="800"/>
              </a:spcBef>
              <a:spcAft>
                <a:spcPts val="0"/>
              </a:spcAft>
              <a:buSzPts val="800"/>
              <a:buNone/>
              <a:defRPr sz="1100">
                <a:solidFill>
                  <a:schemeClr val="lt1"/>
                </a:solidFill>
              </a:defRPr>
            </a:lvl8pPr>
            <a:lvl9pPr marL="4114800" lvl="8" indent="-228600" algn="l">
              <a:lnSpc>
                <a:spcPct val="100000"/>
              </a:lnSpc>
              <a:spcBef>
                <a:spcPts val="800"/>
              </a:spcBef>
              <a:spcAft>
                <a:spcPts val="0"/>
              </a:spcAft>
              <a:buSzPts val="800"/>
              <a:buNone/>
              <a:defRPr sz="1100">
                <a:solidFill>
                  <a:schemeClr val="lt1"/>
                </a:solidFill>
              </a:defRPr>
            </a:lvl9pPr>
          </a:lstStyle>
          <a:p>
            <a:endParaRPr/>
          </a:p>
        </p:txBody>
      </p:sp>
      <p:sp>
        <p:nvSpPr>
          <p:cNvPr id="44" name="Google Shape;44;p54"/>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54"/>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54"/>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55"/>
          <p:cNvSpPr txBox="1">
            <a:spLocks noGrp="1"/>
          </p:cNvSpPr>
          <p:nvPr>
            <p:ph type="body" idx="1"/>
          </p:nvPr>
        </p:nvSpPr>
        <p:spPr>
          <a:xfrm>
            <a:off x="827484" y="1545431"/>
            <a:ext cx="3297254" cy="3146822"/>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50" name="Google Shape;50;p55"/>
          <p:cNvSpPr txBox="1">
            <a:spLocks noGrp="1"/>
          </p:cNvSpPr>
          <p:nvPr>
            <p:ph type="body" idx="2"/>
          </p:nvPr>
        </p:nvSpPr>
        <p:spPr>
          <a:xfrm>
            <a:off x="4240870" y="1542069"/>
            <a:ext cx="3297256" cy="315018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51" name="Google Shape;51;p55"/>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55"/>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55"/>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56"/>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lt2"/>
              </a:buClr>
              <a:buSzPts val="32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56"/>
          <p:cNvSpPr txBox="1">
            <a:spLocks noGrp="1"/>
          </p:cNvSpPr>
          <p:nvPr>
            <p:ph type="body" idx="1"/>
          </p:nvPr>
        </p:nvSpPr>
        <p:spPr>
          <a:xfrm>
            <a:off x="827485" y="1428750"/>
            <a:ext cx="3297253"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57" name="Google Shape;57;p56"/>
          <p:cNvSpPr txBox="1">
            <a:spLocks noGrp="1"/>
          </p:cNvSpPr>
          <p:nvPr>
            <p:ph type="body" idx="2"/>
          </p:nvPr>
        </p:nvSpPr>
        <p:spPr>
          <a:xfrm>
            <a:off x="827484"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58" name="Google Shape;58;p56"/>
          <p:cNvSpPr txBox="1">
            <a:spLocks noGrp="1"/>
          </p:cNvSpPr>
          <p:nvPr>
            <p:ph type="body" idx="3"/>
          </p:nvPr>
        </p:nvSpPr>
        <p:spPr>
          <a:xfrm>
            <a:off x="4240871" y="1428750"/>
            <a:ext cx="3297254" cy="432197"/>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800"/>
              </a:spcBef>
              <a:spcAft>
                <a:spcPts val="0"/>
              </a:spcAft>
              <a:buSzPts val="1400"/>
              <a:buNone/>
              <a:defRPr sz="1800" b="0">
                <a:solidFill>
                  <a:schemeClr val="accent1"/>
                </a:solidFill>
              </a:defRPr>
            </a:lvl1pPr>
            <a:lvl2pPr marL="914400" lvl="1" indent="-228600" algn="l">
              <a:lnSpc>
                <a:spcPct val="100000"/>
              </a:lnSpc>
              <a:spcBef>
                <a:spcPts val="800"/>
              </a:spcBef>
              <a:spcAft>
                <a:spcPts val="0"/>
              </a:spcAft>
              <a:buSzPts val="1200"/>
              <a:buNone/>
              <a:defRPr sz="1500" b="1"/>
            </a:lvl2pPr>
            <a:lvl3pPr marL="1371600" lvl="2" indent="-228600" algn="l">
              <a:lnSpc>
                <a:spcPct val="100000"/>
              </a:lnSpc>
              <a:spcBef>
                <a:spcPts val="800"/>
              </a:spcBef>
              <a:spcAft>
                <a:spcPts val="0"/>
              </a:spcAft>
              <a:buSzPts val="1100"/>
              <a:buNone/>
              <a:defRPr sz="1400" b="1"/>
            </a:lvl3pPr>
            <a:lvl4pPr marL="1828800" lvl="3" indent="-228600" algn="l">
              <a:lnSpc>
                <a:spcPct val="100000"/>
              </a:lnSpc>
              <a:spcBef>
                <a:spcPts val="800"/>
              </a:spcBef>
              <a:spcAft>
                <a:spcPts val="0"/>
              </a:spcAft>
              <a:buSzPts val="1000"/>
              <a:buNone/>
              <a:defRPr sz="1200" b="1"/>
            </a:lvl4pPr>
            <a:lvl5pPr marL="2286000" lvl="4" indent="-228600" algn="l">
              <a:lnSpc>
                <a:spcPct val="100000"/>
              </a:lnSpc>
              <a:spcBef>
                <a:spcPts val="800"/>
              </a:spcBef>
              <a:spcAft>
                <a:spcPts val="0"/>
              </a:spcAft>
              <a:buSzPts val="1000"/>
              <a:buNone/>
              <a:defRPr sz="1200" b="1"/>
            </a:lvl5pPr>
            <a:lvl6pPr marL="2743200" lvl="5" indent="-228600" algn="l">
              <a:lnSpc>
                <a:spcPct val="100000"/>
              </a:lnSpc>
              <a:spcBef>
                <a:spcPts val="800"/>
              </a:spcBef>
              <a:spcAft>
                <a:spcPts val="0"/>
              </a:spcAft>
              <a:buSzPts val="1000"/>
              <a:buNone/>
              <a:defRPr sz="1200" b="1"/>
            </a:lvl6pPr>
            <a:lvl7pPr marL="3200400" lvl="6" indent="-228600" algn="l">
              <a:lnSpc>
                <a:spcPct val="100000"/>
              </a:lnSpc>
              <a:spcBef>
                <a:spcPts val="800"/>
              </a:spcBef>
              <a:spcAft>
                <a:spcPts val="0"/>
              </a:spcAft>
              <a:buSzPts val="1000"/>
              <a:buNone/>
              <a:defRPr sz="1200" b="1"/>
            </a:lvl7pPr>
            <a:lvl8pPr marL="3657600" lvl="7" indent="-228600" algn="l">
              <a:lnSpc>
                <a:spcPct val="100000"/>
              </a:lnSpc>
              <a:spcBef>
                <a:spcPts val="800"/>
              </a:spcBef>
              <a:spcAft>
                <a:spcPts val="0"/>
              </a:spcAft>
              <a:buSzPts val="1000"/>
              <a:buNone/>
              <a:defRPr sz="1200" b="1"/>
            </a:lvl8pPr>
            <a:lvl9pPr marL="4114800" lvl="8" indent="-228600" algn="l">
              <a:lnSpc>
                <a:spcPct val="100000"/>
              </a:lnSpc>
              <a:spcBef>
                <a:spcPts val="800"/>
              </a:spcBef>
              <a:spcAft>
                <a:spcPts val="0"/>
              </a:spcAft>
              <a:buSzPts val="1000"/>
              <a:buNone/>
              <a:defRPr sz="1200" b="1"/>
            </a:lvl9pPr>
          </a:lstStyle>
          <a:p>
            <a:endParaRPr/>
          </a:p>
        </p:txBody>
      </p:sp>
      <p:sp>
        <p:nvSpPr>
          <p:cNvPr id="59" name="Google Shape;59;p56"/>
          <p:cNvSpPr txBox="1">
            <a:spLocks noGrp="1"/>
          </p:cNvSpPr>
          <p:nvPr>
            <p:ph type="body" idx="4"/>
          </p:nvPr>
        </p:nvSpPr>
        <p:spPr>
          <a:xfrm>
            <a:off x="4240871" y="1885950"/>
            <a:ext cx="3297254" cy="2806304"/>
          </a:xfrm>
          <a:prstGeom prst="rect">
            <a:avLst/>
          </a:prstGeom>
          <a:noFill/>
          <a:ln>
            <a:noFill/>
          </a:ln>
        </p:spPr>
        <p:txBody>
          <a:bodyPr spcFirstLastPara="1" wrap="square" lIns="68575" tIns="34275" rIns="68575" bIns="34275" anchor="t" anchorCtr="0">
            <a:normAutofit/>
          </a:bodyPr>
          <a:lstStyle>
            <a:lvl1pPr marL="457200" lvl="0" indent="-298450" algn="l">
              <a:lnSpc>
                <a:spcPct val="100000"/>
              </a:lnSpc>
              <a:spcBef>
                <a:spcPts val="800"/>
              </a:spcBef>
              <a:spcAft>
                <a:spcPts val="0"/>
              </a:spcAft>
              <a:buSzPts val="1100"/>
              <a:buChar char="►"/>
              <a:defRPr sz="1400"/>
            </a:lvl1pPr>
            <a:lvl2pPr marL="914400" lvl="1" indent="-292100" algn="l">
              <a:lnSpc>
                <a:spcPct val="100000"/>
              </a:lnSpc>
              <a:spcBef>
                <a:spcPts val="800"/>
              </a:spcBef>
              <a:spcAft>
                <a:spcPts val="0"/>
              </a:spcAft>
              <a:buSzPts val="1000"/>
              <a:buChar char="►"/>
              <a:defRPr sz="1200"/>
            </a:lvl2pPr>
            <a:lvl3pPr marL="1371600" lvl="2" indent="-279400" algn="l">
              <a:lnSpc>
                <a:spcPct val="100000"/>
              </a:lnSpc>
              <a:spcBef>
                <a:spcPts val="800"/>
              </a:spcBef>
              <a:spcAft>
                <a:spcPts val="0"/>
              </a:spcAft>
              <a:buSzPts val="800"/>
              <a:buChar char="►"/>
              <a:defRPr sz="1100"/>
            </a:lvl3pPr>
            <a:lvl4pPr marL="1828800" lvl="3" indent="-273050" algn="l">
              <a:lnSpc>
                <a:spcPct val="100000"/>
              </a:lnSpc>
              <a:spcBef>
                <a:spcPts val="800"/>
              </a:spcBef>
              <a:spcAft>
                <a:spcPts val="0"/>
              </a:spcAft>
              <a:buSzPts val="700"/>
              <a:buChar char="►"/>
              <a:defRPr sz="900"/>
            </a:lvl4pPr>
            <a:lvl5pPr marL="2286000" lvl="4" indent="-273050" algn="l">
              <a:lnSpc>
                <a:spcPct val="100000"/>
              </a:lnSpc>
              <a:spcBef>
                <a:spcPts val="800"/>
              </a:spcBef>
              <a:spcAft>
                <a:spcPts val="0"/>
              </a:spcAft>
              <a:buSzPts val="700"/>
              <a:buChar char="►"/>
              <a:defRPr sz="900"/>
            </a:lvl5pPr>
            <a:lvl6pPr marL="2743200" lvl="5" indent="-273050" algn="l">
              <a:lnSpc>
                <a:spcPct val="100000"/>
              </a:lnSpc>
              <a:spcBef>
                <a:spcPts val="800"/>
              </a:spcBef>
              <a:spcAft>
                <a:spcPts val="0"/>
              </a:spcAft>
              <a:buSzPts val="700"/>
              <a:buChar char="►"/>
              <a:defRPr sz="900"/>
            </a:lvl6pPr>
            <a:lvl7pPr marL="3200400" lvl="6" indent="-273050" algn="l">
              <a:lnSpc>
                <a:spcPct val="100000"/>
              </a:lnSpc>
              <a:spcBef>
                <a:spcPts val="800"/>
              </a:spcBef>
              <a:spcAft>
                <a:spcPts val="0"/>
              </a:spcAft>
              <a:buSzPts val="700"/>
              <a:buChar char="►"/>
              <a:defRPr sz="900"/>
            </a:lvl7pPr>
            <a:lvl8pPr marL="3657600" lvl="7" indent="-273050" algn="l">
              <a:lnSpc>
                <a:spcPct val="100000"/>
              </a:lnSpc>
              <a:spcBef>
                <a:spcPts val="800"/>
              </a:spcBef>
              <a:spcAft>
                <a:spcPts val="0"/>
              </a:spcAft>
              <a:buSzPts val="700"/>
              <a:buChar char="►"/>
              <a:defRPr sz="900"/>
            </a:lvl8pPr>
            <a:lvl9pPr marL="4114800" lvl="8" indent="-273050" algn="l">
              <a:lnSpc>
                <a:spcPct val="100000"/>
              </a:lnSpc>
              <a:spcBef>
                <a:spcPts val="800"/>
              </a:spcBef>
              <a:spcAft>
                <a:spcPts val="0"/>
              </a:spcAft>
              <a:buSzPts val="700"/>
              <a:buChar char="►"/>
              <a:defRPr sz="900"/>
            </a:lvl9pPr>
          </a:lstStyle>
          <a:p>
            <a:endParaRPr/>
          </a:p>
        </p:txBody>
      </p:sp>
      <p:sp>
        <p:nvSpPr>
          <p:cNvPr id="60" name="Google Shape;60;p56"/>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56"/>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56"/>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5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5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5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58"/>
          <p:cNvSpPr txBox="1">
            <a:spLocks noGrp="1"/>
          </p:cNvSpPr>
          <p:nvPr>
            <p:ph type="title"/>
          </p:nvPr>
        </p:nvSpPr>
        <p:spPr>
          <a:xfrm>
            <a:off x="866215" y="1085850"/>
            <a:ext cx="2550798" cy="108585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lt2"/>
              </a:buClr>
              <a:buSzPts val="1800"/>
              <a:buFont typeface="Century Gothic"/>
              <a:buNone/>
              <a:defRPr sz="1800"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58"/>
          <p:cNvSpPr txBox="1">
            <a:spLocks noGrp="1"/>
          </p:cNvSpPr>
          <p:nvPr>
            <p:ph type="body" idx="1"/>
          </p:nvPr>
        </p:nvSpPr>
        <p:spPr>
          <a:xfrm>
            <a:off x="3588462" y="1085850"/>
            <a:ext cx="3896998" cy="3429000"/>
          </a:xfrm>
          <a:prstGeom prst="rect">
            <a:avLst/>
          </a:prstGeom>
          <a:noFill/>
          <a:ln>
            <a:noFill/>
          </a:ln>
        </p:spPr>
        <p:txBody>
          <a:bodyPr spcFirstLastPara="1" wrap="square" lIns="68575" tIns="34275" rIns="68575" bIns="34275" anchor="ctr" anchorCtr="0">
            <a:normAutofit/>
          </a:bodyPr>
          <a:lstStyle>
            <a:lvl1pPr marL="457200" lvl="0" indent="-304800" algn="l">
              <a:lnSpc>
                <a:spcPct val="100000"/>
              </a:lnSpc>
              <a:spcBef>
                <a:spcPts val="800"/>
              </a:spcBef>
              <a:spcAft>
                <a:spcPts val="0"/>
              </a:spcAft>
              <a:buSzPts val="1200"/>
              <a:buChar char="►"/>
              <a:defRPr sz="1500"/>
            </a:lvl1pPr>
            <a:lvl2pPr marL="914400" lvl="1" indent="-298450" algn="l">
              <a:lnSpc>
                <a:spcPct val="100000"/>
              </a:lnSpc>
              <a:spcBef>
                <a:spcPts val="800"/>
              </a:spcBef>
              <a:spcAft>
                <a:spcPts val="0"/>
              </a:spcAft>
              <a:buSzPts val="1100"/>
              <a:buChar char="►"/>
              <a:defRPr sz="1400"/>
            </a:lvl2pPr>
            <a:lvl3pPr marL="1371600" lvl="2" indent="-292100" algn="l">
              <a:lnSpc>
                <a:spcPct val="100000"/>
              </a:lnSpc>
              <a:spcBef>
                <a:spcPts val="800"/>
              </a:spcBef>
              <a:spcAft>
                <a:spcPts val="0"/>
              </a:spcAft>
              <a:buSzPts val="1000"/>
              <a:buChar char="►"/>
              <a:defRPr sz="1200"/>
            </a:lvl3pPr>
            <a:lvl4pPr marL="1828800" lvl="3" indent="-279400" algn="l">
              <a:lnSpc>
                <a:spcPct val="100000"/>
              </a:lnSpc>
              <a:spcBef>
                <a:spcPts val="800"/>
              </a:spcBef>
              <a:spcAft>
                <a:spcPts val="0"/>
              </a:spcAft>
              <a:buSzPts val="800"/>
              <a:buChar char="►"/>
              <a:defRPr sz="1100"/>
            </a:lvl4pPr>
            <a:lvl5pPr marL="2286000" lvl="4" indent="-279400" algn="l">
              <a:lnSpc>
                <a:spcPct val="100000"/>
              </a:lnSpc>
              <a:spcBef>
                <a:spcPts val="800"/>
              </a:spcBef>
              <a:spcAft>
                <a:spcPts val="0"/>
              </a:spcAft>
              <a:buSzPts val="800"/>
              <a:buChar char="►"/>
              <a:defRPr sz="1100"/>
            </a:lvl5pPr>
            <a:lvl6pPr marL="2743200" lvl="5" indent="-279400" algn="l">
              <a:lnSpc>
                <a:spcPct val="100000"/>
              </a:lnSpc>
              <a:spcBef>
                <a:spcPts val="800"/>
              </a:spcBef>
              <a:spcAft>
                <a:spcPts val="0"/>
              </a:spcAft>
              <a:buSzPts val="800"/>
              <a:buChar char="►"/>
              <a:defRPr sz="1100"/>
            </a:lvl6pPr>
            <a:lvl7pPr marL="3200400" lvl="6" indent="-279400" algn="l">
              <a:lnSpc>
                <a:spcPct val="100000"/>
              </a:lnSpc>
              <a:spcBef>
                <a:spcPts val="800"/>
              </a:spcBef>
              <a:spcAft>
                <a:spcPts val="0"/>
              </a:spcAft>
              <a:buSzPts val="800"/>
              <a:buChar char="►"/>
              <a:defRPr sz="1100"/>
            </a:lvl7pPr>
            <a:lvl8pPr marL="3657600" lvl="7" indent="-279400" algn="l">
              <a:lnSpc>
                <a:spcPct val="100000"/>
              </a:lnSpc>
              <a:spcBef>
                <a:spcPts val="800"/>
              </a:spcBef>
              <a:spcAft>
                <a:spcPts val="0"/>
              </a:spcAft>
              <a:buSzPts val="800"/>
              <a:buChar char="►"/>
              <a:defRPr sz="1100"/>
            </a:lvl8pPr>
            <a:lvl9pPr marL="4114800" lvl="8" indent="-279400" algn="l">
              <a:lnSpc>
                <a:spcPct val="100000"/>
              </a:lnSpc>
              <a:spcBef>
                <a:spcPts val="800"/>
              </a:spcBef>
              <a:spcAft>
                <a:spcPts val="0"/>
              </a:spcAft>
              <a:buSzPts val="800"/>
              <a:buChar char="►"/>
              <a:defRPr sz="1100"/>
            </a:lvl9pPr>
          </a:lstStyle>
          <a:p>
            <a:endParaRPr/>
          </a:p>
        </p:txBody>
      </p:sp>
      <p:sp>
        <p:nvSpPr>
          <p:cNvPr id="70" name="Google Shape;70;p58"/>
          <p:cNvSpPr txBox="1">
            <a:spLocks noGrp="1"/>
          </p:cNvSpPr>
          <p:nvPr>
            <p:ph type="body" idx="2"/>
          </p:nvPr>
        </p:nvSpPr>
        <p:spPr>
          <a:xfrm>
            <a:off x="866216" y="2346960"/>
            <a:ext cx="2550797" cy="2171699"/>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800"/>
              <a:buNone/>
              <a:defRPr sz="1100"/>
            </a:lvl1pPr>
            <a:lvl2pPr marL="914400" lvl="1" indent="-228600" algn="l">
              <a:lnSpc>
                <a:spcPct val="100000"/>
              </a:lnSpc>
              <a:spcBef>
                <a:spcPts val="800"/>
              </a:spcBef>
              <a:spcAft>
                <a:spcPts val="0"/>
              </a:spcAft>
              <a:buSzPts val="700"/>
              <a:buNone/>
              <a:defRPr sz="900"/>
            </a:lvl2pPr>
            <a:lvl3pPr marL="1371600" lvl="2" indent="-228600" algn="l">
              <a:lnSpc>
                <a:spcPct val="100000"/>
              </a:lnSpc>
              <a:spcBef>
                <a:spcPts val="800"/>
              </a:spcBef>
              <a:spcAft>
                <a:spcPts val="0"/>
              </a:spcAft>
              <a:buSzPts val="600"/>
              <a:buNone/>
              <a:defRPr sz="800"/>
            </a:lvl3pPr>
            <a:lvl4pPr marL="1828800" lvl="3" indent="-228600" algn="l">
              <a:lnSpc>
                <a:spcPct val="100000"/>
              </a:lnSpc>
              <a:spcBef>
                <a:spcPts val="800"/>
              </a:spcBef>
              <a:spcAft>
                <a:spcPts val="0"/>
              </a:spcAft>
              <a:buSzPts val="500"/>
              <a:buNone/>
              <a:defRPr sz="700"/>
            </a:lvl4pPr>
            <a:lvl5pPr marL="2286000" lvl="4" indent="-228600" algn="l">
              <a:lnSpc>
                <a:spcPct val="100000"/>
              </a:lnSpc>
              <a:spcBef>
                <a:spcPts val="800"/>
              </a:spcBef>
              <a:spcAft>
                <a:spcPts val="0"/>
              </a:spcAft>
              <a:buSzPts val="500"/>
              <a:buNone/>
              <a:defRPr sz="700"/>
            </a:lvl5pPr>
            <a:lvl6pPr marL="2743200" lvl="5" indent="-228600" algn="l">
              <a:lnSpc>
                <a:spcPct val="100000"/>
              </a:lnSpc>
              <a:spcBef>
                <a:spcPts val="800"/>
              </a:spcBef>
              <a:spcAft>
                <a:spcPts val="0"/>
              </a:spcAft>
              <a:buSzPts val="500"/>
              <a:buNone/>
              <a:defRPr sz="700"/>
            </a:lvl6pPr>
            <a:lvl7pPr marL="3200400" lvl="6" indent="-228600" algn="l">
              <a:lnSpc>
                <a:spcPct val="100000"/>
              </a:lnSpc>
              <a:spcBef>
                <a:spcPts val="800"/>
              </a:spcBef>
              <a:spcAft>
                <a:spcPts val="0"/>
              </a:spcAft>
              <a:buSzPts val="500"/>
              <a:buNone/>
              <a:defRPr sz="700"/>
            </a:lvl7pPr>
            <a:lvl8pPr marL="3657600" lvl="7" indent="-228600" algn="l">
              <a:lnSpc>
                <a:spcPct val="100000"/>
              </a:lnSpc>
              <a:spcBef>
                <a:spcPts val="800"/>
              </a:spcBef>
              <a:spcAft>
                <a:spcPts val="0"/>
              </a:spcAft>
              <a:buSzPts val="500"/>
              <a:buNone/>
              <a:defRPr sz="700"/>
            </a:lvl8pPr>
            <a:lvl9pPr marL="4114800" lvl="8" indent="-228600" algn="l">
              <a:lnSpc>
                <a:spcPct val="100000"/>
              </a:lnSpc>
              <a:spcBef>
                <a:spcPts val="800"/>
              </a:spcBef>
              <a:spcAft>
                <a:spcPts val="0"/>
              </a:spcAft>
              <a:buSzPts val="500"/>
              <a:buNone/>
              <a:defRPr sz="700"/>
            </a:lvl9pPr>
          </a:lstStyle>
          <a:p>
            <a:endParaRPr/>
          </a:p>
        </p:txBody>
      </p:sp>
      <p:sp>
        <p:nvSpPr>
          <p:cNvPr id="71" name="Google Shape;71;p58"/>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58"/>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58"/>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3.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5.png"/><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mt="77000"/>
          </a:blip>
          <a:stretch>
            <a:fillRect/>
          </a:stretch>
        </a:blipFill>
        <a:effectLst/>
      </p:bgPr>
    </p:bg>
    <p:spTree>
      <p:nvGrpSpPr>
        <p:cNvPr id="1" name="Shape 5"/>
        <p:cNvGrpSpPr/>
        <p:nvPr/>
      </p:nvGrpSpPr>
      <p:grpSpPr>
        <a:xfrm>
          <a:off x="0" y="0"/>
          <a:ext cx="0" cy="0"/>
          <a:chOff x="0" y="0"/>
          <a:chExt cx="0" cy="0"/>
        </a:xfrm>
      </p:grpSpPr>
      <p:pic>
        <p:nvPicPr>
          <p:cNvPr id="6" name="Google Shape;6;p47"/>
          <p:cNvPicPr preferRelativeResize="0"/>
          <p:nvPr/>
        </p:nvPicPr>
        <p:blipFill rotWithShape="1">
          <a:blip r:embed="rId20">
            <a:alphaModFix/>
          </a:blip>
          <a:srcRect l="3613"/>
          <a:stretch/>
        </p:blipFill>
        <p:spPr>
          <a:xfrm>
            <a:off x="0" y="2002264"/>
            <a:ext cx="3027759" cy="3141236"/>
          </a:xfrm>
          <a:prstGeom prst="rect">
            <a:avLst/>
          </a:prstGeom>
          <a:noFill/>
          <a:ln>
            <a:noFill/>
          </a:ln>
        </p:spPr>
      </p:pic>
      <p:pic>
        <p:nvPicPr>
          <p:cNvPr id="7" name="Google Shape;7;p47"/>
          <p:cNvPicPr preferRelativeResize="0"/>
          <p:nvPr/>
        </p:nvPicPr>
        <p:blipFill rotWithShape="1">
          <a:blip r:embed="rId21">
            <a:alphaModFix/>
          </a:blip>
          <a:srcRect l="35640"/>
          <a:stretch/>
        </p:blipFill>
        <p:spPr>
          <a:xfrm>
            <a:off x="0" y="2169260"/>
            <a:ext cx="1141809" cy="1774090"/>
          </a:xfrm>
          <a:prstGeom prst="rect">
            <a:avLst/>
          </a:prstGeom>
          <a:noFill/>
          <a:ln>
            <a:noFill/>
          </a:ln>
        </p:spPr>
      </p:pic>
      <p:sp>
        <p:nvSpPr>
          <p:cNvPr id="8" name="Google Shape;8;p47"/>
          <p:cNvSpPr/>
          <p:nvPr/>
        </p:nvSpPr>
        <p:spPr>
          <a:xfrm>
            <a:off x="6456759" y="1257300"/>
            <a:ext cx="2114550" cy="211455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47"/>
          <p:cNvPicPr preferRelativeResize="0"/>
          <p:nvPr/>
        </p:nvPicPr>
        <p:blipFill rotWithShape="1">
          <a:blip r:embed="rId22">
            <a:alphaModFix/>
          </a:blip>
          <a:srcRect t="28812"/>
          <a:stretch/>
        </p:blipFill>
        <p:spPr>
          <a:xfrm>
            <a:off x="5999559" y="0"/>
            <a:ext cx="1202540" cy="856055"/>
          </a:xfrm>
          <a:prstGeom prst="rect">
            <a:avLst/>
          </a:prstGeom>
          <a:noFill/>
          <a:ln>
            <a:noFill/>
          </a:ln>
        </p:spPr>
      </p:pic>
      <p:pic>
        <p:nvPicPr>
          <p:cNvPr id="10" name="Google Shape;10;p47"/>
          <p:cNvPicPr preferRelativeResize="0"/>
          <p:nvPr/>
        </p:nvPicPr>
        <p:blipFill rotWithShape="1">
          <a:blip r:embed="rId23">
            <a:alphaModFix/>
          </a:blip>
          <a:srcRect b="23320"/>
          <a:stretch/>
        </p:blipFill>
        <p:spPr>
          <a:xfrm>
            <a:off x="6456759" y="4572000"/>
            <a:ext cx="745301" cy="571500"/>
          </a:xfrm>
          <a:prstGeom prst="rect">
            <a:avLst/>
          </a:prstGeom>
          <a:noFill/>
          <a:ln>
            <a:noFill/>
          </a:ln>
        </p:spPr>
      </p:pic>
      <p:sp>
        <p:nvSpPr>
          <p:cNvPr id="11" name="Google Shape;11;p47"/>
          <p:cNvSpPr/>
          <p:nvPr/>
        </p:nvSpPr>
        <p:spPr>
          <a:xfrm>
            <a:off x="7828359" y="0"/>
            <a:ext cx="514350" cy="85725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7"/>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2"/>
              </a:buClr>
              <a:buSzPts val="3200"/>
              <a:buFont typeface="Century Gothic"/>
              <a:buNone/>
              <a:defRPr sz="3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endParaRPr/>
          </a:p>
        </p:txBody>
      </p:sp>
      <p:sp>
        <p:nvSpPr>
          <p:cNvPr id="13" name="Google Shape;13;p47"/>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marR="0" lvl="0" indent="-304800" algn="l" rtl="0">
              <a:lnSpc>
                <a:spcPct val="100000"/>
              </a:lnSpc>
              <a:spcBef>
                <a:spcPts val="800"/>
              </a:spcBef>
              <a:spcAft>
                <a:spcPts val="0"/>
              </a:spcAft>
              <a:buClr>
                <a:schemeClr val="accent1"/>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chemeClr val="lt1"/>
                </a:solidFill>
                <a:latin typeface="Century Gothic"/>
                <a:ea typeface="Century Gothic"/>
                <a:cs typeface="Century Gothic"/>
                <a:sym typeface="Century Gothic"/>
              </a:defRPr>
            </a:lvl2pPr>
            <a:lvl3pPr marL="1371600" marR="0" lvl="2" indent="-292100" algn="l" rtl="0">
              <a:lnSpc>
                <a:spcPct val="100000"/>
              </a:lnSpc>
              <a:spcBef>
                <a:spcPts val="800"/>
              </a:spcBef>
              <a:spcAft>
                <a:spcPts val="0"/>
              </a:spcAft>
              <a:buClr>
                <a:schemeClr val="accent1"/>
              </a:buClr>
              <a:buSzPts val="100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4pPr>
            <a:lvl5pPr marL="2286000" marR="0" lvl="4"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5pPr>
            <a:lvl6pPr marL="2743200" marR="0" lvl="5"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47"/>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47"/>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47"/>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mt="77000"/>
          </a:blip>
          <a:stretch>
            <a:fillRect/>
          </a:stretch>
        </a:blipFill>
        <a:effectLst/>
      </p:bgPr>
    </p:bg>
    <p:spTree>
      <p:nvGrpSpPr>
        <p:cNvPr id="1" name="Shape 143"/>
        <p:cNvGrpSpPr/>
        <p:nvPr/>
      </p:nvGrpSpPr>
      <p:grpSpPr>
        <a:xfrm>
          <a:off x="0" y="0"/>
          <a:ext cx="0" cy="0"/>
          <a:chOff x="0" y="0"/>
          <a:chExt cx="0" cy="0"/>
        </a:xfrm>
      </p:grpSpPr>
      <p:pic>
        <p:nvPicPr>
          <p:cNvPr id="144" name="Google Shape;144;p49"/>
          <p:cNvPicPr preferRelativeResize="0"/>
          <p:nvPr/>
        </p:nvPicPr>
        <p:blipFill rotWithShape="1">
          <a:blip r:embed="rId20">
            <a:alphaModFix/>
          </a:blip>
          <a:srcRect l="3613"/>
          <a:stretch/>
        </p:blipFill>
        <p:spPr>
          <a:xfrm>
            <a:off x="0" y="2002264"/>
            <a:ext cx="3027759" cy="3141236"/>
          </a:xfrm>
          <a:prstGeom prst="rect">
            <a:avLst/>
          </a:prstGeom>
          <a:noFill/>
          <a:ln>
            <a:noFill/>
          </a:ln>
        </p:spPr>
      </p:pic>
      <p:pic>
        <p:nvPicPr>
          <p:cNvPr id="145" name="Google Shape;145;p49"/>
          <p:cNvPicPr preferRelativeResize="0"/>
          <p:nvPr/>
        </p:nvPicPr>
        <p:blipFill rotWithShape="1">
          <a:blip r:embed="rId21">
            <a:alphaModFix/>
          </a:blip>
          <a:srcRect l="35640"/>
          <a:stretch/>
        </p:blipFill>
        <p:spPr>
          <a:xfrm>
            <a:off x="0" y="2169260"/>
            <a:ext cx="1141809" cy="1774090"/>
          </a:xfrm>
          <a:prstGeom prst="rect">
            <a:avLst/>
          </a:prstGeom>
          <a:noFill/>
          <a:ln>
            <a:noFill/>
          </a:ln>
        </p:spPr>
      </p:pic>
      <p:sp>
        <p:nvSpPr>
          <p:cNvPr id="146" name="Google Shape;146;p49"/>
          <p:cNvSpPr/>
          <p:nvPr/>
        </p:nvSpPr>
        <p:spPr>
          <a:xfrm>
            <a:off x="6456759" y="1257300"/>
            <a:ext cx="2114550" cy="2114550"/>
          </a:xfrm>
          <a:prstGeom prst="ellipse">
            <a:avLst/>
          </a:prstGeom>
          <a:gradFill>
            <a:gsLst>
              <a:gs pos="0">
                <a:srgbClr val="78C4F1">
                  <a:alpha val="6274"/>
                </a:srgbClr>
              </a:gs>
              <a:gs pos="36000">
                <a:srgbClr val="78C4F1">
                  <a:alpha val="5490"/>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49"/>
          <p:cNvPicPr preferRelativeResize="0"/>
          <p:nvPr/>
        </p:nvPicPr>
        <p:blipFill rotWithShape="1">
          <a:blip r:embed="rId22">
            <a:alphaModFix/>
          </a:blip>
          <a:srcRect t="28812"/>
          <a:stretch/>
        </p:blipFill>
        <p:spPr>
          <a:xfrm>
            <a:off x="5999559" y="0"/>
            <a:ext cx="1202540" cy="856055"/>
          </a:xfrm>
          <a:prstGeom prst="rect">
            <a:avLst/>
          </a:prstGeom>
          <a:noFill/>
          <a:ln>
            <a:noFill/>
          </a:ln>
        </p:spPr>
      </p:pic>
      <p:pic>
        <p:nvPicPr>
          <p:cNvPr id="148" name="Google Shape;148;p49"/>
          <p:cNvPicPr preferRelativeResize="0"/>
          <p:nvPr/>
        </p:nvPicPr>
        <p:blipFill rotWithShape="1">
          <a:blip r:embed="rId23">
            <a:alphaModFix/>
          </a:blip>
          <a:srcRect b="23320"/>
          <a:stretch/>
        </p:blipFill>
        <p:spPr>
          <a:xfrm>
            <a:off x="6456759" y="4572000"/>
            <a:ext cx="745301" cy="571500"/>
          </a:xfrm>
          <a:prstGeom prst="rect">
            <a:avLst/>
          </a:prstGeom>
          <a:noFill/>
          <a:ln>
            <a:noFill/>
          </a:ln>
        </p:spPr>
      </p:pic>
      <p:sp>
        <p:nvSpPr>
          <p:cNvPr id="149" name="Google Shape;149;p49"/>
          <p:cNvSpPr/>
          <p:nvPr/>
        </p:nvSpPr>
        <p:spPr>
          <a:xfrm>
            <a:off x="7828359" y="0"/>
            <a:ext cx="514350" cy="857250"/>
          </a:xfrm>
          <a:prstGeom prst="rect">
            <a:avLst/>
          </a:prstGeom>
          <a:solidFill>
            <a:schemeClr val="accent1"/>
          </a:solidFill>
          <a:ln>
            <a:noFill/>
          </a:ln>
          <a:effectLst>
            <a:outerShdw blurRad="38100" dist="25400" dir="5400000" rotWithShape="0">
              <a:srgbClr val="000000">
                <a:alpha val="44313"/>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9"/>
          <p:cNvSpPr txBox="1">
            <a:spLocks noGrp="1"/>
          </p:cNvSpPr>
          <p:nvPr>
            <p:ph type="title"/>
          </p:nvPr>
        </p:nvSpPr>
        <p:spPr>
          <a:xfrm>
            <a:off x="484583" y="339539"/>
            <a:ext cx="7053542" cy="1050398"/>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2"/>
              </a:buClr>
              <a:buSzPts val="3200"/>
              <a:buFont typeface="Century Gothic"/>
              <a:buNone/>
              <a:defRPr sz="3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endParaRPr/>
          </a:p>
        </p:txBody>
      </p:sp>
      <p:sp>
        <p:nvSpPr>
          <p:cNvPr id="151" name="Google Shape;151;p49"/>
          <p:cNvSpPr txBox="1">
            <a:spLocks noGrp="1"/>
          </p:cNvSpPr>
          <p:nvPr>
            <p:ph type="body" idx="1"/>
          </p:nvPr>
        </p:nvSpPr>
        <p:spPr>
          <a:xfrm>
            <a:off x="827484" y="1539689"/>
            <a:ext cx="6709906" cy="3146611"/>
          </a:xfrm>
          <a:prstGeom prst="rect">
            <a:avLst/>
          </a:prstGeom>
          <a:noFill/>
          <a:ln>
            <a:noFill/>
          </a:ln>
        </p:spPr>
        <p:txBody>
          <a:bodyPr spcFirstLastPara="1" wrap="square" lIns="68575" tIns="34275" rIns="68575" bIns="34275" anchor="t" anchorCtr="0">
            <a:normAutofit/>
          </a:bodyPr>
          <a:lstStyle>
            <a:lvl1pPr marL="457200" marR="0" lvl="0" indent="-304800" algn="l" rtl="0">
              <a:lnSpc>
                <a:spcPct val="100000"/>
              </a:lnSpc>
              <a:spcBef>
                <a:spcPts val="800"/>
              </a:spcBef>
              <a:spcAft>
                <a:spcPts val="0"/>
              </a:spcAft>
              <a:buClr>
                <a:schemeClr val="accent1"/>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chemeClr val="lt1"/>
                </a:solidFill>
                <a:latin typeface="Century Gothic"/>
                <a:ea typeface="Century Gothic"/>
                <a:cs typeface="Century Gothic"/>
                <a:sym typeface="Century Gothic"/>
              </a:defRPr>
            </a:lvl2pPr>
            <a:lvl3pPr marL="1371600" marR="0" lvl="2" indent="-292100" algn="l" rtl="0">
              <a:lnSpc>
                <a:spcPct val="100000"/>
              </a:lnSpc>
              <a:spcBef>
                <a:spcPts val="800"/>
              </a:spcBef>
              <a:spcAft>
                <a:spcPts val="0"/>
              </a:spcAft>
              <a:buClr>
                <a:schemeClr val="accent1"/>
              </a:buClr>
              <a:buSzPts val="100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4pPr>
            <a:lvl5pPr marL="2286000" marR="0" lvl="4"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5pPr>
            <a:lvl6pPr marL="2743200" marR="0" lvl="5"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79400" algn="l" rtl="0">
              <a:lnSpc>
                <a:spcPct val="100000"/>
              </a:lnSpc>
              <a:spcBef>
                <a:spcPts val="800"/>
              </a:spcBef>
              <a:spcAft>
                <a:spcPts val="0"/>
              </a:spcAft>
              <a:buClr>
                <a:schemeClr val="accent1"/>
              </a:buClr>
              <a:buSzPts val="8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endParaRPr/>
          </a:p>
        </p:txBody>
      </p:sp>
      <p:sp>
        <p:nvSpPr>
          <p:cNvPr id="152" name="Google Shape;152;p49"/>
          <p:cNvSpPr txBox="1">
            <a:spLocks noGrp="1"/>
          </p:cNvSpPr>
          <p:nvPr>
            <p:ph type="dt" idx="10"/>
          </p:nvPr>
        </p:nvSpPr>
        <p:spPr>
          <a:xfrm rot="5400000">
            <a:off x="7616729" y="1343026"/>
            <a:ext cx="742949" cy="228599"/>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3" name="Google Shape;153;p49"/>
          <p:cNvSpPr txBox="1">
            <a:spLocks noGrp="1"/>
          </p:cNvSpPr>
          <p:nvPr>
            <p:ph type="ftr" idx="11"/>
          </p:nvPr>
        </p:nvSpPr>
        <p:spPr>
          <a:xfrm rot="5400000">
            <a:off x="6713680" y="2418973"/>
            <a:ext cx="2894846" cy="228601"/>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54" name="Google Shape;154;p49"/>
          <p:cNvSpPr txBox="1">
            <a:spLocks noGrp="1"/>
          </p:cNvSpPr>
          <p:nvPr>
            <p:ph type="sldNum" idx="12"/>
          </p:nvPr>
        </p:nvSpPr>
        <p:spPr>
          <a:xfrm>
            <a:off x="7764405" y="221797"/>
            <a:ext cx="628649" cy="575765"/>
          </a:xfrm>
          <a:prstGeom prst="rect">
            <a:avLst/>
          </a:prstGeom>
          <a:noFill/>
          <a:ln>
            <a:noFill/>
          </a:ln>
        </p:spPr>
        <p:txBody>
          <a:bodyPr spcFirstLastPara="1" wrap="square" lIns="68575" tIns="34275" rIns="68575" bIns="34275" anchor="b" anchorCtr="0">
            <a:noAutofit/>
          </a:bodyPr>
          <a:lstStyle>
            <a:lvl1pPr marL="0" marR="0" lvl="0"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83029300@N00/275267517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ggwash.org/view/74659/chesterfield-county-plans-one-intersection-with-a-monster-price-tag" TargetMode="Externa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hyperlink" Target="https://padlet.com/alandes7758/weii-plus-padlet-with-gratitude-to-the-colorado-school-for-t-xwlz2qbkue2sw5g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hyperlink" Target="https://creativecommons.org/licenses/by-nc-sa/3.0/" TargetMode="External"/><Relationship Id="rId4" Type="http://schemas.openxmlformats.org/officeDocument/2006/relationships/hyperlink" Target="https://www.ag.ndsu.edu/publications/kids-family/transition-issues-in-early-childhood-settings-in-north-dakot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stuckincustoms/660774525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www.picserver.org/highway-signs2/q/questions.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20/02/6-tips-on-communication-and-teamwork-to-strengthen-team-collaboratio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annette@wyhandsandvoices.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mailto:betsy.tengesdal@gmail.com" TargetMode="External"/><Relationship Id="rId5" Type="http://schemas.openxmlformats.org/officeDocument/2006/relationships/hyperlink" Target="mailto:judy.juengel2@wyo.gov" TargetMode="External"/><Relationship Id="rId4" Type="http://schemas.openxmlformats.org/officeDocument/2006/relationships/hyperlink" Target="mailto:nancy.pajak@wyo.gov" TargetMode="External"/></Relationships>
</file>

<file path=ppt/slides/_rels/slide4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25114bff0b_0_10"/>
          <p:cNvSpPr txBox="1"/>
          <p:nvPr/>
        </p:nvSpPr>
        <p:spPr>
          <a:xfrm>
            <a:off x="453232" y="194209"/>
            <a:ext cx="7161373" cy="4725750"/>
          </a:xfrm>
          <a:prstGeom prst="rect">
            <a:avLst/>
          </a:prstGeom>
          <a:gradFill>
            <a:gsLst>
              <a:gs pos="0">
                <a:srgbClr val="ECF4DB"/>
              </a:gs>
              <a:gs pos="100000">
                <a:srgbClr val="BFDD74"/>
              </a:gs>
            </a:gsLst>
            <a:lin ang="5400012"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400" b="1" dirty="0">
                <a:solidFill>
                  <a:srgbClr val="002060"/>
                </a:solidFill>
                <a:latin typeface="Century Gothic"/>
                <a:ea typeface="Century Gothic"/>
                <a:cs typeface="Century Gothic"/>
                <a:sym typeface="Century Gothic"/>
              </a:rPr>
              <a:t>  </a:t>
            </a: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US"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r>
              <a:rPr lang="en-US" b="1" dirty="0">
                <a:solidFill>
                  <a:srgbClr val="002060"/>
                </a:solidFill>
                <a:latin typeface="Century Gothic"/>
                <a:ea typeface="Century Gothic"/>
                <a:cs typeface="Century Gothic"/>
                <a:sym typeface="Century Gothic"/>
              </a:rPr>
              <a:t>June 15, 2023 –WREIC Conference </a:t>
            </a:r>
            <a:endParaRPr b="1" dirty="0">
              <a:solidFill>
                <a:srgbClr val="00206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262626"/>
              </a:buClr>
              <a:buSzPts val="2100"/>
              <a:buFont typeface="Gill Sans"/>
              <a:buNone/>
            </a:pPr>
            <a:endParaRPr lang="en" sz="1800" b="1" dirty="0">
              <a:solidFill>
                <a:srgbClr val="002060"/>
              </a:solidFill>
              <a:latin typeface="Century Gothic"/>
              <a:ea typeface="Century Gothic"/>
              <a:cs typeface="Century Gothic"/>
              <a:sym typeface="Century Gothic"/>
            </a:endParaRPr>
          </a:p>
          <a:p>
            <a:pPr marL="0" marR="0" lvl="0" indent="0" rtl="0">
              <a:lnSpc>
                <a:spcPct val="90000"/>
              </a:lnSpc>
              <a:spcBef>
                <a:spcPts val="0"/>
              </a:spcBef>
              <a:spcAft>
                <a:spcPts val="0"/>
              </a:spcAft>
              <a:buClr>
                <a:srgbClr val="262626"/>
              </a:buClr>
              <a:buSzPts val="2100"/>
              <a:buFont typeface="Gill Sans"/>
              <a:buNone/>
            </a:pPr>
            <a:r>
              <a:rPr lang="en" sz="1800" b="1" dirty="0">
                <a:solidFill>
                  <a:srgbClr val="002060"/>
                </a:solidFill>
                <a:latin typeface="Century Gothic"/>
                <a:ea typeface="Century Gothic"/>
                <a:cs typeface="Century Gothic"/>
                <a:sym typeface="Century Gothic"/>
              </a:rPr>
              <a:t>	     Addressing the Early Intervention Needs </a:t>
            </a:r>
          </a:p>
          <a:p>
            <a:pPr marL="0" marR="0" lvl="0" indent="0" rtl="0">
              <a:lnSpc>
                <a:spcPct val="90000"/>
              </a:lnSpc>
              <a:spcBef>
                <a:spcPts val="0"/>
              </a:spcBef>
              <a:spcAft>
                <a:spcPts val="0"/>
              </a:spcAft>
              <a:buClr>
                <a:srgbClr val="262626"/>
              </a:buClr>
              <a:buSzPts val="2100"/>
              <a:buFont typeface="Gill Sans"/>
              <a:buNone/>
            </a:pPr>
            <a:r>
              <a:rPr lang="en" sz="1800" b="1" dirty="0">
                <a:solidFill>
                  <a:srgbClr val="002060"/>
                </a:solidFill>
                <a:latin typeface="Century Gothic"/>
                <a:ea typeface="Century Gothic"/>
                <a:cs typeface="Century Gothic"/>
                <a:sym typeface="Century Gothic"/>
              </a:rPr>
              <a:t>	     of Children Who are Deaf/HH in a Rural </a:t>
            </a:r>
          </a:p>
          <a:p>
            <a:pPr marL="0" marR="0" lvl="0" indent="0" rtl="0">
              <a:lnSpc>
                <a:spcPct val="90000"/>
              </a:lnSpc>
              <a:spcBef>
                <a:spcPts val="0"/>
              </a:spcBef>
              <a:spcAft>
                <a:spcPts val="0"/>
              </a:spcAft>
              <a:buClr>
                <a:srgbClr val="262626"/>
              </a:buClr>
              <a:buSzPts val="2100"/>
              <a:buFont typeface="Gill Sans"/>
              <a:buNone/>
            </a:pPr>
            <a:r>
              <a:rPr lang="en" sz="1800" b="1" dirty="0">
                <a:solidFill>
                  <a:srgbClr val="002060"/>
                </a:solidFill>
                <a:latin typeface="Century Gothic"/>
                <a:ea typeface="Century Gothic"/>
                <a:cs typeface="Century Gothic"/>
                <a:sym typeface="Century Gothic"/>
              </a:rPr>
              <a:t>	             State With Limited Resources</a:t>
            </a:r>
            <a:endParaRPr sz="1800" b="1" dirty="0">
              <a:solidFill>
                <a:srgbClr val="002060"/>
              </a:solidFill>
              <a:latin typeface="Century Gothic"/>
              <a:ea typeface="Century Gothic"/>
              <a:cs typeface="Century Gothic"/>
              <a:sym typeface="Century Gothic"/>
            </a:endParaRPr>
          </a:p>
        </p:txBody>
      </p:sp>
      <p:pic>
        <p:nvPicPr>
          <p:cNvPr id="3" name="Google Shape;495;p9" descr="Picture of the WEII logo which is a pencil drawing of a mountain range with the slogan &quot;Together WEII Can Do It&quot; and title of the WEII Program: Wyoming Early Intervention Initiative ">
            <a:extLst>
              <a:ext uri="{FF2B5EF4-FFF2-40B4-BE49-F238E27FC236}">
                <a16:creationId xmlns:a16="http://schemas.microsoft.com/office/drawing/2014/main" id="{FD8EF7FB-F41A-47D2-85ED-05F17B5FB8F5}"/>
              </a:ext>
            </a:extLst>
          </p:cNvPr>
          <p:cNvPicPr preferRelativeResize="0"/>
          <p:nvPr/>
        </p:nvPicPr>
        <p:blipFill rotWithShape="1">
          <a:blip r:embed="rId3">
            <a:alphaModFix/>
          </a:blip>
          <a:srcRect l="11154" t="22774" r="9198" b="21426"/>
          <a:stretch/>
        </p:blipFill>
        <p:spPr>
          <a:xfrm>
            <a:off x="2184848" y="396653"/>
            <a:ext cx="4207859" cy="2872529"/>
          </a:xfrm>
          <a:custGeom>
            <a:avLst/>
            <a:gdLst>
              <a:gd name="connsiteX0" fmla="*/ 0 w 4207859"/>
              <a:gd name="connsiteY0" fmla="*/ 0 h 2872529"/>
              <a:gd name="connsiteX1" fmla="*/ 483904 w 4207859"/>
              <a:gd name="connsiteY1" fmla="*/ 0 h 2872529"/>
              <a:gd name="connsiteX2" fmla="*/ 883650 w 4207859"/>
              <a:gd name="connsiteY2" fmla="*/ 0 h 2872529"/>
              <a:gd name="connsiteX3" fmla="*/ 1493790 w 4207859"/>
              <a:gd name="connsiteY3" fmla="*/ 0 h 2872529"/>
              <a:gd name="connsiteX4" fmla="*/ 1977694 w 4207859"/>
              <a:gd name="connsiteY4" fmla="*/ 0 h 2872529"/>
              <a:gd name="connsiteX5" fmla="*/ 2461598 w 4207859"/>
              <a:gd name="connsiteY5" fmla="*/ 0 h 2872529"/>
              <a:gd name="connsiteX6" fmla="*/ 3071737 w 4207859"/>
              <a:gd name="connsiteY6" fmla="*/ 0 h 2872529"/>
              <a:gd name="connsiteX7" fmla="*/ 3513562 w 4207859"/>
              <a:gd name="connsiteY7" fmla="*/ 0 h 2872529"/>
              <a:gd name="connsiteX8" fmla="*/ 4207859 w 4207859"/>
              <a:gd name="connsiteY8" fmla="*/ 0 h 2872529"/>
              <a:gd name="connsiteX9" fmla="*/ 4207859 w 4207859"/>
              <a:gd name="connsiteY9" fmla="*/ 631956 h 2872529"/>
              <a:gd name="connsiteX10" fmla="*/ 4207859 w 4207859"/>
              <a:gd name="connsiteY10" fmla="*/ 1149012 h 2872529"/>
              <a:gd name="connsiteX11" fmla="*/ 4207859 w 4207859"/>
              <a:gd name="connsiteY11" fmla="*/ 1723517 h 2872529"/>
              <a:gd name="connsiteX12" fmla="*/ 4207859 w 4207859"/>
              <a:gd name="connsiteY12" fmla="*/ 2326748 h 2872529"/>
              <a:gd name="connsiteX13" fmla="*/ 4207859 w 4207859"/>
              <a:gd name="connsiteY13" fmla="*/ 2872529 h 2872529"/>
              <a:gd name="connsiteX14" fmla="*/ 3681877 w 4207859"/>
              <a:gd name="connsiteY14" fmla="*/ 2872529 h 2872529"/>
              <a:gd name="connsiteX15" fmla="*/ 3240051 w 4207859"/>
              <a:gd name="connsiteY15" fmla="*/ 2872529 h 2872529"/>
              <a:gd name="connsiteX16" fmla="*/ 2714069 w 4207859"/>
              <a:gd name="connsiteY16" fmla="*/ 2872529 h 2872529"/>
              <a:gd name="connsiteX17" fmla="*/ 2103930 w 4207859"/>
              <a:gd name="connsiteY17" fmla="*/ 2872529 h 2872529"/>
              <a:gd name="connsiteX18" fmla="*/ 1577947 w 4207859"/>
              <a:gd name="connsiteY18" fmla="*/ 2872529 h 2872529"/>
              <a:gd name="connsiteX19" fmla="*/ 1178201 w 4207859"/>
              <a:gd name="connsiteY19" fmla="*/ 2872529 h 2872529"/>
              <a:gd name="connsiteX20" fmla="*/ 736375 w 4207859"/>
              <a:gd name="connsiteY20" fmla="*/ 2872529 h 2872529"/>
              <a:gd name="connsiteX21" fmla="*/ 0 w 4207859"/>
              <a:gd name="connsiteY21" fmla="*/ 2872529 h 2872529"/>
              <a:gd name="connsiteX22" fmla="*/ 0 w 4207859"/>
              <a:gd name="connsiteY22" fmla="*/ 2298023 h 2872529"/>
              <a:gd name="connsiteX23" fmla="*/ 0 w 4207859"/>
              <a:gd name="connsiteY23" fmla="*/ 1723517 h 2872529"/>
              <a:gd name="connsiteX24" fmla="*/ 0 w 4207859"/>
              <a:gd name="connsiteY24" fmla="*/ 1177737 h 2872529"/>
              <a:gd name="connsiteX25" fmla="*/ 0 w 4207859"/>
              <a:gd name="connsiteY25" fmla="*/ 689407 h 2872529"/>
              <a:gd name="connsiteX26" fmla="*/ 0 w 4207859"/>
              <a:gd name="connsiteY26" fmla="*/ 0 h 2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7859" h="2872529" extrusionOk="0">
                <a:moveTo>
                  <a:pt x="0" y="0"/>
                </a:moveTo>
                <a:cubicBezTo>
                  <a:pt x="235539" y="-18862"/>
                  <a:pt x="353451" y="20495"/>
                  <a:pt x="483904" y="0"/>
                </a:cubicBezTo>
                <a:cubicBezTo>
                  <a:pt x="614357" y="-20495"/>
                  <a:pt x="754408" y="23558"/>
                  <a:pt x="883650" y="0"/>
                </a:cubicBezTo>
                <a:cubicBezTo>
                  <a:pt x="1012892" y="-23558"/>
                  <a:pt x="1298554" y="43839"/>
                  <a:pt x="1493790" y="0"/>
                </a:cubicBezTo>
                <a:cubicBezTo>
                  <a:pt x="1689026" y="-43839"/>
                  <a:pt x="1810857" y="5213"/>
                  <a:pt x="1977694" y="0"/>
                </a:cubicBezTo>
                <a:cubicBezTo>
                  <a:pt x="2144531" y="-5213"/>
                  <a:pt x="2310739" y="29634"/>
                  <a:pt x="2461598" y="0"/>
                </a:cubicBezTo>
                <a:cubicBezTo>
                  <a:pt x="2612457" y="-29634"/>
                  <a:pt x="2913441" y="59458"/>
                  <a:pt x="3071737" y="0"/>
                </a:cubicBezTo>
                <a:cubicBezTo>
                  <a:pt x="3230033" y="-59458"/>
                  <a:pt x="3411044" y="41562"/>
                  <a:pt x="3513562" y="0"/>
                </a:cubicBezTo>
                <a:cubicBezTo>
                  <a:pt x="3616080" y="-41562"/>
                  <a:pt x="4032889" y="36140"/>
                  <a:pt x="4207859" y="0"/>
                </a:cubicBezTo>
                <a:cubicBezTo>
                  <a:pt x="4227201" y="311780"/>
                  <a:pt x="4180394" y="449360"/>
                  <a:pt x="4207859" y="631956"/>
                </a:cubicBezTo>
                <a:cubicBezTo>
                  <a:pt x="4235324" y="814552"/>
                  <a:pt x="4201984" y="915635"/>
                  <a:pt x="4207859" y="1149012"/>
                </a:cubicBezTo>
                <a:cubicBezTo>
                  <a:pt x="4213734" y="1382389"/>
                  <a:pt x="4153915" y="1606383"/>
                  <a:pt x="4207859" y="1723517"/>
                </a:cubicBezTo>
                <a:cubicBezTo>
                  <a:pt x="4261803" y="1840652"/>
                  <a:pt x="4155767" y="2193195"/>
                  <a:pt x="4207859" y="2326748"/>
                </a:cubicBezTo>
                <a:cubicBezTo>
                  <a:pt x="4259951" y="2460301"/>
                  <a:pt x="4163292" y="2653500"/>
                  <a:pt x="4207859" y="2872529"/>
                </a:cubicBezTo>
                <a:cubicBezTo>
                  <a:pt x="3994726" y="2889209"/>
                  <a:pt x="3859939" y="2825768"/>
                  <a:pt x="3681877" y="2872529"/>
                </a:cubicBezTo>
                <a:cubicBezTo>
                  <a:pt x="3503815" y="2919290"/>
                  <a:pt x="3384290" y="2866142"/>
                  <a:pt x="3240051" y="2872529"/>
                </a:cubicBezTo>
                <a:cubicBezTo>
                  <a:pt x="3095812" y="2878916"/>
                  <a:pt x="2859792" y="2819632"/>
                  <a:pt x="2714069" y="2872529"/>
                </a:cubicBezTo>
                <a:cubicBezTo>
                  <a:pt x="2568346" y="2925426"/>
                  <a:pt x="2338751" y="2864924"/>
                  <a:pt x="2103930" y="2872529"/>
                </a:cubicBezTo>
                <a:cubicBezTo>
                  <a:pt x="1869109" y="2880134"/>
                  <a:pt x="1771706" y="2845195"/>
                  <a:pt x="1577947" y="2872529"/>
                </a:cubicBezTo>
                <a:cubicBezTo>
                  <a:pt x="1384188" y="2899863"/>
                  <a:pt x="1286762" y="2843626"/>
                  <a:pt x="1178201" y="2872529"/>
                </a:cubicBezTo>
                <a:cubicBezTo>
                  <a:pt x="1069640" y="2901432"/>
                  <a:pt x="921578" y="2855764"/>
                  <a:pt x="736375" y="2872529"/>
                </a:cubicBezTo>
                <a:cubicBezTo>
                  <a:pt x="551172" y="2889294"/>
                  <a:pt x="245386" y="2849721"/>
                  <a:pt x="0" y="2872529"/>
                </a:cubicBezTo>
                <a:cubicBezTo>
                  <a:pt x="-31223" y="2612681"/>
                  <a:pt x="49207" y="2562284"/>
                  <a:pt x="0" y="2298023"/>
                </a:cubicBezTo>
                <a:cubicBezTo>
                  <a:pt x="-49207" y="2033762"/>
                  <a:pt x="24534" y="1888994"/>
                  <a:pt x="0" y="1723517"/>
                </a:cubicBezTo>
                <a:cubicBezTo>
                  <a:pt x="-24534" y="1558040"/>
                  <a:pt x="53485" y="1444826"/>
                  <a:pt x="0" y="1177737"/>
                </a:cubicBezTo>
                <a:cubicBezTo>
                  <a:pt x="-53485" y="910648"/>
                  <a:pt x="58383" y="921308"/>
                  <a:pt x="0" y="689407"/>
                </a:cubicBezTo>
                <a:cubicBezTo>
                  <a:pt x="-58383" y="457506"/>
                  <a:pt x="45755" y="173803"/>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
          <p:cNvSpPr txBox="1">
            <a:spLocks noGrp="1"/>
          </p:cNvSpPr>
          <p:nvPr>
            <p:ph type="title"/>
          </p:nvPr>
        </p:nvSpPr>
        <p:spPr>
          <a:xfrm>
            <a:off x="754380" y="165323"/>
            <a:ext cx="6743700" cy="509700"/>
          </a:xfrm>
          <a:prstGeom prst="rect">
            <a:avLst/>
          </a:prstGeom>
          <a:gradFill>
            <a:gsLst>
              <a:gs pos="0">
                <a:srgbClr val="ECF4DB"/>
              </a:gs>
              <a:gs pos="100000">
                <a:srgbClr val="BFDD74"/>
              </a:gs>
            </a:gsLst>
            <a:lin ang="5400000"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600" b="1">
                <a:solidFill>
                  <a:srgbClr val="002060"/>
                </a:solidFill>
              </a:rPr>
              <a:t>Additional WEII Larger Group Members</a:t>
            </a:r>
            <a:endParaRPr sz="2600" b="1">
              <a:solidFill>
                <a:srgbClr val="002060"/>
              </a:solidFill>
            </a:endParaRPr>
          </a:p>
        </p:txBody>
      </p:sp>
      <p:sp>
        <p:nvSpPr>
          <p:cNvPr id="451" name="Google Shape;451;p7"/>
          <p:cNvSpPr txBox="1">
            <a:spLocks noGrp="1"/>
          </p:cNvSpPr>
          <p:nvPr>
            <p:ph type="body" idx="1"/>
          </p:nvPr>
        </p:nvSpPr>
        <p:spPr>
          <a:xfrm>
            <a:off x="290900" y="863525"/>
            <a:ext cx="8296200" cy="4280100"/>
          </a:xfrm>
          <a:prstGeom prst="rect">
            <a:avLst/>
          </a:prstGeom>
          <a:noFill/>
          <a:ln>
            <a:noFill/>
          </a:ln>
        </p:spPr>
        <p:txBody>
          <a:bodyPr spcFirstLastPara="1" wrap="square" lIns="68575" tIns="34275" rIns="68575" bIns="34275" anchor="t" anchorCtr="0">
            <a:noAutofit/>
          </a:bodyPr>
          <a:lstStyle/>
          <a:p>
            <a:pPr marL="177800" lvl="0" indent="-152400" algn="l" rtl="0">
              <a:lnSpc>
                <a:spcPct val="100000"/>
              </a:lnSpc>
              <a:spcBef>
                <a:spcPts val="0"/>
              </a:spcBef>
              <a:spcAft>
                <a:spcPts val="0"/>
              </a:spcAft>
              <a:buClr>
                <a:srgbClr val="ECF4DB"/>
              </a:buClr>
              <a:buSzPts val="1800"/>
              <a:buChar char="•"/>
            </a:pPr>
            <a:r>
              <a:rPr lang="en" sz="1800" b="1">
                <a:solidFill>
                  <a:srgbClr val="ECF4DB"/>
                </a:solidFill>
              </a:rPr>
              <a:t>Kim Caylor, </a:t>
            </a:r>
            <a:r>
              <a:rPr lang="en" sz="1800">
                <a:solidFill>
                  <a:srgbClr val="ECF4DB"/>
                </a:solidFill>
              </a:rPr>
              <a:t>Early Intervention and Education Program (EIEP) Unit Manager, WY Department of Health, Behavioral Health Division (WDH - BHD)</a:t>
            </a:r>
            <a:endParaRPr sz="1800">
              <a:solidFill>
                <a:srgbClr val="ECF4DB"/>
              </a:solidFill>
            </a:endParaRPr>
          </a:p>
          <a:p>
            <a:pPr marL="254000" lvl="0" indent="0" algn="l" rtl="0">
              <a:lnSpc>
                <a:spcPct val="100000"/>
              </a:lnSpc>
              <a:spcBef>
                <a:spcPts val="0"/>
              </a:spcBef>
              <a:spcAft>
                <a:spcPts val="0"/>
              </a:spcAft>
              <a:buSzPts val="1100"/>
              <a:buNone/>
            </a:pPr>
            <a:endParaRPr sz="1800">
              <a:solidFill>
                <a:srgbClr val="ECF4DB"/>
              </a:solidFill>
            </a:endParaRPr>
          </a:p>
          <a:p>
            <a:pPr marL="177800" lvl="0" indent="-152400" algn="l" rtl="0">
              <a:lnSpc>
                <a:spcPct val="100000"/>
              </a:lnSpc>
              <a:spcBef>
                <a:spcPts val="0"/>
              </a:spcBef>
              <a:spcAft>
                <a:spcPts val="0"/>
              </a:spcAft>
              <a:buClr>
                <a:srgbClr val="ECF4DB"/>
              </a:buClr>
              <a:buSzPts val="1800"/>
              <a:buChar char="•"/>
            </a:pPr>
            <a:r>
              <a:rPr lang="en" sz="1800" b="1">
                <a:solidFill>
                  <a:srgbClr val="ECF4DB"/>
                </a:solidFill>
              </a:rPr>
              <a:t>Teresa Garcia,</a:t>
            </a:r>
            <a:r>
              <a:rPr lang="en" sz="1800">
                <a:solidFill>
                  <a:srgbClr val="ECF4DB"/>
                </a:solidFill>
              </a:rPr>
              <a:t> M.S., CCC-A, University of WY Clinical Professor/ Audiology Clinical Director</a:t>
            </a:r>
            <a:endParaRPr sz="1800">
              <a:solidFill>
                <a:srgbClr val="ECF4DB"/>
              </a:solidFill>
            </a:endParaRPr>
          </a:p>
          <a:p>
            <a:pPr marL="254000" lvl="0" indent="0" algn="l" rtl="0">
              <a:lnSpc>
                <a:spcPct val="100000"/>
              </a:lnSpc>
              <a:spcBef>
                <a:spcPts val="0"/>
              </a:spcBef>
              <a:spcAft>
                <a:spcPts val="0"/>
              </a:spcAft>
              <a:buSzPts val="1100"/>
              <a:buNone/>
            </a:pPr>
            <a:endParaRPr sz="1800">
              <a:solidFill>
                <a:srgbClr val="ECF4DB"/>
              </a:solidFill>
            </a:endParaRPr>
          </a:p>
          <a:p>
            <a:pPr marL="177800" lvl="0" indent="-152400" algn="l" rtl="0">
              <a:lnSpc>
                <a:spcPct val="100000"/>
              </a:lnSpc>
              <a:spcBef>
                <a:spcPts val="0"/>
              </a:spcBef>
              <a:spcAft>
                <a:spcPts val="0"/>
              </a:spcAft>
              <a:buClr>
                <a:srgbClr val="ECF4DB"/>
              </a:buClr>
              <a:buSzPts val="1800"/>
              <a:buChar char="•"/>
            </a:pPr>
            <a:r>
              <a:rPr lang="en" sz="1800" b="1">
                <a:solidFill>
                  <a:srgbClr val="ECF4DB"/>
                </a:solidFill>
              </a:rPr>
              <a:t>Jaime Stine, </a:t>
            </a:r>
            <a:r>
              <a:rPr lang="en" sz="1800">
                <a:solidFill>
                  <a:srgbClr val="ECF4DB"/>
                </a:solidFill>
              </a:rPr>
              <a:t>Director of  Regions  8 and 11, Child Development Services of WY Representative</a:t>
            </a:r>
            <a:r>
              <a:rPr lang="en" sz="1800" b="1">
                <a:solidFill>
                  <a:srgbClr val="ECF4DB"/>
                </a:solidFill>
              </a:rPr>
              <a:t> </a:t>
            </a:r>
            <a:endParaRPr sz="1100"/>
          </a:p>
          <a:p>
            <a:pPr marL="177800" lvl="0" indent="-38100" algn="l" rtl="0">
              <a:lnSpc>
                <a:spcPct val="100000"/>
              </a:lnSpc>
              <a:spcBef>
                <a:spcPts val="0"/>
              </a:spcBef>
              <a:spcAft>
                <a:spcPts val="0"/>
              </a:spcAft>
              <a:buClr>
                <a:srgbClr val="ECF4DB"/>
              </a:buClr>
              <a:buSzPts val="2200"/>
              <a:buNone/>
            </a:pPr>
            <a:endParaRPr sz="1800" b="1">
              <a:solidFill>
                <a:srgbClr val="ECF4DB"/>
              </a:solidFill>
            </a:endParaRPr>
          </a:p>
          <a:p>
            <a:pPr marL="177800" lvl="0" indent="-152400" algn="l" rtl="0">
              <a:lnSpc>
                <a:spcPct val="100000"/>
              </a:lnSpc>
              <a:spcBef>
                <a:spcPts val="0"/>
              </a:spcBef>
              <a:spcAft>
                <a:spcPts val="0"/>
              </a:spcAft>
              <a:buClr>
                <a:srgbClr val="ECF4DB"/>
              </a:buClr>
              <a:buSzPts val="1800"/>
              <a:buChar char="•"/>
            </a:pPr>
            <a:r>
              <a:rPr lang="en" sz="1800" b="1">
                <a:solidFill>
                  <a:srgbClr val="ECF4DB"/>
                </a:solidFill>
              </a:rPr>
              <a:t>Jennifer Petri, </a:t>
            </a:r>
            <a:r>
              <a:rPr lang="en" sz="1800">
                <a:solidFill>
                  <a:srgbClr val="ECF4DB"/>
                </a:solidFill>
              </a:rPr>
              <a:t>619 Coordinator, WY Department of Health Behavioral Health Division (WDH - BHD)</a:t>
            </a:r>
            <a:endParaRPr sz="1800">
              <a:solidFill>
                <a:srgbClr val="ECF4DB"/>
              </a:solidFill>
            </a:endParaRPr>
          </a:p>
          <a:p>
            <a:pPr marL="0" lvl="0" indent="0" algn="l" rtl="0">
              <a:lnSpc>
                <a:spcPct val="100000"/>
              </a:lnSpc>
              <a:spcBef>
                <a:spcPts val="0"/>
              </a:spcBef>
              <a:spcAft>
                <a:spcPts val="0"/>
              </a:spcAft>
              <a:buNone/>
            </a:pPr>
            <a:endParaRPr sz="1800">
              <a:solidFill>
                <a:srgbClr val="ECF4DB"/>
              </a:solidFill>
            </a:endParaRPr>
          </a:p>
          <a:p>
            <a:pPr marL="177800" lvl="0" indent="-152400" algn="l" rtl="0">
              <a:spcBef>
                <a:spcPts val="0"/>
              </a:spcBef>
              <a:spcAft>
                <a:spcPts val="0"/>
              </a:spcAft>
              <a:buClr>
                <a:srgbClr val="ECF4DB"/>
              </a:buClr>
              <a:buSzPts val="1800"/>
              <a:buChar char="•"/>
            </a:pPr>
            <a:r>
              <a:rPr lang="en" sz="1800" b="1">
                <a:solidFill>
                  <a:srgbClr val="ECF4DB"/>
                </a:solidFill>
              </a:rPr>
              <a:t>Jolene Flores, </a:t>
            </a:r>
            <a:r>
              <a:rPr lang="en" sz="1800">
                <a:solidFill>
                  <a:srgbClr val="ECF4DB"/>
                </a:solidFill>
              </a:rPr>
              <a:t>Contracts and Data Specialist, WY Department of Health Behavioral Health Division (WDH - BHD)</a:t>
            </a:r>
            <a:endParaRPr sz="1800">
              <a:solidFill>
                <a:srgbClr val="ECF4DB"/>
              </a:solidFill>
            </a:endParaRPr>
          </a:p>
          <a:p>
            <a:pPr marL="254000" lvl="0" indent="0" algn="l" rtl="0">
              <a:lnSpc>
                <a:spcPct val="100000"/>
              </a:lnSpc>
              <a:spcBef>
                <a:spcPts val="0"/>
              </a:spcBef>
              <a:spcAft>
                <a:spcPts val="0"/>
              </a:spcAft>
              <a:buSzPts val="1100"/>
              <a:buNone/>
            </a:pP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
          <p:cNvSpPr txBox="1">
            <a:spLocks noGrp="1"/>
          </p:cNvSpPr>
          <p:nvPr>
            <p:ph type="title"/>
          </p:nvPr>
        </p:nvSpPr>
        <p:spPr>
          <a:xfrm>
            <a:off x="484583" y="193139"/>
            <a:ext cx="7053600" cy="509209"/>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dirty="0">
                <a:solidFill>
                  <a:srgbClr val="CCE583"/>
                </a:solidFill>
              </a:rPr>
              <a:t>Factors contributing TO GETTING STARTED</a:t>
            </a:r>
            <a:endParaRPr sz="2000" b="1" dirty="0">
              <a:solidFill>
                <a:srgbClr val="CCE583"/>
              </a:solidFill>
            </a:endParaRPr>
          </a:p>
        </p:txBody>
      </p:sp>
      <p:grpSp>
        <p:nvGrpSpPr>
          <p:cNvPr id="457" name="Google Shape;457;p8" descr="Graphic of a road representing each of the 4 factors as stops on the road. "/>
          <p:cNvGrpSpPr/>
          <p:nvPr/>
        </p:nvGrpSpPr>
        <p:grpSpPr>
          <a:xfrm>
            <a:off x="0" y="4128125"/>
            <a:ext cx="8433454" cy="978483"/>
            <a:chOff x="0" y="3434350"/>
            <a:chExt cx="8433454" cy="978483"/>
          </a:xfrm>
        </p:grpSpPr>
        <p:sp>
          <p:nvSpPr>
            <p:cNvPr id="458" name="Google Shape;458;p8"/>
            <p:cNvSpPr/>
            <p:nvPr/>
          </p:nvSpPr>
          <p:spPr>
            <a:xfrm>
              <a:off x="0" y="3483450"/>
              <a:ext cx="8433454" cy="801090"/>
            </a:xfrm>
            <a:custGeom>
              <a:avLst/>
              <a:gdLst/>
              <a:ahLst/>
              <a:cxnLst/>
              <a:rect l="l" t="t" r="r" b="b"/>
              <a:pathLst>
                <a:path w="273547" h="35267" extrusionOk="0">
                  <a:moveTo>
                    <a:pt x="1" y="1"/>
                  </a:moveTo>
                  <a:lnTo>
                    <a:pt x="1" y="35267"/>
                  </a:lnTo>
                  <a:lnTo>
                    <a:pt x="258962" y="35267"/>
                  </a:lnTo>
                  <a:lnTo>
                    <a:pt x="273547" y="17598"/>
                  </a:lnTo>
                  <a:lnTo>
                    <a:pt x="25896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Arial"/>
                <a:ea typeface="Arial"/>
                <a:cs typeface="Arial"/>
                <a:sym typeface="Arial"/>
              </a:endParaRPr>
            </a:p>
          </p:txBody>
        </p:sp>
        <p:sp>
          <p:nvSpPr>
            <p:cNvPr id="459" name="Google Shape;459;p8"/>
            <p:cNvSpPr/>
            <p:nvPr/>
          </p:nvSpPr>
          <p:spPr>
            <a:xfrm>
              <a:off x="36138" y="3434350"/>
              <a:ext cx="7921097" cy="98401"/>
            </a:xfrm>
            <a:custGeom>
              <a:avLst/>
              <a:gdLst/>
              <a:ahLst/>
              <a:cxnLst/>
              <a:rect l="l" t="t" r="r" b="b"/>
              <a:pathLst>
                <a:path w="259177" h="3192" extrusionOk="0">
                  <a:moveTo>
                    <a:pt x="1" y="0"/>
                  </a:moveTo>
                  <a:lnTo>
                    <a:pt x="1" y="3191"/>
                  </a:lnTo>
                  <a:lnTo>
                    <a:pt x="259176" y="3191"/>
                  </a:lnTo>
                  <a:lnTo>
                    <a:pt x="259176"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0" name="Google Shape;460;p8"/>
            <p:cNvSpPr/>
            <p:nvPr/>
          </p:nvSpPr>
          <p:spPr>
            <a:xfrm>
              <a:off x="1480" y="4314794"/>
              <a:ext cx="7990427" cy="98039"/>
            </a:xfrm>
            <a:custGeom>
              <a:avLst/>
              <a:gdLst/>
              <a:ahLst/>
              <a:cxnLst/>
              <a:rect l="l" t="t" r="r" b="b"/>
              <a:pathLst>
                <a:path w="259177" h="3180" extrusionOk="0">
                  <a:moveTo>
                    <a:pt x="1" y="1"/>
                  </a:moveTo>
                  <a:lnTo>
                    <a:pt x="1" y="3180"/>
                  </a:lnTo>
                  <a:lnTo>
                    <a:pt x="259176" y="3180"/>
                  </a:lnTo>
                  <a:lnTo>
                    <a:pt x="259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grpSp>
          <p:nvGrpSpPr>
            <p:cNvPr id="461" name="Google Shape;461;p8"/>
            <p:cNvGrpSpPr/>
            <p:nvPr/>
          </p:nvGrpSpPr>
          <p:grpSpPr>
            <a:xfrm>
              <a:off x="346902" y="3857188"/>
              <a:ext cx="7740128" cy="53613"/>
              <a:chOff x="346902" y="3236710"/>
              <a:chExt cx="7740128" cy="53613"/>
            </a:xfrm>
          </p:grpSpPr>
          <p:sp>
            <p:nvSpPr>
              <p:cNvPr id="462" name="Google Shape;462;p8"/>
              <p:cNvSpPr/>
              <p:nvPr/>
            </p:nvSpPr>
            <p:spPr>
              <a:xfrm>
                <a:off x="3300753" y="3236710"/>
                <a:ext cx="355347" cy="53613"/>
              </a:xfrm>
              <a:custGeom>
                <a:avLst/>
                <a:gdLst/>
                <a:ahLst/>
                <a:cxnLst/>
                <a:rect l="l" t="t" r="r" b="b"/>
                <a:pathLst>
                  <a:path w="11526" h="1739" extrusionOk="0">
                    <a:moveTo>
                      <a:pt x="0" y="0"/>
                    </a:moveTo>
                    <a:lnTo>
                      <a:pt x="0"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3" name="Google Shape;463;p8"/>
              <p:cNvSpPr/>
              <p:nvPr/>
            </p:nvSpPr>
            <p:spPr>
              <a:xfrm>
                <a:off x="403929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4" name="Google Shape;464;p8"/>
              <p:cNvSpPr/>
              <p:nvPr/>
            </p:nvSpPr>
            <p:spPr>
              <a:xfrm>
                <a:off x="4777863" y="3236710"/>
                <a:ext cx="354977" cy="53613"/>
              </a:xfrm>
              <a:custGeom>
                <a:avLst/>
                <a:gdLst/>
                <a:ahLst/>
                <a:cxnLst/>
                <a:rect l="l" t="t" r="r" b="b"/>
                <a:pathLst>
                  <a:path w="11514" h="1739" extrusionOk="0">
                    <a:moveTo>
                      <a:pt x="0" y="0"/>
                    </a:moveTo>
                    <a:lnTo>
                      <a:pt x="0" y="1739"/>
                    </a:lnTo>
                    <a:lnTo>
                      <a:pt x="11513" y="1739"/>
                    </a:lnTo>
                    <a:lnTo>
                      <a:pt x="115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5" name="Google Shape;465;p8"/>
              <p:cNvSpPr/>
              <p:nvPr/>
            </p:nvSpPr>
            <p:spPr>
              <a:xfrm>
                <a:off x="551640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6" name="Google Shape;466;p8"/>
              <p:cNvSpPr/>
              <p:nvPr/>
            </p:nvSpPr>
            <p:spPr>
              <a:xfrm>
                <a:off x="6254943"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7" name="Google Shape;467;p8"/>
              <p:cNvSpPr/>
              <p:nvPr/>
            </p:nvSpPr>
            <p:spPr>
              <a:xfrm>
                <a:off x="6993513" y="3236710"/>
                <a:ext cx="354977" cy="53613"/>
              </a:xfrm>
              <a:custGeom>
                <a:avLst/>
                <a:gdLst/>
                <a:ahLst/>
                <a:cxnLst/>
                <a:rect l="l" t="t" r="r" b="b"/>
                <a:pathLst>
                  <a:path w="11514" h="1739" extrusionOk="0">
                    <a:moveTo>
                      <a:pt x="0" y="0"/>
                    </a:moveTo>
                    <a:lnTo>
                      <a:pt x="0"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8" name="Google Shape;468;p8"/>
              <p:cNvSpPr/>
              <p:nvPr/>
            </p:nvSpPr>
            <p:spPr>
              <a:xfrm>
                <a:off x="7732053" y="3236710"/>
                <a:ext cx="354977" cy="53613"/>
              </a:xfrm>
              <a:custGeom>
                <a:avLst/>
                <a:gdLst/>
                <a:ahLst/>
                <a:cxnLst/>
                <a:rect l="l" t="t" r="r" b="b"/>
                <a:pathLst>
                  <a:path w="11514"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69" name="Google Shape;469;p8"/>
              <p:cNvSpPr/>
              <p:nvPr/>
            </p:nvSpPr>
            <p:spPr>
              <a:xfrm>
                <a:off x="346902" y="3236710"/>
                <a:ext cx="355007" cy="53613"/>
              </a:xfrm>
              <a:custGeom>
                <a:avLst/>
                <a:gdLst/>
                <a:ahLst/>
                <a:cxnLst/>
                <a:rect l="l" t="t" r="r" b="b"/>
                <a:pathLst>
                  <a:path w="11515" h="1739" extrusionOk="0">
                    <a:moveTo>
                      <a:pt x="1" y="0"/>
                    </a:moveTo>
                    <a:lnTo>
                      <a:pt x="1" y="1739"/>
                    </a:lnTo>
                    <a:lnTo>
                      <a:pt x="11514" y="1739"/>
                    </a:lnTo>
                    <a:lnTo>
                      <a:pt x="115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70" name="Google Shape;470;p8"/>
              <p:cNvSpPr/>
              <p:nvPr/>
            </p:nvSpPr>
            <p:spPr>
              <a:xfrm>
                <a:off x="1085103" y="3236710"/>
                <a:ext cx="355347" cy="53613"/>
              </a:xfrm>
              <a:custGeom>
                <a:avLst/>
                <a:gdLst/>
                <a:ahLst/>
                <a:cxnLst/>
                <a:rect l="l" t="t" r="r" b="b"/>
                <a:pathLst>
                  <a:path w="11526" h="1739" extrusionOk="0">
                    <a:moveTo>
                      <a:pt x="0" y="0"/>
                    </a:moveTo>
                    <a:lnTo>
                      <a:pt x="0" y="1739"/>
                    </a:lnTo>
                    <a:lnTo>
                      <a:pt x="11525" y="1739"/>
                    </a:lnTo>
                    <a:lnTo>
                      <a:pt x="1152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71" name="Google Shape;471;p8"/>
              <p:cNvSpPr/>
              <p:nvPr/>
            </p:nvSpPr>
            <p:spPr>
              <a:xfrm>
                <a:off x="1823643" y="3236710"/>
                <a:ext cx="355347" cy="53613"/>
              </a:xfrm>
              <a:custGeom>
                <a:avLst/>
                <a:gdLst/>
                <a:ahLst/>
                <a:cxnLst/>
                <a:rect l="l" t="t" r="r" b="b"/>
                <a:pathLst>
                  <a:path w="11526"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472" name="Google Shape;472;p8"/>
              <p:cNvSpPr/>
              <p:nvPr/>
            </p:nvSpPr>
            <p:spPr>
              <a:xfrm>
                <a:off x="2562183" y="3236710"/>
                <a:ext cx="355377" cy="53613"/>
              </a:xfrm>
              <a:custGeom>
                <a:avLst/>
                <a:gdLst/>
                <a:ahLst/>
                <a:cxnLst/>
                <a:rect l="l" t="t" r="r" b="b"/>
                <a:pathLst>
                  <a:path w="11527" h="1739" extrusionOk="0">
                    <a:moveTo>
                      <a:pt x="1" y="0"/>
                    </a:moveTo>
                    <a:lnTo>
                      <a:pt x="1" y="1739"/>
                    </a:lnTo>
                    <a:lnTo>
                      <a:pt x="11526" y="1739"/>
                    </a:lnTo>
                    <a:lnTo>
                      <a:pt x="1152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grpSp>
      </p:grpSp>
      <p:grpSp>
        <p:nvGrpSpPr>
          <p:cNvPr id="473" name="Google Shape;473;p8"/>
          <p:cNvGrpSpPr/>
          <p:nvPr/>
        </p:nvGrpSpPr>
        <p:grpSpPr>
          <a:xfrm>
            <a:off x="1767576" y="1400173"/>
            <a:ext cx="2098373" cy="2689569"/>
            <a:chOff x="2207300" y="960500"/>
            <a:chExt cx="2290801" cy="2689569"/>
          </a:xfrm>
        </p:grpSpPr>
        <p:sp>
          <p:nvSpPr>
            <p:cNvPr id="474" name="Google Shape;474;p8"/>
            <p:cNvSpPr/>
            <p:nvPr/>
          </p:nvSpPr>
          <p:spPr>
            <a:xfrm>
              <a:off x="2954825" y="2696374"/>
              <a:ext cx="609398" cy="953695"/>
            </a:xfrm>
            <a:custGeom>
              <a:avLst/>
              <a:gdLst/>
              <a:ahLst/>
              <a:cxnLst/>
              <a:rect l="l" t="t" r="r" b="b"/>
              <a:pathLst>
                <a:path w="19658" h="33172" extrusionOk="0">
                  <a:moveTo>
                    <a:pt x="9823" y="1"/>
                  </a:moveTo>
                  <a:cubicBezTo>
                    <a:pt x="4394" y="1"/>
                    <a:pt x="0" y="4394"/>
                    <a:pt x="0" y="9823"/>
                  </a:cubicBezTo>
                  <a:cubicBezTo>
                    <a:pt x="0" y="14598"/>
                    <a:pt x="3393" y="18610"/>
                    <a:pt x="7906" y="19503"/>
                  </a:cubicBezTo>
                  <a:lnTo>
                    <a:pt x="9394" y="33172"/>
                  </a:lnTo>
                  <a:lnTo>
                    <a:pt x="10251" y="33172"/>
                  </a:lnTo>
                  <a:lnTo>
                    <a:pt x="11752" y="19503"/>
                  </a:lnTo>
                  <a:cubicBezTo>
                    <a:pt x="16252" y="18610"/>
                    <a:pt x="19657" y="14598"/>
                    <a:pt x="19657" y="9823"/>
                  </a:cubicBezTo>
                  <a:cubicBezTo>
                    <a:pt x="19657" y="4394"/>
                    <a:pt x="15252" y="1"/>
                    <a:pt x="9823" y="1"/>
                  </a:cubicBezTo>
                  <a:close/>
                </a:path>
              </a:pathLst>
            </a:custGeom>
            <a:solidFill>
              <a:schemeClr val="accent2"/>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ECF4DB"/>
                  </a:solidFill>
                  <a:latin typeface="Fira Sans Extra Condensed"/>
                  <a:ea typeface="Fira Sans Extra Condensed"/>
                  <a:cs typeface="Fira Sans Extra Condensed"/>
                  <a:sym typeface="Fira Sans Extra Condensed"/>
                </a:rPr>
                <a:t>02</a:t>
              </a:r>
              <a:endParaRPr sz="2200" b="0" i="0" u="none" strike="noStrike" cap="none">
                <a:solidFill>
                  <a:srgbClr val="ECF4DB"/>
                </a:solidFill>
                <a:latin typeface="Fira Sans Extra Condensed"/>
                <a:ea typeface="Fira Sans Extra Condensed"/>
                <a:cs typeface="Fira Sans Extra Condensed"/>
                <a:sym typeface="Fira Sans Extra Condensed"/>
              </a:endParaRPr>
            </a:p>
          </p:txBody>
        </p:sp>
        <p:sp>
          <p:nvSpPr>
            <p:cNvPr id="475" name="Google Shape;475;p8"/>
            <p:cNvSpPr txBox="1"/>
            <p:nvPr/>
          </p:nvSpPr>
          <p:spPr>
            <a:xfrm>
              <a:off x="2207301" y="960500"/>
              <a:ext cx="22908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Marion Downs Center</a:t>
              </a:r>
              <a:endParaRPr sz="24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476" name="Google Shape;476;p8"/>
            <p:cNvSpPr txBox="1"/>
            <p:nvPr/>
          </p:nvSpPr>
          <p:spPr>
            <a:xfrm>
              <a:off x="2207300" y="1441725"/>
              <a:ext cx="2175300" cy="5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ECF4DB"/>
                  </a:solidFill>
                  <a:latin typeface="Roboto"/>
                  <a:ea typeface="Roboto"/>
                  <a:cs typeface="Roboto"/>
                  <a:sym typeface="Roboto"/>
                </a:rPr>
                <a:t>Gift from WY resident.</a:t>
              </a:r>
              <a:endParaRPr sz="18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ECF4DB"/>
                  </a:solidFill>
                  <a:latin typeface="Roboto"/>
                  <a:ea typeface="Roboto"/>
                  <a:cs typeface="Roboto"/>
                  <a:sym typeface="Roboto"/>
                </a:rPr>
                <a:t>Guidance and mentoring. </a:t>
              </a:r>
              <a:endParaRPr sz="1800" b="1" i="0" u="none" strike="noStrike" cap="none">
                <a:solidFill>
                  <a:srgbClr val="ECF4DB"/>
                </a:solidFill>
                <a:latin typeface="Roboto"/>
                <a:ea typeface="Roboto"/>
                <a:cs typeface="Roboto"/>
                <a:sym typeface="Roboto"/>
              </a:endParaRPr>
            </a:p>
          </p:txBody>
        </p:sp>
      </p:grpSp>
      <p:grpSp>
        <p:nvGrpSpPr>
          <p:cNvPr id="477" name="Google Shape;477;p8"/>
          <p:cNvGrpSpPr/>
          <p:nvPr/>
        </p:nvGrpSpPr>
        <p:grpSpPr>
          <a:xfrm>
            <a:off x="3762000" y="932202"/>
            <a:ext cx="3113700" cy="3195935"/>
            <a:chOff x="3804500" y="483627"/>
            <a:chExt cx="3113700" cy="3195935"/>
          </a:xfrm>
        </p:grpSpPr>
        <p:sp>
          <p:nvSpPr>
            <p:cNvPr id="478" name="Google Shape;478;p8"/>
            <p:cNvSpPr/>
            <p:nvPr/>
          </p:nvSpPr>
          <p:spPr>
            <a:xfrm>
              <a:off x="4986013" y="2755224"/>
              <a:ext cx="607875" cy="924338"/>
            </a:xfrm>
            <a:custGeom>
              <a:avLst/>
              <a:gdLst/>
              <a:ahLst/>
              <a:cxnLst/>
              <a:rect l="l" t="t" r="r" b="b"/>
              <a:pathLst>
                <a:path w="19658" h="33172" extrusionOk="0">
                  <a:moveTo>
                    <a:pt x="9835" y="1"/>
                  </a:moveTo>
                  <a:cubicBezTo>
                    <a:pt x="4406" y="1"/>
                    <a:pt x="1" y="4394"/>
                    <a:pt x="1" y="9823"/>
                  </a:cubicBezTo>
                  <a:cubicBezTo>
                    <a:pt x="1" y="14598"/>
                    <a:pt x="3406" y="18610"/>
                    <a:pt x="7906" y="19503"/>
                  </a:cubicBezTo>
                  <a:lnTo>
                    <a:pt x="9407" y="33172"/>
                  </a:lnTo>
                  <a:lnTo>
                    <a:pt x="10264" y="33172"/>
                  </a:lnTo>
                  <a:lnTo>
                    <a:pt x="11752" y="19503"/>
                  </a:lnTo>
                  <a:cubicBezTo>
                    <a:pt x="16265" y="18610"/>
                    <a:pt x="19658" y="14598"/>
                    <a:pt x="19658" y="9823"/>
                  </a:cubicBezTo>
                  <a:cubicBezTo>
                    <a:pt x="19658" y="4394"/>
                    <a:pt x="15265" y="1"/>
                    <a:pt x="9835" y="1"/>
                  </a:cubicBezTo>
                  <a:close/>
                </a:path>
              </a:pathLst>
            </a:custGeom>
            <a:solidFill>
              <a:schemeClr val="accent5"/>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ECF4DB"/>
                  </a:solidFill>
                  <a:latin typeface="Fira Sans Extra Condensed"/>
                  <a:ea typeface="Fira Sans Extra Condensed"/>
                  <a:cs typeface="Fira Sans Extra Condensed"/>
                  <a:sym typeface="Fira Sans Extra Condensed"/>
                </a:rPr>
                <a:t>03</a:t>
              </a:r>
              <a:endParaRPr sz="2200" b="0" i="0" u="none" strike="noStrike" cap="none">
                <a:solidFill>
                  <a:srgbClr val="ECF4DB"/>
                </a:solidFill>
                <a:latin typeface="Fira Sans Extra Condensed"/>
                <a:ea typeface="Fira Sans Extra Condensed"/>
                <a:cs typeface="Fira Sans Extra Condensed"/>
                <a:sym typeface="Fira Sans Extra Condensed"/>
              </a:endParaRPr>
            </a:p>
          </p:txBody>
        </p:sp>
        <p:sp>
          <p:nvSpPr>
            <p:cNvPr id="479" name="Google Shape;479;p8"/>
            <p:cNvSpPr txBox="1"/>
            <p:nvPr/>
          </p:nvSpPr>
          <p:spPr>
            <a:xfrm>
              <a:off x="3804500" y="483627"/>
              <a:ext cx="29709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Colorado</a:t>
              </a:r>
              <a:endParaRPr sz="24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480" name="Google Shape;480;p8"/>
            <p:cNvSpPr txBox="1"/>
            <p:nvPr/>
          </p:nvSpPr>
          <p:spPr>
            <a:xfrm>
              <a:off x="3804500" y="811451"/>
              <a:ext cx="3113700" cy="5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CF4DB"/>
                  </a:solidFill>
                  <a:latin typeface="Roboto"/>
                  <a:ea typeface="Roboto"/>
                  <a:cs typeface="Roboto"/>
                  <a:sym typeface="Roboto"/>
                </a:rPr>
                <a:t>CO School for the Deaf and the Blind (CSDB)</a:t>
              </a:r>
              <a:endParaRPr sz="17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CF4DB"/>
                  </a:solidFill>
                  <a:latin typeface="Roboto"/>
                  <a:ea typeface="Roboto"/>
                  <a:cs typeface="Roboto"/>
                  <a:sym typeface="Roboto"/>
                </a:rPr>
                <a:t>CO Home Intervention Program (CHIP)</a:t>
              </a:r>
              <a:endParaRPr sz="17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CF4DB"/>
                  </a:solidFill>
                  <a:latin typeface="Roboto"/>
                  <a:ea typeface="Roboto"/>
                  <a:cs typeface="Roboto"/>
                  <a:sym typeface="Roboto"/>
                </a:rPr>
                <a:t>Outcomes and Developmental Data Assistance Center for EHDI Programs (ODDACE)</a:t>
              </a:r>
              <a:endParaRPr sz="1700" b="1" i="0" u="none" strike="noStrike" cap="none">
                <a:solidFill>
                  <a:srgbClr val="ECF4DB"/>
                </a:solidFill>
                <a:latin typeface="Roboto"/>
                <a:ea typeface="Roboto"/>
                <a:cs typeface="Roboto"/>
                <a:sym typeface="Roboto"/>
              </a:endParaRPr>
            </a:p>
          </p:txBody>
        </p:sp>
      </p:grpSp>
      <p:grpSp>
        <p:nvGrpSpPr>
          <p:cNvPr id="481" name="Google Shape;481;p8"/>
          <p:cNvGrpSpPr/>
          <p:nvPr/>
        </p:nvGrpSpPr>
        <p:grpSpPr>
          <a:xfrm>
            <a:off x="6802267" y="932200"/>
            <a:ext cx="2225706" cy="3229816"/>
            <a:chOff x="6590173" y="420338"/>
            <a:chExt cx="2175028" cy="3229816"/>
          </a:xfrm>
        </p:grpSpPr>
        <p:sp>
          <p:nvSpPr>
            <p:cNvPr id="482" name="Google Shape;482;p8"/>
            <p:cNvSpPr/>
            <p:nvPr/>
          </p:nvSpPr>
          <p:spPr>
            <a:xfrm>
              <a:off x="7230535" y="2752188"/>
              <a:ext cx="554650" cy="897966"/>
            </a:xfrm>
            <a:custGeom>
              <a:avLst/>
              <a:gdLst/>
              <a:ahLst/>
              <a:cxnLst/>
              <a:rect l="l" t="t" r="r" b="b"/>
              <a:pathLst>
                <a:path w="19658" h="33172" extrusionOk="0">
                  <a:moveTo>
                    <a:pt x="9835" y="1"/>
                  </a:moveTo>
                  <a:cubicBezTo>
                    <a:pt x="4406" y="1"/>
                    <a:pt x="0" y="4394"/>
                    <a:pt x="0" y="9823"/>
                  </a:cubicBezTo>
                  <a:cubicBezTo>
                    <a:pt x="0" y="14598"/>
                    <a:pt x="3393" y="18610"/>
                    <a:pt x="7906" y="19503"/>
                  </a:cubicBezTo>
                  <a:lnTo>
                    <a:pt x="9406" y="33172"/>
                  </a:lnTo>
                  <a:lnTo>
                    <a:pt x="10251" y="33172"/>
                  </a:lnTo>
                  <a:lnTo>
                    <a:pt x="11752" y="19503"/>
                  </a:lnTo>
                  <a:cubicBezTo>
                    <a:pt x="16264" y="18610"/>
                    <a:pt x="19657" y="14598"/>
                    <a:pt x="19657" y="9823"/>
                  </a:cubicBezTo>
                  <a:cubicBezTo>
                    <a:pt x="19657" y="4394"/>
                    <a:pt x="15252" y="1"/>
                    <a:pt x="9835" y="1"/>
                  </a:cubicBezTo>
                  <a:close/>
                </a:path>
              </a:pathLst>
            </a:custGeom>
            <a:solidFill>
              <a:schemeClr val="accent6"/>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ECF4DB"/>
                  </a:solidFill>
                  <a:latin typeface="Fira Sans Extra Condensed"/>
                  <a:ea typeface="Fira Sans Extra Condensed"/>
                  <a:cs typeface="Fira Sans Extra Condensed"/>
                  <a:sym typeface="Fira Sans Extra Condensed"/>
                </a:rPr>
                <a:t>04</a:t>
              </a:r>
              <a:endParaRPr sz="2200" b="0" i="0" u="none" strike="noStrike" cap="none">
                <a:solidFill>
                  <a:srgbClr val="ECF4DB"/>
                </a:solidFill>
                <a:latin typeface="Fira Sans Extra Condensed"/>
                <a:ea typeface="Fira Sans Extra Condensed"/>
                <a:cs typeface="Fira Sans Extra Condensed"/>
                <a:sym typeface="Fira Sans Extra Condensed"/>
              </a:endParaRPr>
            </a:p>
          </p:txBody>
        </p:sp>
        <p:sp>
          <p:nvSpPr>
            <p:cNvPr id="483" name="Google Shape;483;p8"/>
            <p:cNvSpPr txBox="1"/>
            <p:nvPr/>
          </p:nvSpPr>
          <p:spPr>
            <a:xfrm>
              <a:off x="6590173" y="420338"/>
              <a:ext cx="21750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Wyoming</a:t>
              </a:r>
              <a:endParaRPr sz="24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484" name="Google Shape;484;p8"/>
            <p:cNvSpPr txBox="1"/>
            <p:nvPr/>
          </p:nvSpPr>
          <p:spPr>
            <a:xfrm>
              <a:off x="6590201" y="803638"/>
              <a:ext cx="2175000" cy="5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CF4DB"/>
                  </a:solidFill>
                  <a:latin typeface="Roboto"/>
                  <a:ea typeface="Roboto"/>
                  <a:cs typeface="Roboto"/>
                  <a:sym typeface="Roboto"/>
                </a:rPr>
                <a:t>DEVELOPING THE “I” IN EHDI.</a:t>
              </a:r>
              <a:endParaRPr sz="17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ECF4DB"/>
                  </a:solidFill>
                  <a:latin typeface="Roboto"/>
                  <a:ea typeface="Roboto"/>
                  <a:cs typeface="Roboto"/>
                  <a:sym typeface="Roboto"/>
                </a:rPr>
                <a:t>Awareness of and responsibility for the need for best practice EI service delivery model.</a:t>
              </a:r>
              <a:endParaRPr sz="17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ECF4DB"/>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ECF4DB"/>
                </a:solidFill>
                <a:latin typeface="Roboto"/>
                <a:ea typeface="Roboto"/>
                <a:cs typeface="Roboto"/>
                <a:sym typeface="Roboto"/>
              </a:endParaRPr>
            </a:p>
          </p:txBody>
        </p:sp>
      </p:grpSp>
      <p:grpSp>
        <p:nvGrpSpPr>
          <p:cNvPr id="485" name="Google Shape;485;p8"/>
          <p:cNvGrpSpPr/>
          <p:nvPr/>
        </p:nvGrpSpPr>
        <p:grpSpPr>
          <a:xfrm>
            <a:off x="159350" y="1462550"/>
            <a:ext cx="1731600" cy="2627212"/>
            <a:chOff x="661000" y="1059175"/>
            <a:chExt cx="1731600" cy="2627212"/>
          </a:xfrm>
        </p:grpSpPr>
        <p:sp>
          <p:nvSpPr>
            <p:cNvPr id="486" name="Google Shape;486;p8"/>
            <p:cNvSpPr/>
            <p:nvPr/>
          </p:nvSpPr>
          <p:spPr>
            <a:xfrm>
              <a:off x="1300274" y="2762049"/>
              <a:ext cx="574063" cy="924338"/>
            </a:xfrm>
            <a:custGeom>
              <a:avLst/>
              <a:gdLst/>
              <a:ahLst/>
              <a:cxnLst/>
              <a:rect l="l" t="t" r="r" b="b"/>
              <a:pathLst>
                <a:path w="19658" h="33172" extrusionOk="0">
                  <a:moveTo>
                    <a:pt x="9835" y="1"/>
                  </a:moveTo>
                  <a:cubicBezTo>
                    <a:pt x="4406" y="1"/>
                    <a:pt x="1" y="4394"/>
                    <a:pt x="1" y="9823"/>
                  </a:cubicBezTo>
                  <a:cubicBezTo>
                    <a:pt x="1" y="14598"/>
                    <a:pt x="3394" y="18610"/>
                    <a:pt x="7906" y="19503"/>
                  </a:cubicBezTo>
                  <a:lnTo>
                    <a:pt x="9407" y="33172"/>
                  </a:lnTo>
                  <a:lnTo>
                    <a:pt x="10252" y="33172"/>
                  </a:lnTo>
                  <a:lnTo>
                    <a:pt x="11752" y="19503"/>
                  </a:lnTo>
                  <a:cubicBezTo>
                    <a:pt x="16265" y="18610"/>
                    <a:pt x="19658" y="14598"/>
                    <a:pt x="19658" y="9823"/>
                  </a:cubicBezTo>
                  <a:cubicBezTo>
                    <a:pt x="19658" y="4394"/>
                    <a:pt x="15253" y="1"/>
                    <a:pt x="9835" y="1"/>
                  </a:cubicBezTo>
                  <a:close/>
                </a:path>
              </a:pathLst>
            </a:custGeom>
            <a:solidFill>
              <a:schemeClr val="accent1"/>
            </a:solidFill>
            <a:ln>
              <a:noFill/>
            </a:ln>
          </p:spPr>
          <p:txBody>
            <a:bodyPr spcFirstLastPara="1" wrap="square" lIns="91425" tIns="137150"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0" i="0" u="none" strike="noStrike" cap="none">
                  <a:solidFill>
                    <a:srgbClr val="ECF4DB"/>
                  </a:solidFill>
                  <a:latin typeface="Fira Sans Extra Condensed"/>
                  <a:ea typeface="Fira Sans Extra Condensed"/>
                  <a:cs typeface="Fira Sans Extra Condensed"/>
                  <a:sym typeface="Fira Sans Extra Condensed"/>
                </a:rPr>
                <a:t>01</a:t>
              </a:r>
              <a:endParaRPr sz="2200" b="0" i="0" u="none" strike="noStrike" cap="none">
                <a:solidFill>
                  <a:srgbClr val="ECF4DB"/>
                </a:solidFill>
                <a:latin typeface="Fira Sans Extra Condensed"/>
                <a:ea typeface="Fira Sans Extra Condensed"/>
                <a:cs typeface="Fira Sans Extra Condensed"/>
                <a:sym typeface="Fira Sans Extra Condensed"/>
              </a:endParaRPr>
            </a:p>
          </p:txBody>
        </p:sp>
        <p:sp>
          <p:nvSpPr>
            <p:cNvPr id="487" name="Google Shape;487;p8"/>
            <p:cNvSpPr txBox="1"/>
            <p:nvPr/>
          </p:nvSpPr>
          <p:spPr>
            <a:xfrm>
              <a:off x="661000" y="1059175"/>
              <a:ext cx="17316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Federal Funding </a:t>
              </a:r>
              <a:r>
                <a:rPr lang="en" sz="2200" b="0" i="0" u="none" strike="noStrike" cap="none">
                  <a:solidFill>
                    <a:srgbClr val="ECF4DB"/>
                  </a:solidFill>
                  <a:latin typeface="Fira Sans Extra Condensed Medium"/>
                  <a:ea typeface="Fira Sans Extra Condensed Medium"/>
                  <a:cs typeface="Fira Sans Extra Condensed Medium"/>
                  <a:sym typeface="Fira Sans Extra Condensed Medium"/>
                </a:rPr>
                <a:t>(HRSA)</a:t>
              </a:r>
              <a:endParaRPr sz="22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488" name="Google Shape;488;p8"/>
            <p:cNvSpPr txBox="1"/>
            <p:nvPr/>
          </p:nvSpPr>
          <p:spPr>
            <a:xfrm>
              <a:off x="661000" y="1707875"/>
              <a:ext cx="1731600" cy="534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ECF4DB"/>
                  </a:solidFill>
                  <a:latin typeface="Roboto"/>
                  <a:ea typeface="Roboto"/>
                  <a:cs typeface="Roboto"/>
                  <a:sym typeface="Roboto"/>
                </a:rPr>
                <a:t>Developing the “I” in EHDI.</a:t>
              </a:r>
              <a:endParaRPr sz="2000" b="1" i="0" u="none" strike="noStrike" cap="none">
                <a:solidFill>
                  <a:srgbClr val="ECF4DB"/>
                </a:solidFill>
                <a:latin typeface="Roboto"/>
                <a:ea typeface="Roboto"/>
                <a:cs typeface="Roboto"/>
                <a:sym typeface="Robo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9"/>
          <p:cNvSpPr txBox="1">
            <a:spLocks noGrp="1"/>
          </p:cNvSpPr>
          <p:nvPr>
            <p:ph type="title"/>
          </p:nvPr>
        </p:nvSpPr>
        <p:spPr>
          <a:xfrm>
            <a:off x="670958" y="199198"/>
            <a:ext cx="7053600" cy="10503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chemeClr val="accent1"/>
              </a:buClr>
              <a:buSzPts val="5400"/>
              <a:buFont typeface="Century Gothic"/>
              <a:buNone/>
            </a:pPr>
            <a:r>
              <a:rPr lang="en" sz="2400" b="1">
                <a:solidFill>
                  <a:schemeClr val="accent1"/>
                </a:solidFill>
              </a:rPr>
              <a:t>Wyoming Early Intervention Initiative (WEII) </a:t>
            </a:r>
            <a:endParaRPr sz="2400" b="1">
              <a:solidFill>
                <a:schemeClr val="accent1"/>
              </a:solidFill>
            </a:endParaRPr>
          </a:p>
          <a:p>
            <a:pPr marL="0" lvl="0" indent="0" algn="ctr" rtl="0">
              <a:lnSpc>
                <a:spcPct val="100000"/>
              </a:lnSpc>
              <a:spcBef>
                <a:spcPts val="0"/>
              </a:spcBef>
              <a:spcAft>
                <a:spcPts val="0"/>
              </a:spcAft>
              <a:buClr>
                <a:schemeClr val="accent1"/>
              </a:buClr>
              <a:buSzPts val="5400"/>
              <a:buFont typeface="Century Gothic"/>
              <a:buNone/>
            </a:pPr>
            <a:r>
              <a:rPr lang="en" sz="2400" b="1">
                <a:solidFill>
                  <a:schemeClr val="accent1"/>
                </a:solidFill>
              </a:rPr>
              <a:t>for Families and Their Children </a:t>
            </a:r>
            <a:endParaRPr sz="2400" b="1">
              <a:solidFill>
                <a:schemeClr val="accent1"/>
              </a:solidFill>
            </a:endParaRPr>
          </a:p>
          <a:p>
            <a:pPr marL="0" lvl="0" indent="0" algn="ctr" rtl="0">
              <a:lnSpc>
                <a:spcPct val="100000"/>
              </a:lnSpc>
              <a:spcBef>
                <a:spcPts val="0"/>
              </a:spcBef>
              <a:spcAft>
                <a:spcPts val="0"/>
              </a:spcAft>
              <a:buClr>
                <a:schemeClr val="accent1"/>
              </a:buClr>
              <a:buSzPts val="5400"/>
              <a:buFont typeface="Century Gothic"/>
              <a:buNone/>
            </a:pPr>
            <a:r>
              <a:rPr lang="en" sz="2400" b="1">
                <a:solidFill>
                  <a:schemeClr val="accent1"/>
                </a:solidFill>
              </a:rPr>
              <a:t>Who Are Deaf or Hard of Hearing</a:t>
            </a:r>
            <a:endParaRPr sz="2400" b="1"/>
          </a:p>
        </p:txBody>
      </p:sp>
      <p:pic>
        <p:nvPicPr>
          <p:cNvPr id="495" name="Google Shape;495;p9" descr="Picture of the WEII logo which is a pencil drawing of a mountain range with the slogan &quot;Together WEII Can Do It&quot; and title of the WEII Program "/>
          <p:cNvPicPr preferRelativeResize="0"/>
          <p:nvPr/>
        </p:nvPicPr>
        <p:blipFill rotWithShape="1">
          <a:blip r:embed="rId3">
            <a:alphaModFix/>
          </a:blip>
          <a:srcRect l="11037" t="19949" r="10484" b="19306"/>
          <a:stretch/>
        </p:blipFill>
        <p:spPr>
          <a:xfrm>
            <a:off x="2290047" y="1676716"/>
            <a:ext cx="4199766" cy="2992456"/>
          </a:xfrm>
          <a:custGeom>
            <a:avLst/>
            <a:gdLst>
              <a:gd name="connsiteX0" fmla="*/ 0 w 4199766"/>
              <a:gd name="connsiteY0" fmla="*/ 0 h 2992456"/>
              <a:gd name="connsiteX1" fmla="*/ 557969 w 4199766"/>
              <a:gd name="connsiteY1" fmla="*/ 0 h 2992456"/>
              <a:gd name="connsiteX2" fmla="*/ 1031943 w 4199766"/>
              <a:gd name="connsiteY2" fmla="*/ 0 h 2992456"/>
              <a:gd name="connsiteX3" fmla="*/ 1715904 w 4199766"/>
              <a:gd name="connsiteY3" fmla="*/ 0 h 2992456"/>
              <a:gd name="connsiteX4" fmla="*/ 2273873 w 4199766"/>
              <a:gd name="connsiteY4" fmla="*/ 0 h 2992456"/>
              <a:gd name="connsiteX5" fmla="*/ 2831842 w 4199766"/>
              <a:gd name="connsiteY5" fmla="*/ 0 h 2992456"/>
              <a:gd name="connsiteX6" fmla="*/ 3515804 w 4199766"/>
              <a:gd name="connsiteY6" fmla="*/ 0 h 2992456"/>
              <a:gd name="connsiteX7" fmla="*/ 4199766 w 4199766"/>
              <a:gd name="connsiteY7" fmla="*/ 0 h 2992456"/>
              <a:gd name="connsiteX8" fmla="*/ 4199766 w 4199766"/>
              <a:gd name="connsiteY8" fmla="*/ 658340 h 2992456"/>
              <a:gd name="connsiteX9" fmla="*/ 4199766 w 4199766"/>
              <a:gd name="connsiteY9" fmla="*/ 1196982 h 2992456"/>
              <a:gd name="connsiteX10" fmla="*/ 4199766 w 4199766"/>
              <a:gd name="connsiteY10" fmla="*/ 1735624 h 2992456"/>
              <a:gd name="connsiteX11" fmla="*/ 4199766 w 4199766"/>
              <a:gd name="connsiteY11" fmla="*/ 2334116 h 2992456"/>
              <a:gd name="connsiteX12" fmla="*/ 4199766 w 4199766"/>
              <a:gd name="connsiteY12" fmla="*/ 2992456 h 2992456"/>
              <a:gd name="connsiteX13" fmla="*/ 3725792 w 4199766"/>
              <a:gd name="connsiteY13" fmla="*/ 2992456 h 2992456"/>
              <a:gd name="connsiteX14" fmla="*/ 3041831 w 4199766"/>
              <a:gd name="connsiteY14" fmla="*/ 2992456 h 2992456"/>
              <a:gd name="connsiteX15" fmla="*/ 2525859 w 4199766"/>
              <a:gd name="connsiteY15" fmla="*/ 2992456 h 2992456"/>
              <a:gd name="connsiteX16" fmla="*/ 1925893 w 4199766"/>
              <a:gd name="connsiteY16" fmla="*/ 2992456 h 2992456"/>
              <a:gd name="connsiteX17" fmla="*/ 1241931 w 4199766"/>
              <a:gd name="connsiteY17" fmla="*/ 2992456 h 2992456"/>
              <a:gd name="connsiteX18" fmla="*/ 641964 w 4199766"/>
              <a:gd name="connsiteY18" fmla="*/ 2992456 h 2992456"/>
              <a:gd name="connsiteX19" fmla="*/ 0 w 4199766"/>
              <a:gd name="connsiteY19" fmla="*/ 2992456 h 2992456"/>
              <a:gd name="connsiteX20" fmla="*/ 0 w 4199766"/>
              <a:gd name="connsiteY20" fmla="*/ 2453814 h 2992456"/>
              <a:gd name="connsiteX21" fmla="*/ 0 w 4199766"/>
              <a:gd name="connsiteY21" fmla="*/ 1885247 h 2992456"/>
              <a:gd name="connsiteX22" fmla="*/ 0 w 4199766"/>
              <a:gd name="connsiteY22" fmla="*/ 1226907 h 2992456"/>
              <a:gd name="connsiteX23" fmla="*/ 0 w 4199766"/>
              <a:gd name="connsiteY23" fmla="*/ 628416 h 2992456"/>
              <a:gd name="connsiteX24" fmla="*/ 0 w 4199766"/>
              <a:gd name="connsiteY24" fmla="*/ 0 h 299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9766" h="2992456" extrusionOk="0">
                <a:moveTo>
                  <a:pt x="0" y="0"/>
                </a:moveTo>
                <a:cubicBezTo>
                  <a:pt x="122507" y="-61126"/>
                  <a:pt x="282041" y="4875"/>
                  <a:pt x="557969" y="0"/>
                </a:cubicBezTo>
                <a:cubicBezTo>
                  <a:pt x="833897" y="-4875"/>
                  <a:pt x="889567" y="54619"/>
                  <a:pt x="1031943" y="0"/>
                </a:cubicBezTo>
                <a:cubicBezTo>
                  <a:pt x="1174319" y="-54619"/>
                  <a:pt x="1377146" y="78960"/>
                  <a:pt x="1715904" y="0"/>
                </a:cubicBezTo>
                <a:cubicBezTo>
                  <a:pt x="2054662" y="-78960"/>
                  <a:pt x="2126670" y="43764"/>
                  <a:pt x="2273873" y="0"/>
                </a:cubicBezTo>
                <a:cubicBezTo>
                  <a:pt x="2421076" y="-43764"/>
                  <a:pt x="2673616" y="20474"/>
                  <a:pt x="2831842" y="0"/>
                </a:cubicBezTo>
                <a:cubicBezTo>
                  <a:pt x="2990068" y="-20474"/>
                  <a:pt x="3279715" y="6322"/>
                  <a:pt x="3515804" y="0"/>
                </a:cubicBezTo>
                <a:cubicBezTo>
                  <a:pt x="3751893" y="-6322"/>
                  <a:pt x="3906694" y="3475"/>
                  <a:pt x="4199766" y="0"/>
                </a:cubicBezTo>
                <a:cubicBezTo>
                  <a:pt x="4209913" y="141684"/>
                  <a:pt x="4175543" y="347802"/>
                  <a:pt x="4199766" y="658340"/>
                </a:cubicBezTo>
                <a:cubicBezTo>
                  <a:pt x="4223989" y="968878"/>
                  <a:pt x="4155877" y="1046510"/>
                  <a:pt x="4199766" y="1196982"/>
                </a:cubicBezTo>
                <a:cubicBezTo>
                  <a:pt x="4243655" y="1347454"/>
                  <a:pt x="4184747" y="1550890"/>
                  <a:pt x="4199766" y="1735624"/>
                </a:cubicBezTo>
                <a:cubicBezTo>
                  <a:pt x="4214785" y="1920358"/>
                  <a:pt x="4192697" y="2191780"/>
                  <a:pt x="4199766" y="2334116"/>
                </a:cubicBezTo>
                <a:cubicBezTo>
                  <a:pt x="4206835" y="2476452"/>
                  <a:pt x="4168744" y="2810853"/>
                  <a:pt x="4199766" y="2992456"/>
                </a:cubicBezTo>
                <a:cubicBezTo>
                  <a:pt x="3999336" y="3021645"/>
                  <a:pt x="3954202" y="2961215"/>
                  <a:pt x="3725792" y="2992456"/>
                </a:cubicBezTo>
                <a:cubicBezTo>
                  <a:pt x="3497382" y="3023697"/>
                  <a:pt x="3287010" y="2988395"/>
                  <a:pt x="3041831" y="2992456"/>
                </a:cubicBezTo>
                <a:cubicBezTo>
                  <a:pt x="2796652" y="2996517"/>
                  <a:pt x="2781567" y="2964629"/>
                  <a:pt x="2525859" y="2992456"/>
                </a:cubicBezTo>
                <a:cubicBezTo>
                  <a:pt x="2270151" y="3020283"/>
                  <a:pt x="2156343" y="2988921"/>
                  <a:pt x="1925893" y="2992456"/>
                </a:cubicBezTo>
                <a:cubicBezTo>
                  <a:pt x="1695443" y="2995991"/>
                  <a:pt x="1400046" y="2952122"/>
                  <a:pt x="1241931" y="2992456"/>
                </a:cubicBezTo>
                <a:cubicBezTo>
                  <a:pt x="1083816" y="3032790"/>
                  <a:pt x="913544" y="2952841"/>
                  <a:pt x="641964" y="2992456"/>
                </a:cubicBezTo>
                <a:cubicBezTo>
                  <a:pt x="370384" y="3032071"/>
                  <a:pt x="176573" y="2941490"/>
                  <a:pt x="0" y="2992456"/>
                </a:cubicBezTo>
                <a:cubicBezTo>
                  <a:pt x="-62625" y="2759466"/>
                  <a:pt x="7691" y="2614140"/>
                  <a:pt x="0" y="2453814"/>
                </a:cubicBezTo>
                <a:cubicBezTo>
                  <a:pt x="-7691" y="2293488"/>
                  <a:pt x="55678" y="2124732"/>
                  <a:pt x="0" y="1885247"/>
                </a:cubicBezTo>
                <a:cubicBezTo>
                  <a:pt x="-55678" y="1645762"/>
                  <a:pt x="4537" y="1470217"/>
                  <a:pt x="0" y="1226907"/>
                </a:cubicBezTo>
                <a:cubicBezTo>
                  <a:pt x="-4537" y="983597"/>
                  <a:pt x="43207" y="837820"/>
                  <a:pt x="0" y="628416"/>
                </a:cubicBezTo>
                <a:cubicBezTo>
                  <a:pt x="-43207" y="419012"/>
                  <a:pt x="53402" y="209493"/>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0"/>
          <p:cNvSpPr txBox="1">
            <a:spLocks noGrp="1"/>
          </p:cNvSpPr>
          <p:nvPr>
            <p:ph type="title"/>
          </p:nvPr>
        </p:nvSpPr>
        <p:spPr>
          <a:xfrm>
            <a:off x="91044" y="374032"/>
            <a:ext cx="7652420" cy="667458"/>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chemeClr val="accent1"/>
                </a:solidFill>
              </a:rPr>
              <a:t>WEII Drives to Develop the “I” in EHDI</a:t>
            </a:r>
            <a:endParaRPr b="1">
              <a:solidFill>
                <a:schemeClr val="accent1"/>
              </a:solidFill>
            </a:endParaRPr>
          </a:p>
        </p:txBody>
      </p:sp>
      <p:sp>
        <p:nvSpPr>
          <p:cNvPr id="501" name="Google Shape;501;p10"/>
          <p:cNvSpPr txBox="1">
            <a:spLocks noGrp="1"/>
          </p:cNvSpPr>
          <p:nvPr>
            <p:ph type="body" idx="1"/>
          </p:nvPr>
        </p:nvSpPr>
        <p:spPr>
          <a:xfrm>
            <a:off x="272673" y="1346912"/>
            <a:ext cx="8315741" cy="3146700"/>
          </a:xfrm>
          <a:prstGeom prst="rect">
            <a:avLst/>
          </a:prstGeom>
          <a:noFill/>
          <a:ln>
            <a:noFill/>
          </a:ln>
        </p:spPr>
        <p:txBody>
          <a:bodyPr spcFirstLastPara="1" wrap="square" lIns="68575" tIns="34275" rIns="68575" bIns="34275" anchor="t" anchorCtr="0">
            <a:normAutofit lnSpcReduction="10000"/>
          </a:bodyPr>
          <a:lstStyle/>
          <a:p>
            <a:pPr marL="254000" lvl="0" indent="-177800" algn="ctr" rtl="0">
              <a:lnSpc>
                <a:spcPct val="100000"/>
              </a:lnSpc>
              <a:spcBef>
                <a:spcPts val="0"/>
              </a:spcBef>
              <a:spcAft>
                <a:spcPts val="0"/>
              </a:spcAft>
              <a:buSzPts val="1200"/>
              <a:buNone/>
            </a:pPr>
            <a:r>
              <a:rPr lang="en" sz="2800" b="1" i="1">
                <a:solidFill>
                  <a:srgbClr val="ECF4DB"/>
                </a:solidFill>
              </a:rPr>
              <a:t>The reason to screen is to intervene.</a:t>
            </a:r>
            <a:endParaRPr sz="2800" b="1" i="1">
              <a:solidFill>
                <a:srgbClr val="ECF4DB"/>
              </a:solidFill>
            </a:endParaRPr>
          </a:p>
          <a:p>
            <a:pPr marL="254000" lvl="0" indent="-177800" algn="ctr" rtl="0">
              <a:lnSpc>
                <a:spcPct val="100000"/>
              </a:lnSpc>
              <a:spcBef>
                <a:spcPts val="0"/>
              </a:spcBef>
              <a:spcAft>
                <a:spcPts val="0"/>
              </a:spcAft>
              <a:buSzPts val="1200"/>
              <a:buNone/>
            </a:pPr>
            <a:endParaRPr sz="2600" b="1" i="1">
              <a:solidFill>
                <a:srgbClr val="ECF4DB"/>
              </a:solidFill>
            </a:endParaRPr>
          </a:p>
          <a:p>
            <a:pPr marL="254000" lvl="0" indent="-177800" algn="l" rtl="0">
              <a:lnSpc>
                <a:spcPct val="100000"/>
              </a:lnSpc>
              <a:spcBef>
                <a:spcPts val="0"/>
              </a:spcBef>
              <a:spcAft>
                <a:spcPts val="0"/>
              </a:spcAft>
              <a:buSzPts val="1200"/>
              <a:buNone/>
            </a:pPr>
            <a:endParaRPr b="1">
              <a:solidFill>
                <a:srgbClr val="ECF4DB"/>
              </a:solidFill>
            </a:endParaRPr>
          </a:p>
          <a:p>
            <a:pPr marL="254000" lvl="0" indent="-177800" algn="l" rtl="0">
              <a:lnSpc>
                <a:spcPct val="100000"/>
              </a:lnSpc>
              <a:spcBef>
                <a:spcPts val="0"/>
              </a:spcBef>
              <a:spcAft>
                <a:spcPts val="0"/>
              </a:spcAft>
              <a:buSzPts val="1200"/>
              <a:buNone/>
            </a:pPr>
            <a:r>
              <a:rPr lang="en" sz="2400" b="1">
                <a:solidFill>
                  <a:srgbClr val="ECF4DB"/>
                </a:solidFill>
              </a:rPr>
              <a:t>We Recognized WHY Early Intervention is important:</a:t>
            </a:r>
            <a:endParaRPr sz="2400" b="1">
              <a:solidFill>
                <a:srgbClr val="ECF4DB"/>
              </a:solidFill>
            </a:endParaRPr>
          </a:p>
          <a:p>
            <a:pPr marL="254000" lvl="0" indent="-177800" algn="l" rtl="0">
              <a:lnSpc>
                <a:spcPct val="100000"/>
              </a:lnSpc>
              <a:spcBef>
                <a:spcPts val="0"/>
              </a:spcBef>
              <a:spcAft>
                <a:spcPts val="0"/>
              </a:spcAft>
              <a:buSzPts val="1200"/>
              <a:buNone/>
            </a:pP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Brain development</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Language development</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Minimizing developmental delays</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Long term success</a:t>
            </a:r>
            <a:endParaRPr sz="2400">
              <a:solidFill>
                <a:srgbClr val="ECF4DB"/>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1"/>
          <p:cNvSpPr txBox="1">
            <a:spLocks noGrp="1"/>
          </p:cNvSpPr>
          <p:nvPr>
            <p:ph type="body" idx="1"/>
          </p:nvPr>
        </p:nvSpPr>
        <p:spPr>
          <a:xfrm>
            <a:off x="469560" y="852900"/>
            <a:ext cx="7573500" cy="3437700"/>
          </a:xfrm>
          <a:prstGeom prst="rect">
            <a:avLst/>
          </a:prstGeom>
          <a:noFill/>
          <a:ln>
            <a:noFill/>
          </a:ln>
        </p:spPr>
        <p:txBody>
          <a:bodyPr spcFirstLastPara="1" wrap="square" lIns="68575" tIns="34275" rIns="68575" bIns="34275" anchor="t" anchorCtr="0">
            <a:noAutofit/>
          </a:bodyPr>
          <a:lstStyle/>
          <a:p>
            <a:pPr marL="254000" lvl="0" indent="-177800" algn="l" rtl="0">
              <a:lnSpc>
                <a:spcPct val="100000"/>
              </a:lnSpc>
              <a:spcBef>
                <a:spcPts val="0"/>
              </a:spcBef>
              <a:spcAft>
                <a:spcPts val="0"/>
              </a:spcAft>
              <a:buSzPts val="1200"/>
              <a:buNone/>
            </a:pPr>
            <a:r>
              <a:rPr lang="en" sz="2400" b="1">
                <a:solidFill>
                  <a:srgbClr val="ECF4DB"/>
                </a:solidFill>
              </a:rPr>
              <a:t>WEII Recognized WHY Early Intervention is Unique for children who are Deaf/hard of hearing (D/HH):</a:t>
            </a:r>
            <a:endParaRPr sz="2400" b="1">
              <a:solidFill>
                <a:srgbClr val="ECF4DB"/>
              </a:solidFill>
            </a:endParaRPr>
          </a:p>
          <a:p>
            <a:pPr marL="0" lvl="0" indent="0" algn="l" rtl="0">
              <a:lnSpc>
                <a:spcPct val="100000"/>
              </a:lnSpc>
              <a:spcBef>
                <a:spcPts val="0"/>
              </a:spcBef>
              <a:spcAft>
                <a:spcPts val="0"/>
              </a:spcAft>
              <a:buSzPts val="1200"/>
              <a:buNone/>
            </a:pP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Small window for neurological development</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Direct access to language needed</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Lack of incidental language</a:t>
            </a:r>
            <a:endParaRPr sz="2400" b="1">
              <a:solidFill>
                <a:srgbClr val="ECF4DB"/>
              </a:solidFill>
            </a:endParaRPr>
          </a:p>
          <a:p>
            <a:pPr marL="457200" lvl="0" indent="-381000" algn="l" rtl="0">
              <a:lnSpc>
                <a:spcPct val="100000"/>
              </a:lnSpc>
              <a:spcBef>
                <a:spcPts val="0"/>
              </a:spcBef>
              <a:spcAft>
                <a:spcPts val="0"/>
              </a:spcAft>
              <a:buClr>
                <a:srgbClr val="ECF4DB"/>
              </a:buClr>
              <a:buSzPts val="2400"/>
              <a:buChar char="►"/>
            </a:pPr>
            <a:r>
              <a:rPr lang="en" sz="2400" b="1">
                <a:solidFill>
                  <a:srgbClr val="ECF4DB"/>
                </a:solidFill>
              </a:rPr>
              <a:t>Language (spoken/sign) is the foundation for development</a:t>
            </a:r>
            <a:endParaRPr sz="2400" b="1">
              <a:solidFill>
                <a:srgbClr val="ECF4DB"/>
              </a:solidFill>
            </a:endParaRPr>
          </a:p>
          <a:p>
            <a:pPr marL="457200" lvl="0" indent="0" algn="l" rtl="0">
              <a:lnSpc>
                <a:spcPct val="100000"/>
              </a:lnSpc>
              <a:spcBef>
                <a:spcPts val="0"/>
              </a:spcBef>
              <a:spcAft>
                <a:spcPts val="0"/>
              </a:spcAft>
              <a:buSzPts val="1100"/>
              <a:buNone/>
            </a:pPr>
            <a:endParaRPr sz="2400">
              <a:solidFill>
                <a:srgbClr val="ECF4DB"/>
              </a:solidFill>
            </a:endParaRPr>
          </a:p>
          <a:p>
            <a:pPr marL="254000" lvl="0" indent="-177800" algn="l" rtl="0">
              <a:lnSpc>
                <a:spcPct val="100000"/>
              </a:lnSpc>
              <a:spcBef>
                <a:spcPts val="0"/>
              </a:spcBef>
              <a:spcAft>
                <a:spcPts val="0"/>
              </a:spcAft>
              <a:buSzPts val="1200"/>
              <a:buNone/>
            </a:pPr>
            <a:endParaRPr sz="2400">
              <a:solidFill>
                <a:srgbClr val="ECF4D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2"/>
          <p:cNvSpPr txBox="1">
            <a:spLocks noGrp="1"/>
          </p:cNvSpPr>
          <p:nvPr>
            <p:ph type="title"/>
          </p:nvPr>
        </p:nvSpPr>
        <p:spPr>
          <a:xfrm>
            <a:off x="724522" y="168283"/>
            <a:ext cx="7053600" cy="589031"/>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dk1"/>
              </a:buClr>
              <a:buSzPts val="1100"/>
              <a:buFont typeface="Arial"/>
              <a:buNone/>
            </a:pPr>
            <a:r>
              <a:rPr lang="en" b="1">
                <a:solidFill>
                  <a:schemeClr val="accent1"/>
                </a:solidFill>
              </a:rPr>
              <a:t>Considerations for Wyoming</a:t>
            </a:r>
            <a:endParaRPr b="1">
              <a:solidFill>
                <a:schemeClr val="accent1"/>
              </a:solidFill>
            </a:endParaRPr>
          </a:p>
        </p:txBody>
      </p:sp>
      <p:grpSp>
        <p:nvGrpSpPr>
          <p:cNvPr id="512" name="Google Shape;512;p12" descr="Graphic shows a winding roadway running south to north with different stopping points along the route with text reflecting the 6 considerations. "/>
          <p:cNvGrpSpPr/>
          <p:nvPr/>
        </p:nvGrpSpPr>
        <p:grpSpPr>
          <a:xfrm>
            <a:off x="2966750" y="1165750"/>
            <a:ext cx="3166099" cy="3977784"/>
            <a:chOff x="2966750" y="1165750"/>
            <a:chExt cx="3166099" cy="3977784"/>
          </a:xfrm>
        </p:grpSpPr>
        <p:sp>
          <p:nvSpPr>
            <p:cNvPr id="513" name="Google Shape;513;p12"/>
            <p:cNvSpPr/>
            <p:nvPr/>
          </p:nvSpPr>
          <p:spPr>
            <a:xfrm>
              <a:off x="2966750" y="1165750"/>
              <a:ext cx="3166099" cy="3977784"/>
            </a:xfrm>
            <a:custGeom>
              <a:avLst/>
              <a:gdLst/>
              <a:ahLst/>
              <a:cxnLst/>
              <a:rect l="l" t="t" r="r" b="b"/>
              <a:pathLst>
                <a:path w="114527" h="143888" extrusionOk="0">
                  <a:moveTo>
                    <a:pt x="57841" y="0"/>
                  </a:moveTo>
                  <a:lnTo>
                    <a:pt x="48792" y="15895"/>
                  </a:lnTo>
                  <a:lnTo>
                    <a:pt x="51531" y="15895"/>
                  </a:lnTo>
                  <a:lnTo>
                    <a:pt x="51531" y="19181"/>
                  </a:lnTo>
                  <a:lnTo>
                    <a:pt x="51531" y="19979"/>
                  </a:lnTo>
                  <a:lnTo>
                    <a:pt x="51531" y="20086"/>
                  </a:lnTo>
                  <a:lnTo>
                    <a:pt x="51554" y="20217"/>
                  </a:lnTo>
                  <a:lnTo>
                    <a:pt x="51578" y="20515"/>
                  </a:lnTo>
                  <a:lnTo>
                    <a:pt x="51614" y="21098"/>
                  </a:lnTo>
                  <a:cubicBezTo>
                    <a:pt x="51638" y="21491"/>
                    <a:pt x="51650" y="21884"/>
                    <a:pt x="51697" y="22277"/>
                  </a:cubicBezTo>
                  <a:lnTo>
                    <a:pt x="51876" y="23444"/>
                  </a:lnTo>
                  <a:lnTo>
                    <a:pt x="51971" y="24027"/>
                  </a:lnTo>
                  <a:cubicBezTo>
                    <a:pt x="52007" y="24218"/>
                    <a:pt x="52066" y="24408"/>
                    <a:pt x="52102" y="24599"/>
                  </a:cubicBezTo>
                  <a:lnTo>
                    <a:pt x="52412" y="25742"/>
                  </a:lnTo>
                  <a:cubicBezTo>
                    <a:pt x="52507" y="26123"/>
                    <a:pt x="52662" y="26492"/>
                    <a:pt x="52793" y="26861"/>
                  </a:cubicBezTo>
                  <a:cubicBezTo>
                    <a:pt x="52935" y="27230"/>
                    <a:pt x="53055" y="27611"/>
                    <a:pt x="53221" y="27968"/>
                  </a:cubicBezTo>
                  <a:lnTo>
                    <a:pt x="53733" y="29028"/>
                  </a:lnTo>
                  <a:cubicBezTo>
                    <a:pt x="53817" y="29206"/>
                    <a:pt x="53900" y="29385"/>
                    <a:pt x="53995" y="29552"/>
                  </a:cubicBezTo>
                  <a:lnTo>
                    <a:pt x="54305" y="30064"/>
                  </a:lnTo>
                  <a:lnTo>
                    <a:pt x="54912" y="31064"/>
                  </a:lnTo>
                  <a:cubicBezTo>
                    <a:pt x="55138" y="31385"/>
                    <a:pt x="55376" y="31707"/>
                    <a:pt x="55614" y="32016"/>
                  </a:cubicBezTo>
                  <a:cubicBezTo>
                    <a:pt x="56067" y="32659"/>
                    <a:pt x="56615" y="33219"/>
                    <a:pt x="57150" y="33802"/>
                  </a:cubicBezTo>
                  <a:cubicBezTo>
                    <a:pt x="57400" y="34100"/>
                    <a:pt x="57710" y="34350"/>
                    <a:pt x="57996" y="34624"/>
                  </a:cubicBezTo>
                  <a:cubicBezTo>
                    <a:pt x="58293" y="34874"/>
                    <a:pt x="58567" y="35148"/>
                    <a:pt x="58877" y="35398"/>
                  </a:cubicBezTo>
                  <a:lnTo>
                    <a:pt x="59829" y="36100"/>
                  </a:lnTo>
                  <a:cubicBezTo>
                    <a:pt x="59984" y="36219"/>
                    <a:pt x="60139" y="36338"/>
                    <a:pt x="60305" y="36445"/>
                  </a:cubicBezTo>
                  <a:lnTo>
                    <a:pt x="60806" y="36755"/>
                  </a:lnTo>
                  <a:lnTo>
                    <a:pt x="61818" y="37362"/>
                  </a:lnTo>
                  <a:cubicBezTo>
                    <a:pt x="62163" y="37553"/>
                    <a:pt x="62520" y="37719"/>
                    <a:pt x="62877" y="37886"/>
                  </a:cubicBezTo>
                  <a:cubicBezTo>
                    <a:pt x="63568" y="38255"/>
                    <a:pt x="64318" y="38505"/>
                    <a:pt x="65068" y="38767"/>
                  </a:cubicBezTo>
                  <a:cubicBezTo>
                    <a:pt x="65437" y="38910"/>
                    <a:pt x="65818" y="39005"/>
                    <a:pt x="66199" y="39100"/>
                  </a:cubicBezTo>
                  <a:cubicBezTo>
                    <a:pt x="66580" y="39196"/>
                    <a:pt x="66961" y="39303"/>
                    <a:pt x="67342" y="39386"/>
                  </a:cubicBezTo>
                  <a:lnTo>
                    <a:pt x="68509" y="39577"/>
                  </a:lnTo>
                  <a:cubicBezTo>
                    <a:pt x="68902" y="39624"/>
                    <a:pt x="69295" y="39660"/>
                    <a:pt x="69676" y="39672"/>
                  </a:cubicBezTo>
                  <a:cubicBezTo>
                    <a:pt x="70176" y="39704"/>
                    <a:pt x="70946" y="39709"/>
                    <a:pt x="71403" y="39709"/>
                  </a:cubicBezTo>
                  <a:cubicBezTo>
                    <a:pt x="71632" y="39709"/>
                    <a:pt x="71783" y="39708"/>
                    <a:pt x="71783" y="39708"/>
                  </a:cubicBezTo>
                  <a:lnTo>
                    <a:pt x="94298" y="39708"/>
                  </a:lnTo>
                  <a:lnTo>
                    <a:pt x="94691" y="39743"/>
                  </a:lnTo>
                  <a:lnTo>
                    <a:pt x="94905" y="39779"/>
                  </a:lnTo>
                  <a:cubicBezTo>
                    <a:pt x="95048" y="39791"/>
                    <a:pt x="95191" y="39803"/>
                    <a:pt x="95334" y="39803"/>
                  </a:cubicBezTo>
                  <a:cubicBezTo>
                    <a:pt x="95477" y="39803"/>
                    <a:pt x="95619" y="39862"/>
                    <a:pt x="95762" y="39874"/>
                  </a:cubicBezTo>
                  <a:cubicBezTo>
                    <a:pt x="95893" y="39898"/>
                    <a:pt x="96048" y="39898"/>
                    <a:pt x="96179" y="39946"/>
                  </a:cubicBezTo>
                  <a:cubicBezTo>
                    <a:pt x="97286" y="40196"/>
                    <a:pt x="98334" y="40696"/>
                    <a:pt x="99227" y="41422"/>
                  </a:cubicBezTo>
                  <a:cubicBezTo>
                    <a:pt x="100096" y="42160"/>
                    <a:pt x="100799" y="43101"/>
                    <a:pt x="101263" y="44149"/>
                  </a:cubicBezTo>
                  <a:cubicBezTo>
                    <a:pt x="101680" y="45196"/>
                    <a:pt x="101870" y="46339"/>
                    <a:pt x="101787" y="47494"/>
                  </a:cubicBezTo>
                  <a:cubicBezTo>
                    <a:pt x="101727" y="48566"/>
                    <a:pt x="101370" y="49566"/>
                    <a:pt x="100846" y="50483"/>
                  </a:cubicBezTo>
                  <a:cubicBezTo>
                    <a:pt x="100263" y="51447"/>
                    <a:pt x="99251" y="52507"/>
                    <a:pt x="98286" y="53078"/>
                  </a:cubicBezTo>
                  <a:cubicBezTo>
                    <a:pt x="98060" y="53245"/>
                    <a:pt x="97774" y="53328"/>
                    <a:pt x="97536" y="53471"/>
                  </a:cubicBezTo>
                  <a:cubicBezTo>
                    <a:pt x="97405" y="53543"/>
                    <a:pt x="97262" y="53578"/>
                    <a:pt x="97131" y="53626"/>
                  </a:cubicBezTo>
                  <a:cubicBezTo>
                    <a:pt x="97001" y="53674"/>
                    <a:pt x="96870" y="53733"/>
                    <a:pt x="96739" y="53769"/>
                  </a:cubicBezTo>
                  <a:cubicBezTo>
                    <a:pt x="96596" y="53793"/>
                    <a:pt x="95119" y="54102"/>
                    <a:pt x="94572" y="54150"/>
                  </a:cubicBezTo>
                  <a:cubicBezTo>
                    <a:pt x="94504" y="54154"/>
                    <a:pt x="94416" y="54155"/>
                    <a:pt x="94320" y="54155"/>
                  </a:cubicBezTo>
                  <a:cubicBezTo>
                    <a:pt x="94128" y="54155"/>
                    <a:pt x="93909" y="54150"/>
                    <a:pt x="93774" y="54150"/>
                  </a:cubicBezTo>
                  <a:lnTo>
                    <a:pt x="19705" y="54150"/>
                  </a:lnTo>
                  <a:lnTo>
                    <a:pt x="19562" y="54114"/>
                  </a:lnTo>
                  <a:lnTo>
                    <a:pt x="19265" y="54102"/>
                  </a:lnTo>
                  <a:lnTo>
                    <a:pt x="18681" y="54126"/>
                  </a:lnTo>
                  <a:cubicBezTo>
                    <a:pt x="18288" y="54150"/>
                    <a:pt x="17895" y="54150"/>
                    <a:pt x="17514" y="54209"/>
                  </a:cubicBezTo>
                  <a:cubicBezTo>
                    <a:pt x="14383" y="54567"/>
                    <a:pt x="11335" y="55674"/>
                    <a:pt x="8716" y="57424"/>
                  </a:cubicBezTo>
                  <a:cubicBezTo>
                    <a:pt x="6120" y="59186"/>
                    <a:pt x="3953" y="61568"/>
                    <a:pt x="2417" y="64318"/>
                  </a:cubicBezTo>
                  <a:cubicBezTo>
                    <a:pt x="917" y="67080"/>
                    <a:pt x="96" y="70235"/>
                    <a:pt x="24" y="73367"/>
                  </a:cubicBezTo>
                  <a:cubicBezTo>
                    <a:pt x="0" y="73807"/>
                    <a:pt x="12" y="74010"/>
                    <a:pt x="12" y="74295"/>
                  </a:cubicBezTo>
                  <a:cubicBezTo>
                    <a:pt x="12" y="74343"/>
                    <a:pt x="12" y="74474"/>
                    <a:pt x="24" y="74557"/>
                  </a:cubicBezTo>
                  <a:lnTo>
                    <a:pt x="36" y="74855"/>
                  </a:lnTo>
                  <a:lnTo>
                    <a:pt x="60" y="75438"/>
                  </a:lnTo>
                  <a:cubicBezTo>
                    <a:pt x="84" y="75831"/>
                    <a:pt x="84" y="76224"/>
                    <a:pt x="143" y="76617"/>
                  </a:cubicBezTo>
                  <a:lnTo>
                    <a:pt x="322" y="77784"/>
                  </a:lnTo>
                  <a:cubicBezTo>
                    <a:pt x="357" y="77974"/>
                    <a:pt x="381" y="78165"/>
                    <a:pt x="429" y="78355"/>
                  </a:cubicBezTo>
                  <a:lnTo>
                    <a:pt x="560" y="78939"/>
                  </a:lnTo>
                  <a:lnTo>
                    <a:pt x="869" y="80082"/>
                  </a:lnTo>
                  <a:cubicBezTo>
                    <a:pt x="977" y="80451"/>
                    <a:pt x="1119" y="80820"/>
                    <a:pt x="1250" y="81189"/>
                  </a:cubicBezTo>
                  <a:cubicBezTo>
                    <a:pt x="1393" y="81558"/>
                    <a:pt x="1512" y="81939"/>
                    <a:pt x="1691" y="82296"/>
                  </a:cubicBezTo>
                  <a:cubicBezTo>
                    <a:pt x="2977" y="85166"/>
                    <a:pt x="4929" y="87737"/>
                    <a:pt x="7382" y="89702"/>
                  </a:cubicBezTo>
                  <a:cubicBezTo>
                    <a:pt x="9835" y="91655"/>
                    <a:pt x="12764" y="93048"/>
                    <a:pt x="15859" y="93655"/>
                  </a:cubicBezTo>
                  <a:lnTo>
                    <a:pt x="17026" y="93845"/>
                  </a:lnTo>
                  <a:lnTo>
                    <a:pt x="17610" y="93929"/>
                  </a:lnTo>
                  <a:cubicBezTo>
                    <a:pt x="17812" y="93952"/>
                    <a:pt x="18003" y="93952"/>
                    <a:pt x="18193" y="93964"/>
                  </a:cubicBezTo>
                  <a:lnTo>
                    <a:pt x="19372" y="94024"/>
                  </a:lnTo>
                  <a:lnTo>
                    <a:pt x="19669" y="94036"/>
                  </a:lnTo>
                  <a:lnTo>
                    <a:pt x="94643" y="94036"/>
                  </a:lnTo>
                  <a:lnTo>
                    <a:pt x="94869" y="94048"/>
                  </a:lnTo>
                  <a:cubicBezTo>
                    <a:pt x="95024" y="94060"/>
                    <a:pt x="95167" y="94072"/>
                    <a:pt x="95310" y="94072"/>
                  </a:cubicBezTo>
                  <a:cubicBezTo>
                    <a:pt x="95381" y="94072"/>
                    <a:pt x="95453" y="94083"/>
                    <a:pt x="95524" y="94095"/>
                  </a:cubicBezTo>
                  <a:lnTo>
                    <a:pt x="95727" y="94131"/>
                  </a:lnTo>
                  <a:cubicBezTo>
                    <a:pt x="95869" y="94155"/>
                    <a:pt x="96012" y="94167"/>
                    <a:pt x="96155" y="94191"/>
                  </a:cubicBezTo>
                  <a:cubicBezTo>
                    <a:pt x="96703" y="94345"/>
                    <a:pt x="97251" y="94476"/>
                    <a:pt x="97751" y="94750"/>
                  </a:cubicBezTo>
                  <a:cubicBezTo>
                    <a:pt x="98286" y="94976"/>
                    <a:pt x="98739" y="95322"/>
                    <a:pt x="99203" y="95655"/>
                  </a:cubicBezTo>
                  <a:cubicBezTo>
                    <a:pt x="99620" y="96048"/>
                    <a:pt x="100060" y="96429"/>
                    <a:pt x="100382" y="96905"/>
                  </a:cubicBezTo>
                  <a:cubicBezTo>
                    <a:pt x="100751" y="97346"/>
                    <a:pt x="100989" y="97870"/>
                    <a:pt x="101251" y="98382"/>
                  </a:cubicBezTo>
                  <a:cubicBezTo>
                    <a:pt x="101299" y="98513"/>
                    <a:pt x="101334" y="98643"/>
                    <a:pt x="101394" y="98774"/>
                  </a:cubicBezTo>
                  <a:cubicBezTo>
                    <a:pt x="101430" y="98917"/>
                    <a:pt x="101501" y="99036"/>
                    <a:pt x="101525" y="99179"/>
                  </a:cubicBezTo>
                  <a:cubicBezTo>
                    <a:pt x="101584" y="99453"/>
                    <a:pt x="101692" y="99727"/>
                    <a:pt x="101703" y="100013"/>
                  </a:cubicBezTo>
                  <a:cubicBezTo>
                    <a:pt x="101727" y="100156"/>
                    <a:pt x="101751" y="100287"/>
                    <a:pt x="101775" y="100429"/>
                  </a:cubicBezTo>
                  <a:lnTo>
                    <a:pt x="101799" y="100870"/>
                  </a:lnTo>
                  <a:lnTo>
                    <a:pt x="101823" y="101084"/>
                  </a:lnTo>
                  <a:lnTo>
                    <a:pt x="101834" y="101191"/>
                  </a:lnTo>
                  <a:lnTo>
                    <a:pt x="101834" y="101299"/>
                  </a:lnTo>
                  <a:cubicBezTo>
                    <a:pt x="101834" y="101334"/>
                    <a:pt x="101823" y="101358"/>
                    <a:pt x="101823" y="101370"/>
                  </a:cubicBezTo>
                  <a:cubicBezTo>
                    <a:pt x="101811" y="101513"/>
                    <a:pt x="101799" y="101656"/>
                    <a:pt x="101787" y="101799"/>
                  </a:cubicBezTo>
                  <a:cubicBezTo>
                    <a:pt x="101811" y="102096"/>
                    <a:pt x="101715" y="102370"/>
                    <a:pt x="101692" y="102656"/>
                  </a:cubicBezTo>
                  <a:cubicBezTo>
                    <a:pt x="101692" y="102799"/>
                    <a:pt x="101632" y="102930"/>
                    <a:pt x="101596" y="103073"/>
                  </a:cubicBezTo>
                  <a:cubicBezTo>
                    <a:pt x="101561" y="103204"/>
                    <a:pt x="101525" y="103346"/>
                    <a:pt x="101501" y="103477"/>
                  </a:cubicBezTo>
                  <a:cubicBezTo>
                    <a:pt x="101144" y="104561"/>
                    <a:pt x="100537" y="105561"/>
                    <a:pt x="99739" y="106383"/>
                  </a:cubicBezTo>
                  <a:cubicBezTo>
                    <a:pt x="98917" y="107192"/>
                    <a:pt x="97917" y="107799"/>
                    <a:pt x="96846" y="108157"/>
                  </a:cubicBezTo>
                  <a:cubicBezTo>
                    <a:pt x="96715" y="108204"/>
                    <a:pt x="96572" y="108216"/>
                    <a:pt x="96429" y="108264"/>
                  </a:cubicBezTo>
                  <a:cubicBezTo>
                    <a:pt x="96298" y="108288"/>
                    <a:pt x="96167" y="108359"/>
                    <a:pt x="96024" y="108359"/>
                  </a:cubicBezTo>
                  <a:cubicBezTo>
                    <a:pt x="95881" y="108383"/>
                    <a:pt x="95738" y="108395"/>
                    <a:pt x="95596" y="108419"/>
                  </a:cubicBezTo>
                  <a:cubicBezTo>
                    <a:pt x="95524" y="108430"/>
                    <a:pt x="95453" y="108454"/>
                    <a:pt x="95381" y="108454"/>
                  </a:cubicBezTo>
                  <a:lnTo>
                    <a:pt x="95167" y="108466"/>
                  </a:lnTo>
                  <a:cubicBezTo>
                    <a:pt x="95024" y="108466"/>
                    <a:pt x="94881" y="108466"/>
                    <a:pt x="94738" y="108478"/>
                  </a:cubicBezTo>
                  <a:cubicBezTo>
                    <a:pt x="94691" y="108478"/>
                    <a:pt x="94512" y="108466"/>
                    <a:pt x="94393" y="108466"/>
                  </a:cubicBezTo>
                  <a:lnTo>
                    <a:pt x="71283" y="108466"/>
                  </a:lnTo>
                  <a:lnTo>
                    <a:pt x="70985" y="108490"/>
                  </a:lnTo>
                  <a:lnTo>
                    <a:pt x="70402" y="108526"/>
                  </a:lnTo>
                  <a:cubicBezTo>
                    <a:pt x="70009" y="108538"/>
                    <a:pt x="69616" y="108561"/>
                    <a:pt x="69235" y="108597"/>
                  </a:cubicBezTo>
                  <a:lnTo>
                    <a:pt x="68068" y="108764"/>
                  </a:lnTo>
                  <a:cubicBezTo>
                    <a:pt x="67675" y="108835"/>
                    <a:pt x="67283" y="108883"/>
                    <a:pt x="66902" y="108990"/>
                  </a:cubicBezTo>
                  <a:cubicBezTo>
                    <a:pt x="66140" y="109181"/>
                    <a:pt x="65366" y="109359"/>
                    <a:pt x="64639" y="109657"/>
                  </a:cubicBezTo>
                  <a:cubicBezTo>
                    <a:pt x="64270" y="109788"/>
                    <a:pt x="63889" y="109919"/>
                    <a:pt x="63532" y="110073"/>
                  </a:cubicBezTo>
                  <a:lnTo>
                    <a:pt x="62460" y="110585"/>
                  </a:lnTo>
                  <a:lnTo>
                    <a:pt x="61937" y="110847"/>
                  </a:lnTo>
                  <a:cubicBezTo>
                    <a:pt x="61758" y="110931"/>
                    <a:pt x="61591" y="111038"/>
                    <a:pt x="61425" y="111145"/>
                  </a:cubicBezTo>
                  <a:lnTo>
                    <a:pt x="60413" y="111752"/>
                  </a:lnTo>
                  <a:cubicBezTo>
                    <a:pt x="60079" y="111967"/>
                    <a:pt x="59782" y="112217"/>
                    <a:pt x="59460" y="112443"/>
                  </a:cubicBezTo>
                  <a:cubicBezTo>
                    <a:pt x="59151" y="112681"/>
                    <a:pt x="58817" y="112907"/>
                    <a:pt x="58531" y="113169"/>
                  </a:cubicBezTo>
                  <a:cubicBezTo>
                    <a:pt x="58079" y="113586"/>
                    <a:pt x="57603" y="114003"/>
                    <a:pt x="57174" y="114443"/>
                  </a:cubicBezTo>
                  <a:cubicBezTo>
                    <a:pt x="57115" y="114503"/>
                    <a:pt x="57043" y="114586"/>
                    <a:pt x="56960" y="114681"/>
                  </a:cubicBezTo>
                  <a:cubicBezTo>
                    <a:pt x="56912" y="114717"/>
                    <a:pt x="56876" y="114765"/>
                    <a:pt x="56841" y="114800"/>
                  </a:cubicBezTo>
                  <a:cubicBezTo>
                    <a:pt x="56567" y="115110"/>
                    <a:pt x="56234" y="115479"/>
                    <a:pt x="56055" y="115681"/>
                  </a:cubicBezTo>
                  <a:lnTo>
                    <a:pt x="55341" y="116622"/>
                  </a:lnTo>
                  <a:lnTo>
                    <a:pt x="54995" y="117098"/>
                  </a:lnTo>
                  <a:cubicBezTo>
                    <a:pt x="54876" y="117253"/>
                    <a:pt x="54781" y="117432"/>
                    <a:pt x="54674" y="117586"/>
                  </a:cubicBezTo>
                  <a:lnTo>
                    <a:pt x="54067" y="118598"/>
                  </a:lnTo>
                  <a:cubicBezTo>
                    <a:pt x="53864" y="118944"/>
                    <a:pt x="53709" y="119301"/>
                    <a:pt x="53531" y="119658"/>
                  </a:cubicBezTo>
                  <a:cubicBezTo>
                    <a:pt x="53364" y="120015"/>
                    <a:pt x="53174" y="120360"/>
                    <a:pt x="53043" y="120730"/>
                  </a:cubicBezTo>
                  <a:lnTo>
                    <a:pt x="52638" y="121837"/>
                  </a:lnTo>
                  <a:cubicBezTo>
                    <a:pt x="52566" y="122027"/>
                    <a:pt x="52495" y="122206"/>
                    <a:pt x="52447" y="122396"/>
                  </a:cubicBezTo>
                  <a:lnTo>
                    <a:pt x="52293" y="122968"/>
                  </a:lnTo>
                  <a:lnTo>
                    <a:pt x="51995" y="124111"/>
                  </a:lnTo>
                  <a:cubicBezTo>
                    <a:pt x="51923" y="124504"/>
                    <a:pt x="51864" y="124897"/>
                    <a:pt x="51804" y="125278"/>
                  </a:cubicBezTo>
                  <a:cubicBezTo>
                    <a:pt x="51757" y="125671"/>
                    <a:pt x="51673" y="126064"/>
                    <a:pt x="51662" y="126445"/>
                  </a:cubicBezTo>
                  <a:lnTo>
                    <a:pt x="51578" y="127623"/>
                  </a:lnTo>
                  <a:lnTo>
                    <a:pt x="51531" y="128207"/>
                  </a:lnTo>
                  <a:lnTo>
                    <a:pt x="51531" y="128600"/>
                  </a:lnTo>
                  <a:lnTo>
                    <a:pt x="51531" y="129409"/>
                  </a:lnTo>
                  <a:lnTo>
                    <a:pt x="51531" y="131017"/>
                  </a:lnTo>
                  <a:lnTo>
                    <a:pt x="51531" y="143887"/>
                  </a:lnTo>
                  <a:lnTo>
                    <a:pt x="64187" y="143887"/>
                  </a:lnTo>
                  <a:lnTo>
                    <a:pt x="64187" y="131017"/>
                  </a:lnTo>
                  <a:lnTo>
                    <a:pt x="64187" y="129409"/>
                  </a:lnTo>
                  <a:lnTo>
                    <a:pt x="64187" y="128600"/>
                  </a:lnTo>
                  <a:lnTo>
                    <a:pt x="64187" y="128207"/>
                  </a:lnTo>
                  <a:lnTo>
                    <a:pt x="64163" y="127980"/>
                  </a:lnTo>
                  <a:cubicBezTo>
                    <a:pt x="64175" y="127838"/>
                    <a:pt x="64163" y="127695"/>
                    <a:pt x="64163" y="127540"/>
                  </a:cubicBezTo>
                  <a:cubicBezTo>
                    <a:pt x="64163" y="127397"/>
                    <a:pt x="64211" y="127266"/>
                    <a:pt x="64223" y="127123"/>
                  </a:cubicBezTo>
                  <a:cubicBezTo>
                    <a:pt x="64246" y="126980"/>
                    <a:pt x="64246" y="126837"/>
                    <a:pt x="64282" y="126695"/>
                  </a:cubicBezTo>
                  <a:cubicBezTo>
                    <a:pt x="64318" y="126564"/>
                    <a:pt x="64354" y="126421"/>
                    <a:pt x="64389" y="126290"/>
                  </a:cubicBezTo>
                  <a:cubicBezTo>
                    <a:pt x="64663" y="125194"/>
                    <a:pt x="65508" y="123909"/>
                    <a:pt x="66282" y="123063"/>
                  </a:cubicBezTo>
                  <a:cubicBezTo>
                    <a:pt x="66401" y="122956"/>
                    <a:pt x="66532" y="122849"/>
                    <a:pt x="66651" y="122730"/>
                  </a:cubicBezTo>
                  <a:cubicBezTo>
                    <a:pt x="66747" y="122623"/>
                    <a:pt x="66878" y="122563"/>
                    <a:pt x="66985" y="122468"/>
                  </a:cubicBezTo>
                  <a:cubicBezTo>
                    <a:pt x="67104" y="122396"/>
                    <a:pt x="67211" y="122289"/>
                    <a:pt x="67330" y="122218"/>
                  </a:cubicBezTo>
                  <a:cubicBezTo>
                    <a:pt x="67461" y="122146"/>
                    <a:pt x="67580" y="122075"/>
                    <a:pt x="67699" y="122004"/>
                  </a:cubicBezTo>
                  <a:cubicBezTo>
                    <a:pt x="67759" y="121956"/>
                    <a:pt x="67818" y="121920"/>
                    <a:pt x="67878" y="121884"/>
                  </a:cubicBezTo>
                  <a:lnTo>
                    <a:pt x="68080" y="121801"/>
                  </a:lnTo>
                  <a:cubicBezTo>
                    <a:pt x="68211" y="121742"/>
                    <a:pt x="68330" y="121670"/>
                    <a:pt x="68461" y="121611"/>
                  </a:cubicBezTo>
                  <a:lnTo>
                    <a:pt x="68866" y="121468"/>
                  </a:lnTo>
                  <a:cubicBezTo>
                    <a:pt x="69116" y="121349"/>
                    <a:pt x="69402" y="121301"/>
                    <a:pt x="69676" y="121218"/>
                  </a:cubicBezTo>
                  <a:cubicBezTo>
                    <a:pt x="69807" y="121170"/>
                    <a:pt x="69950" y="121170"/>
                    <a:pt x="70092" y="121146"/>
                  </a:cubicBezTo>
                  <a:cubicBezTo>
                    <a:pt x="70235" y="121122"/>
                    <a:pt x="70378" y="121099"/>
                    <a:pt x="70521" y="121075"/>
                  </a:cubicBezTo>
                  <a:cubicBezTo>
                    <a:pt x="70664" y="121075"/>
                    <a:pt x="70807" y="121063"/>
                    <a:pt x="70950" y="121063"/>
                  </a:cubicBezTo>
                  <a:lnTo>
                    <a:pt x="71164" y="121015"/>
                  </a:lnTo>
                  <a:lnTo>
                    <a:pt x="71283" y="120968"/>
                  </a:lnTo>
                  <a:lnTo>
                    <a:pt x="94393" y="120968"/>
                  </a:lnTo>
                  <a:cubicBezTo>
                    <a:pt x="94516" y="120968"/>
                    <a:pt x="94603" y="120994"/>
                    <a:pt x="94760" y="120994"/>
                  </a:cubicBezTo>
                  <a:cubicBezTo>
                    <a:pt x="94787" y="120994"/>
                    <a:pt x="94815" y="120993"/>
                    <a:pt x="94845" y="120991"/>
                  </a:cubicBezTo>
                  <a:lnTo>
                    <a:pt x="96024" y="120956"/>
                  </a:lnTo>
                  <a:lnTo>
                    <a:pt x="96608" y="120932"/>
                  </a:lnTo>
                  <a:cubicBezTo>
                    <a:pt x="96810" y="120908"/>
                    <a:pt x="97001" y="120884"/>
                    <a:pt x="97191" y="120861"/>
                  </a:cubicBezTo>
                  <a:lnTo>
                    <a:pt x="98358" y="120682"/>
                  </a:lnTo>
                  <a:cubicBezTo>
                    <a:pt x="98751" y="120622"/>
                    <a:pt x="99132" y="120503"/>
                    <a:pt x="99513" y="120420"/>
                  </a:cubicBezTo>
                  <a:cubicBezTo>
                    <a:pt x="99894" y="120313"/>
                    <a:pt x="100275" y="120229"/>
                    <a:pt x="100656" y="120099"/>
                  </a:cubicBezTo>
                  <a:cubicBezTo>
                    <a:pt x="103656" y="119134"/>
                    <a:pt x="106406" y="117443"/>
                    <a:pt x="108633" y="115229"/>
                  </a:cubicBezTo>
                  <a:cubicBezTo>
                    <a:pt x="110836" y="112990"/>
                    <a:pt x="112514" y="110228"/>
                    <a:pt x="113467" y="107228"/>
                  </a:cubicBezTo>
                  <a:cubicBezTo>
                    <a:pt x="113574" y="106847"/>
                    <a:pt x="113669" y="106466"/>
                    <a:pt x="113776" y="106085"/>
                  </a:cubicBezTo>
                  <a:cubicBezTo>
                    <a:pt x="113860" y="105692"/>
                    <a:pt x="113979" y="105323"/>
                    <a:pt x="114026" y="104930"/>
                  </a:cubicBezTo>
                  <a:cubicBezTo>
                    <a:pt x="114146" y="104144"/>
                    <a:pt x="114288" y="103370"/>
                    <a:pt x="114300" y="102584"/>
                  </a:cubicBezTo>
                  <a:lnTo>
                    <a:pt x="114348" y="101418"/>
                  </a:lnTo>
                  <a:cubicBezTo>
                    <a:pt x="114348" y="101358"/>
                    <a:pt x="114336" y="101322"/>
                    <a:pt x="114336" y="101287"/>
                  </a:cubicBezTo>
                  <a:lnTo>
                    <a:pt x="114336" y="101191"/>
                  </a:lnTo>
                  <a:lnTo>
                    <a:pt x="114336" y="100906"/>
                  </a:lnTo>
                  <a:lnTo>
                    <a:pt x="114324" y="100310"/>
                  </a:lnTo>
                  <a:cubicBezTo>
                    <a:pt x="114300" y="99929"/>
                    <a:pt x="114288" y="99536"/>
                    <a:pt x="114253" y="99144"/>
                  </a:cubicBezTo>
                  <a:lnTo>
                    <a:pt x="114086" y="97977"/>
                  </a:lnTo>
                  <a:cubicBezTo>
                    <a:pt x="113979" y="97191"/>
                    <a:pt x="113765" y="96429"/>
                    <a:pt x="113562" y="95667"/>
                  </a:cubicBezTo>
                  <a:cubicBezTo>
                    <a:pt x="113479" y="95286"/>
                    <a:pt x="113324" y="94917"/>
                    <a:pt x="113193" y="94548"/>
                  </a:cubicBezTo>
                  <a:cubicBezTo>
                    <a:pt x="113062" y="94179"/>
                    <a:pt x="112931" y="93810"/>
                    <a:pt x="112776" y="93440"/>
                  </a:cubicBezTo>
                  <a:cubicBezTo>
                    <a:pt x="112121" y="92012"/>
                    <a:pt x="111371" y="90619"/>
                    <a:pt x="110407" y="89369"/>
                  </a:cubicBezTo>
                  <a:cubicBezTo>
                    <a:pt x="109478" y="88095"/>
                    <a:pt x="108359" y="86987"/>
                    <a:pt x="107168" y="85963"/>
                  </a:cubicBezTo>
                  <a:cubicBezTo>
                    <a:pt x="105930" y="84999"/>
                    <a:pt x="104621" y="84106"/>
                    <a:pt x="103192" y="83451"/>
                  </a:cubicBezTo>
                  <a:cubicBezTo>
                    <a:pt x="101787" y="82737"/>
                    <a:pt x="100263" y="82272"/>
                    <a:pt x="98727" y="81915"/>
                  </a:cubicBezTo>
                  <a:cubicBezTo>
                    <a:pt x="98346" y="81844"/>
                    <a:pt x="97953" y="81784"/>
                    <a:pt x="97560" y="81725"/>
                  </a:cubicBezTo>
                  <a:lnTo>
                    <a:pt x="96977" y="81641"/>
                  </a:lnTo>
                  <a:cubicBezTo>
                    <a:pt x="96786" y="81606"/>
                    <a:pt x="96596" y="81582"/>
                    <a:pt x="96393" y="81582"/>
                  </a:cubicBezTo>
                  <a:lnTo>
                    <a:pt x="95226" y="81534"/>
                  </a:lnTo>
                  <a:lnTo>
                    <a:pt x="94643" y="81522"/>
                  </a:lnTo>
                  <a:lnTo>
                    <a:pt x="19872" y="81522"/>
                  </a:lnTo>
                  <a:lnTo>
                    <a:pt x="19693" y="81510"/>
                  </a:lnTo>
                  <a:lnTo>
                    <a:pt x="19574" y="81499"/>
                  </a:lnTo>
                  <a:cubicBezTo>
                    <a:pt x="19431" y="81487"/>
                    <a:pt x="19288" y="81475"/>
                    <a:pt x="19146" y="81463"/>
                  </a:cubicBezTo>
                  <a:cubicBezTo>
                    <a:pt x="19074" y="81463"/>
                    <a:pt x="19003" y="81463"/>
                    <a:pt x="18931" y="81451"/>
                  </a:cubicBezTo>
                  <a:lnTo>
                    <a:pt x="18717" y="81415"/>
                  </a:lnTo>
                  <a:cubicBezTo>
                    <a:pt x="18586" y="81391"/>
                    <a:pt x="18443" y="81368"/>
                    <a:pt x="18300" y="81356"/>
                  </a:cubicBezTo>
                  <a:cubicBezTo>
                    <a:pt x="17181" y="81129"/>
                    <a:pt x="16145" y="80629"/>
                    <a:pt x="15240" y="79915"/>
                  </a:cubicBezTo>
                  <a:cubicBezTo>
                    <a:pt x="14335" y="79213"/>
                    <a:pt x="13633" y="78260"/>
                    <a:pt x="13169" y="77224"/>
                  </a:cubicBezTo>
                  <a:cubicBezTo>
                    <a:pt x="13085" y="77105"/>
                    <a:pt x="13061" y="76962"/>
                    <a:pt x="13014" y="76831"/>
                  </a:cubicBezTo>
                  <a:cubicBezTo>
                    <a:pt x="12966" y="76700"/>
                    <a:pt x="12907" y="76569"/>
                    <a:pt x="12859" y="76426"/>
                  </a:cubicBezTo>
                  <a:cubicBezTo>
                    <a:pt x="12835" y="76296"/>
                    <a:pt x="12800" y="76153"/>
                    <a:pt x="12764" y="76022"/>
                  </a:cubicBezTo>
                  <a:lnTo>
                    <a:pt x="12704" y="75819"/>
                  </a:lnTo>
                  <a:cubicBezTo>
                    <a:pt x="12692" y="75748"/>
                    <a:pt x="12680" y="75676"/>
                    <a:pt x="12680" y="75605"/>
                  </a:cubicBezTo>
                  <a:cubicBezTo>
                    <a:pt x="12657" y="75462"/>
                    <a:pt x="12633" y="75319"/>
                    <a:pt x="12609" y="75176"/>
                  </a:cubicBezTo>
                  <a:cubicBezTo>
                    <a:pt x="12573" y="75045"/>
                    <a:pt x="12597" y="74891"/>
                    <a:pt x="12585" y="74748"/>
                  </a:cubicBezTo>
                  <a:lnTo>
                    <a:pt x="12549" y="74295"/>
                  </a:lnTo>
                  <a:cubicBezTo>
                    <a:pt x="12549" y="74033"/>
                    <a:pt x="12549" y="73700"/>
                    <a:pt x="12561" y="73617"/>
                  </a:cubicBezTo>
                  <a:cubicBezTo>
                    <a:pt x="12597" y="72462"/>
                    <a:pt x="12895" y="71343"/>
                    <a:pt x="13431" y="70342"/>
                  </a:cubicBezTo>
                  <a:cubicBezTo>
                    <a:pt x="13990" y="69354"/>
                    <a:pt x="14776" y="68473"/>
                    <a:pt x="15717" y="67830"/>
                  </a:cubicBezTo>
                  <a:cubicBezTo>
                    <a:pt x="16681" y="67199"/>
                    <a:pt x="17764" y="66806"/>
                    <a:pt x="18896" y="66663"/>
                  </a:cubicBezTo>
                  <a:cubicBezTo>
                    <a:pt x="19038" y="66640"/>
                    <a:pt x="19181" y="66651"/>
                    <a:pt x="19324" y="66640"/>
                  </a:cubicBezTo>
                  <a:lnTo>
                    <a:pt x="19538" y="66628"/>
                  </a:lnTo>
                  <a:lnTo>
                    <a:pt x="19646" y="66640"/>
                  </a:lnTo>
                  <a:lnTo>
                    <a:pt x="94572" y="66640"/>
                  </a:lnTo>
                  <a:lnTo>
                    <a:pt x="94679" y="66628"/>
                  </a:lnTo>
                  <a:lnTo>
                    <a:pt x="94822" y="66616"/>
                  </a:lnTo>
                  <a:lnTo>
                    <a:pt x="95119" y="66604"/>
                  </a:lnTo>
                  <a:lnTo>
                    <a:pt x="95703" y="66568"/>
                  </a:lnTo>
                  <a:cubicBezTo>
                    <a:pt x="96096" y="66544"/>
                    <a:pt x="96489" y="66544"/>
                    <a:pt x="96881" y="66485"/>
                  </a:cubicBezTo>
                  <a:lnTo>
                    <a:pt x="98048" y="66306"/>
                  </a:lnTo>
                  <a:lnTo>
                    <a:pt x="98632" y="66211"/>
                  </a:lnTo>
                  <a:lnTo>
                    <a:pt x="99203" y="66080"/>
                  </a:lnTo>
                  <a:lnTo>
                    <a:pt x="100346" y="65782"/>
                  </a:lnTo>
                  <a:cubicBezTo>
                    <a:pt x="100727" y="65675"/>
                    <a:pt x="101096" y="65520"/>
                    <a:pt x="101465" y="65389"/>
                  </a:cubicBezTo>
                  <a:cubicBezTo>
                    <a:pt x="101834" y="65247"/>
                    <a:pt x="102215" y="65127"/>
                    <a:pt x="102561" y="64961"/>
                  </a:cubicBezTo>
                  <a:cubicBezTo>
                    <a:pt x="103275" y="64616"/>
                    <a:pt x="104001" y="64306"/>
                    <a:pt x="104656" y="63877"/>
                  </a:cubicBezTo>
                  <a:cubicBezTo>
                    <a:pt x="107288" y="62318"/>
                    <a:pt x="109693" y="59960"/>
                    <a:pt x="111348" y="57365"/>
                  </a:cubicBezTo>
                  <a:cubicBezTo>
                    <a:pt x="111383" y="57317"/>
                    <a:pt x="111419" y="57257"/>
                    <a:pt x="111455" y="57198"/>
                  </a:cubicBezTo>
                  <a:cubicBezTo>
                    <a:pt x="111467" y="57174"/>
                    <a:pt x="111479" y="57150"/>
                    <a:pt x="111490" y="57138"/>
                  </a:cubicBezTo>
                  <a:lnTo>
                    <a:pt x="111490" y="57126"/>
                  </a:lnTo>
                  <a:cubicBezTo>
                    <a:pt x="113074" y="54519"/>
                    <a:pt x="114074" y="51531"/>
                    <a:pt x="114288" y="48483"/>
                  </a:cubicBezTo>
                  <a:cubicBezTo>
                    <a:pt x="114527" y="45363"/>
                    <a:pt x="114026" y="42172"/>
                    <a:pt x="112812" y="39255"/>
                  </a:cubicBezTo>
                  <a:cubicBezTo>
                    <a:pt x="111562" y="36362"/>
                    <a:pt x="109633" y="33778"/>
                    <a:pt x="107228" y="31766"/>
                  </a:cubicBezTo>
                  <a:cubicBezTo>
                    <a:pt x="104799" y="29766"/>
                    <a:pt x="101894" y="28349"/>
                    <a:pt x="98810" y="27682"/>
                  </a:cubicBezTo>
                  <a:cubicBezTo>
                    <a:pt x="98429" y="27587"/>
                    <a:pt x="98036" y="27540"/>
                    <a:pt x="97643" y="27480"/>
                  </a:cubicBezTo>
                  <a:cubicBezTo>
                    <a:pt x="97251" y="27420"/>
                    <a:pt x="96870" y="27349"/>
                    <a:pt x="96477" y="27325"/>
                  </a:cubicBezTo>
                  <a:lnTo>
                    <a:pt x="95298" y="27266"/>
                  </a:lnTo>
                  <a:lnTo>
                    <a:pt x="94715" y="27218"/>
                  </a:lnTo>
                  <a:lnTo>
                    <a:pt x="94298" y="27206"/>
                  </a:lnTo>
                  <a:lnTo>
                    <a:pt x="71783" y="27206"/>
                  </a:lnTo>
                  <a:cubicBezTo>
                    <a:pt x="71140" y="27206"/>
                    <a:pt x="70676" y="27182"/>
                    <a:pt x="70676" y="27182"/>
                  </a:cubicBezTo>
                  <a:cubicBezTo>
                    <a:pt x="70650" y="27185"/>
                    <a:pt x="70624" y="27186"/>
                    <a:pt x="70598" y="27186"/>
                  </a:cubicBezTo>
                  <a:cubicBezTo>
                    <a:pt x="70484" y="27186"/>
                    <a:pt x="70376" y="27166"/>
                    <a:pt x="70259" y="27147"/>
                  </a:cubicBezTo>
                  <a:cubicBezTo>
                    <a:pt x="70116" y="27123"/>
                    <a:pt x="69973" y="27111"/>
                    <a:pt x="69830" y="27087"/>
                  </a:cubicBezTo>
                  <a:lnTo>
                    <a:pt x="69426" y="26980"/>
                  </a:lnTo>
                  <a:cubicBezTo>
                    <a:pt x="69283" y="26944"/>
                    <a:pt x="69140" y="26932"/>
                    <a:pt x="69009" y="26861"/>
                  </a:cubicBezTo>
                  <a:cubicBezTo>
                    <a:pt x="68747" y="26754"/>
                    <a:pt x="68473" y="26694"/>
                    <a:pt x="68223" y="26551"/>
                  </a:cubicBezTo>
                  <a:lnTo>
                    <a:pt x="67842" y="26361"/>
                  </a:lnTo>
                  <a:cubicBezTo>
                    <a:pt x="67723" y="26289"/>
                    <a:pt x="67604" y="26206"/>
                    <a:pt x="67473" y="26135"/>
                  </a:cubicBezTo>
                  <a:lnTo>
                    <a:pt x="67294" y="26027"/>
                  </a:lnTo>
                  <a:cubicBezTo>
                    <a:pt x="67235" y="25992"/>
                    <a:pt x="67175" y="25944"/>
                    <a:pt x="67116" y="25896"/>
                  </a:cubicBezTo>
                  <a:cubicBezTo>
                    <a:pt x="67009" y="25813"/>
                    <a:pt x="66890" y="25730"/>
                    <a:pt x="66771" y="25646"/>
                  </a:cubicBezTo>
                  <a:cubicBezTo>
                    <a:pt x="66663" y="25563"/>
                    <a:pt x="66568" y="25444"/>
                    <a:pt x="66461" y="25361"/>
                  </a:cubicBezTo>
                  <a:cubicBezTo>
                    <a:pt x="66354" y="25254"/>
                    <a:pt x="66223" y="25182"/>
                    <a:pt x="66140" y="25063"/>
                  </a:cubicBezTo>
                  <a:cubicBezTo>
                    <a:pt x="65961" y="24837"/>
                    <a:pt x="65735" y="24658"/>
                    <a:pt x="65592" y="24408"/>
                  </a:cubicBezTo>
                  <a:cubicBezTo>
                    <a:pt x="64889" y="23503"/>
                    <a:pt x="64401" y="22444"/>
                    <a:pt x="64235" y="21313"/>
                  </a:cubicBezTo>
                  <a:cubicBezTo>
                    <a:pt x="64211" y="21170"/>
                    <a:pt x="64175" y="20110"/>
                    <a:pt x="64175" y="20074"/>
                  </a:cubicBezTo>
                  <a:lnTo>
                    <a:pt x="64175" y="19979"/>
                  </a:lnTo>
                  <a:lnTo>
                    <a:pt x="64175" y="19169"/>
                  </a:lnTo>
                  <a:lnTo>
                    <a:pt x="64175" y="15895"/>
                  </a:lnTo>
                  <a:lnTo>
                    <a:pt x="66890" y="15895"/>
                  </a:lnTo>
                  <a:lnTo>
                    <a:pt x="5784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2"/>
            <p:cNvSpPr/>
            <p:nvPr/>
          </p:nvSpPr>
          <p:spPr>
            <a:xfrm>
              <a:off x="3124740" y="1467244"/>
              <a:ext cx="2847490" cy="3675956"/>
            </a:xfrm>
            <a:custGeom>
              <a:avLst/>
              <a:gdLst/>
              <a:ahLst/>
              <a:cxnLst/>
              <a:rect l="l" t="t" r="r" b="b"/>
              <a:pathLst>
                <a:path w="103002" h="132970" extrusionOk="0">
                  <a:moveTo>
                    <a:pt x="51507" y="1"/>
                  </a:moveTo>
                  <a:lnTo>
                    <a:pt x="51507" y="3727"/>
                  </a:lnTo>
                  <a:lnTo>
                    <a:pt x="52757" y="3727"/>
                  </a:lnTo>
                  <a:lnTo>
                    <a:pt x="52757" y="1"/>
                  </a:lnTo>
                  <a:close/>
                  <a:moveTo>
                    <a:pt x="51507" y="7442"/>
                  </a:moveTo>
                  <a:lnTo>
                    <a:pt x="51507" y="9180"/>
                  </a:lnTo>
                  <a:cubicBezTo>
                    <a:pt x="51507" y="9883"/>
                    <a:pt x="51566" y="10573"/>
                    <a:pt x="51662" y="11252"/>
                  </a:cubicBezTo>
                  <a:lnTo>
                    <a:pt x="52888" y="11073"/>
                  </a:lnTo>
                  <a:cubicBezTo>
                    <a:pt x="52793" y="10454"/>
                    <a:pt x="52757" y="9823"/>
                    <a:pt x="52757" y="9180"/>
                  </a:cubicBezTo>
                  <a:lnTo>
                    <a:pt x="52757" y="7442"/>
                  </a:lnTo>
                  <a:close/>
                  <a:moveTo>
                    <a:pt x="53888" y="14467"/>
                  </a:moveTo>
                  <a:lnTo>
                    <a:pt x="52757" y="14979"/>
                  </a:lnTo>
                  <a:cubicBezTo>
                    <a:pt x="53293" y="16157"/>
                    <a:pt x="53995" y="17265"/>
                    <a:pt x="54840" y="18265"/>
                  </a:cubicBezTo>
                  <a:lnTo>
                    <a:pt x="55781" y="17455"/>
                  </a:lnTo>
                  <a:cubicBezTo>
                    <a:pt x="55019" y="16550"/>
                    <a:pt x="54376" y="15550"/>
                    <a:pt x="53888" y="14467"/>
                  </a:cubicBezTo>
                  <a:close/>
                  <a:moveTo>
                    <a:pt x="58424" y="19812"/>
                  </a:moveTo>
                  <a:lnTo>
                    <a:pt x="57734" y="20848"/>
                  </a:lnTo>
                  <a:cubicBezTo>
                    <a:pt x="58817" y="21575"/>
                    <a:pt x="59984" y="22146"/>
                    <a:pt x="61222" y="22551"/>
                  </a:cubicBezTo>
                  <a:lnTo>
                    <a:pt x="61603" y="21360"/>
                  </a:lnTo>
                  <a:cubicBezTo>
                    <a:pt x="60484" y="21003"/>
                    <a:pt x="59412" y="20479"/>
                    <a:pt x="58424" y="19812"/>
                  </a:cubicBezTo>
                  <a:close/>
                  <a:moveTo>
                    <a:pt x="65092" y="21979"/>
                  </a:moveTo>
                  <a:lnTo>
                    <a:pt x="65056" y="23218"/>
                  </a:lnTo>
                  <a:cubicBezTo>
                    <a:pt x="65211" y="23218"/>
                    <a:pt x="65378" y="23230"/>
                    <a:pt x="65544" y="23230"/>
                  </a:cubicBezTo>
                  <a:lnTo>
                    <a:pt x="68795" y="23230"/>
                  </a:lnTo>
                  <a:lnTo>
                    <a:pt x="68795" y="21979"/>
                  </a:lnTo>
                  <a:close/>
                  <a:moveTo>
                    <a:pt x="72521" y="21979"/>
                  </a:moveTo>
                  <a:lnTo>
                    <a:pt x="72521" y="23230"/>
                  </a:lnTo>
                  <a:lnTo>
                    <a:pt x="76248" y="23230"/>
                  </a:lnTo>
                  <a:lnTo>
                    <a:pt x="76248" y="21979"/>
                  </a:lnTo>
                  <a:close/>
                  <a:moveTo>
                    <a:pt x="79975" y="21979"/>
                  </a:moveTo>
                  <a:lnTo>
                    <a:pt x="79975" y="23230"/>
                  </a:lnTo>
                  <a:lnTo>
                    <a:pt x="83689" y="23230"/>
                  </a:lnTo>
                  <a:lnTo>
                    <a:pt x="83689" y="21979"/>
                  </a:lnTo>
                  <a:close/>
                  <a:moveTo>
                    <a:pt x="87416" y="21979"/>
                  </a:moveTo>
                  <a:lnTo>
                    <a:pt x="87416" y="23230"/>
                  </a:lnTo>
                  <a:lnTo>
                    <a:pt x="88952" y="23230"/>
                  </a:lnTo>
                  <a:cubicBezTo>
                    <a:pt x="89654" y="23230"/>
                    <a:pt x="90357" y="23277"/>
                    <a:pt x="91035" y="23396"/>
                  </a:cubicBezTo>
                  <a:lnTo>
                    <a:pt x="91238" y="22170"/>
                  </a:lnTo>
                  <a:cubicBezTo>
                    <a:pt x="90488" y="22039"/>
                    <a:pt x="89726" y="21979"/>
                    <a:pt x="88952" y="21979"/>
                  </a:cubicBezTo>
                  <a:close/>
                  <a:moveTo>
                    <a:pt x="94941" y="23313"/>
                  </a:moveTo>
                  <a:lnTo>
                    <a:pt x="94417" y="24444"/>
                  </a:lnTo>
                  <a:cubicBezTo>
                    <a:pt x="95488" y="24944"/>
                    <a:pt x="96477" y="25599"/>
                    <a:pt x="97370" y="26385"/>
                  </a:cubicBezTo>
                  <a:lnTo>
                    <a:pt x="98191" y="25444"/>
                  </a:lnTo>
                  <a:cubicBezTo>
                    <a:pt x="97215" y="24587"/>
                    <a:pt x="96119" y="23873"/>
                    <a:pt x="94941" y="23313"/>
                  </a:cubicBezTo>
                  <a:close/>
                  <a:moveTo>
                    <a:pt x="100739" y="28373"/>
                  </a:moveTo>
                  <a:lnTo>
                    <a:pt x="99691" y="29052"/>
                  </a:lnTo>
                  <a:cubicBezTo>
                    <a:pt x="100346" y="30052"/>
                    <a:pt x="100846" y="31135"/>
                    <a:pt x="101192" y="32266"/>
                  </a:cubicBezTo>
                  <a:lnTo>
                    <a:pt x="102382" y="31897"/>
                  </a:lnTo>
                  <a:cubicBezTo>
                    <a:pt x="102001" y="30659"/>
                    <a:pt x="101442" y="29468"/>
                    <a:pt x="100739" y="28373"/>
                  </a:cubicBezTo>
                  <a:close/>
                  <a:moveTo>
                    <a:pt x="102989" y="35731"/>
                  </a:moveTo>
                  <a:lnTo>
                    <a:pt x="101751" y="35755"/>
                  </a:lnTo>
                  <a:cubicBezTo>
                    <a:pt x="101751" y="35850"/>
                    <a:pt x="101751" y="35934"/>
                    <a:pt x="101751" y="36017"/>
                  </a:cubicBezTo>
                  <a:cubicBezTo>
                    <a:pt x="101751" y="37124"/>
                    <a:pt x="101608" y="38220"/>
                    <a:pt x="101334" y="39267"/>
                  </a:cubicBezTo>
                  <a:lnTo>
                    <a:pt x="102537" y="39589"/>
                  </a:lnTo>
                  <a:cubicBezTo>
                    <a:pt x="102846" y="38434"/>
                    <a:pt x="103001" y="37231"/>
                    <a:pt x="103001" y="36017"/>
                  </a:cubicBezTo>
                  <a:cubicBezTo>
                    <a:pt x="103001" y="35922"/>
                    <a:pt x="102989" y="35826"/>
                    <a:pt x="102989" y="35731"/>
                  </a:cubicBezTo>
                  <a:close/>
                  <a:moveTo>
                    <a:pt x="99977" y="42541"/>
                  </a:moveTo>
                  <a:cubicBezTo>
                    <a:pt x="99370" y="43553"/>
                    <a:pt x="98620" y="44482"/>
                    <a:pt x="97763" y="45304"/>
                  </a:cubicBezTo>
                  <a:lnTo>
                    <a:pt x="98620" y="46209"/>
                  </a:lnTo>
                  <a:cubicBezTo>
                    <a:pt x="99560" y="45316"/>
                    <a:pt x="100382" y="44292"/>
                    <a:pt x="101037" y="43172"/>
                  </a:cubicBezTo>
                  <a:lnTo>
                    <a:pt x="99977" y="42541"/>
                  </a:lnTo>
                  <a:close/>
                  <a:moveTo>
                    <a:pt x="94881" y="47363"/>
                  </a:moveTo>
                  <a:cubicBezTo>
                    <a:pt x="93833" y="47911"/>
                    <a:pt x="92714" y="48316"/>
                    <a:pt x="91547" y="48554"/>
                  </a:cubicBezTo>
                  <a:lnTo>
                    <a:pt x="91797" y="49769"/>
                  </a:lnTo>
                  <a:cubicBezTo>
                    <a:pt x="93071" y="49507"/>
                    <a:pt x="94310" y="49066"/>
                    <a:pt x="95465" y="48471"/>
                  </a:cubicBezTo>
                  <a:lnTo>
                    <a:pt x="94881" y="47363"/>
                  </a:lnTo>
                  <a:close/>
                  <a:moveTo>
                    <a:pt x="17205" y="48816"/>
                  </a:moveTo>
                  <a:lnTo>
                    <a:pt x="17205" y="50054"/>
                  </a:lnTo>
                  <a:lnTo>
                    <a:pt x="20931" y="50054"/>
                  </a:lnTo>
                  <a:lnTo>
                    <a:pt x="20931" y="48816"/>
                  </a:lnTo>
                  <a:close/>
                  <a:moveTo>
                    <a:pt x="24658" y="48816"/>
                  </a:moveTo>
                  <a:lnTo>
                    <a:pt x="24658" y="50054"/>
                  </a:lnTo>
                  <a:lnTo>
                    <a:pt x="28373" y="50054"/>
                  </a:lnTo>
                  <a:lnTo>
                    <a:pt x="28373" y="48816"/>
                  </a:lnTo>
                  <a:close/>
                  <a:moveTo>
                    <a:pt x="32100" y="48816"/>
                  </a:moveTo>
                  <a:lnTo>
                    <a:pt x="32100" y="50054"/>
                  </a:lnTo>
                  <a:lnTo>
                    <a:pt x="35826" y="50054"/>
                  </a:lnTo>
                  <a:lnTo>
                    <a:pt x="35826" y="48816"/>
                  </a:lnTo>
                  <a:close/>
                  <a:moveTo>
                    <a:pt x="39553" y="48816"/>
                  </a:moveTo>
                  <a:lnTo>
                    <a:pt x="39553" y="50054"/>
                  </a:lnTo>
                  <a:lnTo>
                    <a:pt x="43280" y="50054"/>
                  </a:lnTo>
                  <a:lnTo>
                    <a:pt x="43280" y="48816"/>
                  </a:lnTo>
                  <a:close/>
                  <a:moveTo>
                    <a:pt x="47006" y="48816"/>
                  </a:moveTo>
                  <a:lnTo>
                    <a:pt x="47006" y="50054"/>
                  </a:lnTo>
                  <a:lnTo>
                    <a:pt x="50721" y="50054"/>
                  </a:lnTo>
                  <a:lnTo>
                    <a:pt x="50721" y="48816"/>
                  </a:lnTo>
                  <a:close/>
                  <a:moveTo>
                    <a:pt x="54448" y="48816"/>
                  </a:moveTo>
                  <a:lnTo>
                    <a:pt x="54448" y="50054"/>
                  </a:lnTo>
                  <a:lnTo>
                    <a:pt x="58174" y="50054"/>
                  </a:lnTo>
                  <a:lnTo>
                    <a:pt x="58174" y="48816"/>
                  </a:lnTo>
                  <a:close/>
                  <a:moveTo>
                    <a:pt x="61901" y="48816"/>
                  </a:moveTo>
                  <a:lnTo>
                    <a:pt x="61901" y="50054"/>
                  </a:lnTo>
                  <a:lnTo>
                    <a:pt x="65628" y="50054"/>
                  </a:lnTo>
                  <a:lnTo>
                    <a:pt x="65628" y="48816"/>
                  </a:lnTo>
                  <a:close/>
                  <a:moveTo>
                    <a:pt x="69342" y="48816"/>
                  </a:moveTo>
                  <a:lnTo>
                    <a:pt x="69342" y="50054"/>
                  </a:lnTo>
                  <a:lnTo>
                    <a:pt x="73069" y="50054"/>
                  </a:lnTo>
                  <a:lnTo>
                    <a:pt x="73069" y="48816"/>
                  </a:lnTo>
                  <a:close/>
                  <a:moveTo>
                    <a:pt x="76796" y="48816"/>
                  </a:moveTo>
                  <a:lnTo>
                    <a:pt x="76796" y="50054"/>
                  </a:lnTo>
                  <a:lnTo>
                    <a:pt x="80522" y="50054"/>
                  </a:lnTo>
                  <a:lnTo>
                    <a:pt x="80522" y="48816"/>
                  </a:lnTo>
                  <a:close/>
                  <a:moveTo>
                    <a:pt x="84249" y="48816"/>
                  </a:moveTo>
                  <a:lnTo>
                    <a:pt x="84249" y="50054"/>
                  </a:lnTo>
                  <a:lnTo>
                    <a:pt x="87976" y="50054"/>
                  </a:lnTo>
                  <a:lnTo>
                    <a:pt x="87976" y="48816"/>
                  </a:lnTo>
                  <a:close/>
                  <a:moveTo>
                    <a:pt x="13454" y="48828"/>
                  </a:moveTo>
                  <a:cubicBezTo>
                    <a:pt x="12157" y="48876"/>
                    <a:pt x="10871" y="49102"/>
                    <a:pt x="9632" y="49507"/>
                  </a:cubicBezTo>
                  <a:lnTo>
                    <a:pt x="10013" y="50685"/>
                  </a:lnTo>
                  <a:cubicBezTo>
                    <a:pt x="11145" y="50316"/>
                    <a:pt x="12311" y="50114"/>
                    <a:pt x="13502" y="50066"/>
                  </a:cubicBezTo>
                  <a:lnTo>
                    <a:pt x="13454" y="48828"/>
                  </a:lnTo>
                  <a:close/>
                  <a:moveTo>
                    <a:pt x="6144" y="51209"/>
                  </a:moveTo>
                  <a:cubicBezTo>
                    <a:pt x="5072" y="51935"/>
                    <a:pt x="4096" y="52805"/>
                    <a:pt x="3251" y="53805"/>
                  </a:cubicBezTo>
                  <a:lnTo>
                    <a:pt x="4203" y="54602"/>
                  </a:lnTo>
                  <a:cubicBezTo>
                    <a:pt x="4965" y="53698"/>
                    <a:pt x="5858" y="52900"/>
                    <a:pt x="6834" y="52233"/>
                  </a:cubicBezTo>
                  <a:lnTo>
                    <a:pt x="6144" y="51209"/>
                  </a:lnTo>
                  <a:close/>
                  <a:moveTo>
                    <a:pt x="1179" y="57091"/>
                  </a:moveTo>
                  <a:cubicBezTo>
                    <a:pt x="643" y="58270"/>
                    <a:pt x="286" y="59532"/>
                    <a:pt x="96" y="60818"/>
                  </a:cubicBezTo>
                  <a:lnTo>
                    <a:pt x="1322" y="60996"/>
                  </a:lnTo>
                  <a:cubicBezTo>
                    <a:pt x="1489" y="59817"/>
                    <a:pt x="1822" y="58674"/>
                    <a:pt x="2310" y="57603"/>
                  </a:cubicBezTo>
                  <a:lnTo>
                    <a:pt x="1179" y="57091"/>
                  </a:lnTo>
                  <a:close/>
                  <a:moveTo>
                    <a:pt x="1239" y="64568"/>
                  </a:moveTo>
                  <a:lnTo>
                    <a:pt x="0" y="64675"/>
                  </a:lnTo>
                  <a:cubicBezTo>
                    <a:pt x="107" y="65973"/>
                    <a:pt x="405" y="67247"/>
                    <a:pt x="869" y="68461"/>
                  </a:cubicBezTo>
                  <a:lnTo>
                    <a:pt x="2024" y="68021"/>
                  </a:lnTo>
                  <a:cubicBezTo>
                    <a:pt x="1608" y="66914"/>
                    <a:pt x="1346" y="65747"/>
                    <a:pt x="1239" y="64568"/>
                  </a:cubicBezTo>
                  <a:close/>
                  <a:moveTo>
                    <a:pt x="3739" y="71116"/>
                  </a:moveTo>
                  <a:lnTo>
                    <a:pt x="2751" y="71855"/>
                  </a:lnTo>
                  <a:cubicBezTo>
                    <a:pt x="3525" y="72902"/>
                    <a:pt x="4453" y="73831"/>
                    <a:pt x="5477" y="74617"/>
                  </a:cubicBezTo>
                  <a:lnTo>
                    <a:pt x="6239" y="73629"/>
                  </a:lnTo>
                  <a:cubicBezTo>
                    <a:pt x="5287" y="72902"/>
                    <a:pt x="4453" y="72057"/>
                    <a:pt x="3739" y="71116"/>
                  </a:cubicBezTo>
                  <a:close/>
                  <a:moveTo>
                    <a:pt x="9323" y="75367"/>
                  </a:moveTo>
                  <a:lnTo>
                    <a:pt x="8870" y="76522"/>
                  </a:lnTo>
                  <a:cubicBezTo>
                    <a:pt x="10073" y="76998"/>
                    <a:pt x="11347" y="77296"/>
                    <a:pt x="12645" y="77415"/>
                  </a:cubicBezTo>
                  <a:lnTo>
                    <a:pt x="12764" y="76177"/>
                  </a:lnTo>
                  <a:cubicBezTo>
                    <a:pt x="11585" y="76069"/>
                    <a:pt x="10418" y="75796"/>
                    <a:pt x="9323" y="75367"/>
                  </a:cubicBezTo>
                  <a:close/>
                  <a:moveTo>
                    <a:pt x="16431" y="76236"/>
                  </a:moveTo>
                  <a:lnTo>
                    <a:pt x="16431" y="77486"/>
                  </a:lnTo>
                  <a:lnTo>
                    <a:pt x="20158" y="77486"/>
                  </a:lnTo>
                  <a:lnTo>
                    <a:pt x="20158" y="76236"/>
                  </a:lnTo>
                  <a:close/>
                  <a:moveTo>
                    <a:pt x="23872" y="76236"/>
                  </a:moveTo>
                  <a:lnTo>
                    <a:pt x="23872" y="77486"/>
                  </a:lnTo>
                  <a:lnTo>
                    <a:pt x="27599" y="77486"/>
                  </a:lnTo>
                  <a:lnTo>
                    <a:pt x="27599" y="76236"/>
                  </a:lnTo>
                  <a:close/>
                  <a:moveTo>
                    <a:pt x="31326" y="76236"/>
                  </a:moveTo>
                  <a:lnTo>
                    <a:pt x="31326" y="77486"/>
                  </a:lnTo>
                  <a:lnTo>
                    <a:pt x="35052" y="77486"/>
                  </a:lnTo>
                  <a:lnTo>
                    <a:pt x="35052" y="76236"/>
                  </a:lnTo>
                  <a:close/>
                  <a:moveTo>
                    <a:pt x="38779" y="76236"/>
                  </a:moveTo>
                  <a:lnTo>
                    <a:pt x="38779" y="77486"/>
                  </a:lnTo>
                  <a:lnTo>
                    <a:pt x="42494" y="77486"/>
                  </a:lnTo>
                  <a:lnTo>
                    <a:pt x="42494" y="76236"/>
                  </a:lnTo>
                  <a:close/>
                  <a:moveTo>
                    <a:pt x="46220" y="76236"/>
                  </a:moveTo>
                  <a:lnTo>
                    <a:pt x="46220" y="77486"/>
                  </a:lnTo>
                  <a:lnTo>
                    <a:pt x="49947" y="77486"/>
                  </a:lnTo>
                  <a:lnTo>
                    <a:pt x="49947" y="76236"/>
                  </a:lnTo>
                  <a:close/>
                  <a:moveTo>
                    <a:pt x="53674" y="76236"/>
                  </a:moveTo>
                  <a:lnTo>
                    <a:pt x="53674" y="77486"/>
                  </a:lnTo>
                  <a:lnTo>
                    <a:pt x="57400" y="77486"/>
                  </a:lnTo>
                  <a:lnTo>
                    <a:pt x="57400" y="76236"/>
                  </a:lnTo>
                  <a:close/>
                  <a:moveTo>
                    <a:pt x="61127" y="76236"/>
                  </a:moveTo>
                  <a:lnTo>
                    <a:pt x="61127" y="77486"/>
                  </a:lnTo>
                  <a:lnTo>
                    <a:pt x="64842" y="77486"/>
                  </a:lnTo>
                  <a:lnTo>
                    <a:pt x="64842" y="76236"/>
                  </a:lnTo>
                  <a:close/>
                  <a:moveTo>
                    <a:pt x="68568" y="76236"/>
                  </a:moveTo>
                  <a:lnTo>
                    <a:pt x="68568" y="77486"/>
                  </a:lnTo>
                  <a:lnTo>
                    <a:pt x="72295" y="77486"/>
                  </a:lnTo>
                  <a:lnTo>
                    <a:pt x="72295" y="76236"/>
                  </a:lnTo>
                  <a:close/>
                  <a:moveTo>
                    <a:pt x="76022" y="76236"/>
                  </a:moveTo>
                  <a:lnTo>
                    <a:pt x="76022" y="77486"/>
                  </a:lnTo>
                  <a:lnTo>
                    <a:pt x="79748" y="77486"/>
                  </a:lnTo>
                  <a:lnTo>
                    <a:pt x="79748" y="76236"/>
                  </a:lnTo>
                  <a:close/>
                  <a:moveTo>
                    <a:pt x="83475" y="76236"/>
                  </a:moveTo>
                  <a:lnTo>
                    <a:pt x="83475" y="77486"/>
                  </a:lnTo>
                  <a:lnTo>
                    <a:pt x="87190" y="77486"/>
                  </a:lnTo>
                  <a:lnTo>
                    <a:pt x="87190" y="76236"/>
                  </a:lnTo>
                  <a:close/>
                  <a:moveTo>
                    <a:pt x="91000" y="76391"/>
                  </a:moveTo>
                  <a:lnTo>
                    <a:pt x="90821" y="77617"/>
                  </a:lnTo>
                  <a:cubicBezTo>
                    <a:pt x="92000" y="77784"/>
                    <a:pt x="93143" y="78117"/>
                    <a:pt x="94214" y="78605"/>
                  </a:cubicBezTo>
                  <a:lnTo>
                    <a:pt x="94726" y="77474"/>
                  </a:lnTo>
                  <a:cubicBezTo>
                    <a:pt x="93548" y="76939"/>
                    <a:pt x="92286" y="76569"/>
                    <a:pt x="91000" y="76391"/>
                  </a:cubicBezTo>
                  <a:close/>
                  <a:moveTo>
                    <a:pt x="98013" y="79546"/>
                  </a:moveTo>
                  <a:lnTo>
                    <a:pt x="97215" y="80499"/>
                  </a:lnTo>
                  <a:cubicBezTo>
                    <a:pt x="98120" y="81261"/>
                    <a:pt x="98917" y="82153"/>
                    <a:pt x="99572" y="83130"/>
                  </a:cubicBezTo>
                  <a:lnTo>
                    <a:pt x="100608" y="82439"/>
                  </a:lnTo>
                  <a:cubicBezTo>
                    <a:pt x="99882" y="81356"/>
                    <a:pt x="99001" y="80391"/>
                    <a:pt x="98013" y="79546"/>
                  </a:cubicBezTo>
                  <a:close/>
                  <a:moveTo>
                    <a:pt x="102311" y="85928"/>
                  </a:moveTo>
                  <a:lnTo>
                    <a:pt x="101132" y="86309"/>
                  </a:lnTo>
                  <a:cubicBezTo>
                    <a:pt x="101489" y="87440"/>
                    <a:pt x="101703" y="88607"/>
                    <a:pt x="101751" y="89797"/>
                  </a:cubicBezTo>
                  <a:lnTo>
                    <a:pt x="102989" y="89750"/>
                  </a:lnTo>
                  <a:cubicBezTo>
                    <a:pt x="102942" y="88452"/>
                    <a:pt x="102716" y="87166"/>
                    <a:pt x="102311" y="85928"/>
                  </a:cubicBezTo>
                  <a:close/>
                  <a:moveTo>
                    <a:pt x="101430" y="93333"/>
                  </a:moveTo>
                  <a:cubicBezTo>
                    <a:pt x="101156" y="94488"/>
                    <a:pt x="100727" y="95596"/>
                    <a:pt x="100156" y="96631"/>
                  </a:cubicBezTo>
                  <a:lnTo>
                    <a:pt x="101239" y="97239"/>
                  </a:lnTo>
                  <a:cubicBezTo>
                    <a:pt x="101870" y="96096"/>
                    <a:pt x="102346" y="94881"/>
                    <a:pt x="102632" y="93619"/>
                  </a:cubicBezTo>
                  <a:lnTo>
                    <a:pt x="101430" y="93333"/>
                  </a:lnTo>
                  <a:close/>
                  <a:moveTo>
                    <a:pt x="98024" y="99465"/>
                  </a:moveTo>
                  <a:cubicBezTo>
                    <a:pt x="97191" y="100310"/>
                    <a:pt x="96239" y="101025"/>
                    <a:pt x="95215" y="101608"/>
                  </a:cubicBezTo>
                  <a:lnTo>
                    <a:pt x="95822" y="102692"/>
                  </a:lnTo>
                  <a:cubicBezTo>
                    <a:pt x="96953" y="102061"/>
                    <a:pt x="97989" y="101263"/>
                    <a:pt x="98906" y="100346"/>
                  </a:cubicBezTo>
                  <a:lnTo>
                    <a:pt x="98024" y="99465"/>
                  </a:lnTo>
                  <a:close/>
                  <a:moveTo>
                    <a:pt x="66009" y="103239"/>
                  </a:moveTo>
                  <a:lnTo>
                    <a:pt x="66009" y="104478"/>
                  </a:lnTo>
                  <a:lnTo>
                    <a:pt x="69735" y="104478"/>
                  </a:lnTo>
                  <a:lnTo>
                    <a:pt x="69735" y="103239"/>
                  </a:lnTo>
                  <a:close/>
                  <a:moveTo>
                    <a:pt x="73462" y="103239"/>
                  </a:moveTo>
                  <a:lnTo>
                    <a:pt x="73462" y="104478"/>
                  </a:lnTo>
                  <a:lnTo>
                    <a:pt x="77189" y="104478"/>
                  </a:lnTo>
                  <a:lnTo>
                    <a:pt x="77189" y="103239"/>
                  </a:lnTo>
                  <a:close/>
                  <a:moveTo>
                    <a:pt x="80915" y="103239"/>
                  </a:moveTo>
                  <a:lnTo>
                    <a:pt x="80915" y="104478"/>
                  </a:lnTo>
                  <a:lnTo>
                    <a:pt x="84630" y="104478"/>
                  </a:lnTo>
                  <a:lnTo>
                    <a:pt x="84630" y="103239"/>
                  </a:lnTo>
                  <a:close/>
                  <a:moveTo>
                    <a:pt x="91917" y="102894"/>
                  </a:moveTo>
                  <a:cubicBezTo>
                    <a:pt x="90952" y="103120"/>
                    <a:pt x="89952" y="103239"/>
                    <a:pt x="88952" y="103239"/>
                  </a:cubicBezTo>
                  <a:lnTo>
                    <a:pt x="88357" y="103239"/>
                  </a:lnTo>
                  <a:lnTo>
                    <a:pt x="88357" y="104478"/>
                  </a:lnTo>
                  <a:lnTo>
                    <a:pt x="88952" y="104478"/>
                  </a:lnTo>
                  <a:cubicBezTo>
                    <a:pt x="90047" y="104478"/>
                    <a:pt x="91143" y="104359"/>
                    <a:pt x="92202" y="104109"/>
                  </a:cubicBezTo>
                  <a:lnTo>
                    <a:pt x="91917" y="102894"/>
                  </a:lnTo>
                  <a:close/>
                  <a:moveTo>
                    <a:pt x="62175" y="103644"/>
                  </a:moveTo>
                  <a:cubicBezTo>
                    <a:pt x="60913" y="103954"/>
                    <a:pt x="59698" y="104442"/>
                    <a:pt x="58567" y="105097"/>
                  </a:cubicBezTo>
                  <a:lnTo>
                    <a:pt x="59186" y="106168"/>
                  </a:lnTo>
                  <a:cubicBezTo>
                    <a:pt x="60210" y="105585"/>
                    <a:pt x="61317" y="105132"/>
                    <a:pt x="62472" y="104847"/>
                  </a:cubicBezTo>
                  <a:lnTo>
                    <a:pt x="62175" y="103644"/>
                  </a:lnTo>
                  <a:close/>
                  <a:moveTo>
                    <a:pt x="55495" y="107478"/>
                  </a:moveTo>
                  <a:cubicBezTo>
                    <a:pt x="54590" y="108407"/>
                    <a:pt x="53817" y="109454"/>
                    <a:pt x="53197" y="110597"/>
                  </a:cubicBezTo>
                  <a:lnTo>
                    <a:pt x="54293" y="111193"/>
                  </a:lnTo>
                  <a:cubicBezTo>
                    <a:pt x="54852" y="110145"/>
                    <a:pt x="55555" y="109193"/>
                    <a:pt x="56388" y="108335"/>
                  </a:cubicBezTo>
                  <a:lnTo>
                    <a:pt x="55495" y="107478"/>
                  </a:lnTo>
                  <a:close/>
                  <a:moveTo>
                    <a:pt x="51840" y="114241"/>
                  </a:moveTo>
                  <a:cubicBezTo>
                    <a:pt x="51626" y="115229"/>
                    <a:pt x="51507" y="116253"/>
                    <a:pt x="51507" y="117277"/>
                  </a:cubicBezTo>
                  <a:lnTo>
                    <a:pt x="51507" y="118075"/>
                  </a:lnTo>
                  <a:lnTo>
                    <a:pt x="52745" y="118075"/>
                  </a:lnTo>
                  <a:lnTo>
                    <a:pt x="52745" y="117277"/>
                  </a:lnTo>
                  <a:cubicBezTo>
                    <a:pt x="52745" y="116348"/>
                    <a:pt x="52852" y="115408"/>
                    <a:pt x="53055" y="114503"/>
                  </a:cubicBezTo>
                  <a:lnTo>
                    <a:pt x="51840" y="114241"/>
                  </a:lnTo>
                  <a:close/>
                  <a:moveTo>
                    <a:pt x="51507" y="121801"/>
                  </a:moveTo>
                  <a:lnTo>
                    <a:pt x="51507" y="125528"/>
                  </a:lnTo>
                  <a:lnTo>
                    <a:pt x="52757" y="125528"/>
                  </a:lnTo>
                  <a:lnTo>
                    <a:pt x="52757" y="121801"/>
                  </a:lnTo>
                  <a:close/>
                  <a:moveTo>
                    <a:pt x="51507" y="129243"/>
                  </a:moveTo>
                  <a:lnTo>
                    <a:pt x="51507" y="132969"/>
                  </a:lnTo>
                  <a:lnTo>
                    <a:pt x="52757" y="132969"/>
                  </a:lnTo>
                  <a:lnTo>
                    <a:pt x="52757" y="129243"/>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5" name="Google Shape;515;p12"/>
          <p:cNvGrpSpPr/>
          <p:nvPr/>
        </p:nvGrpSpPr>
        <p:grpSpPr>
          <a:xfrm>
            <a:off x="5985997" y="819101"/>
            <a:ext cx="2324227" cy="1792364"/>
            <a:chOff x="6020245" y="885554"/>
            <a:chExt cx="2324227" cy="1792364"/>
          </a:xfrm>
        </p:grpSpPr>
        <p:sp>
          <p:nvSpPr>
            <p:cNvPr id="516" name="Google Shape;516;p12"/>
            <p:cNvSpPr txBox="1"/>
            <p:nvPr/>
          </p:nvSpPr>
          <p:spPr>
            <a:xfrm>
              <a:off x="6459872" y="885554"/>
              <a:ext cx="1884600" cy="16466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D/HH Specific</a:t>
              </a: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Very few specialized EI providers. </a:t>
              </a:r>
              <a:r>
                <a:rPr lang="en" sz="1400" b="0" i="0" u="none" strike="noStrike" cap="none">
                  <a:solidFill>
                    <a:srgbClr val="ECF4DB"/>
                  </a:solidFill>
                  <a:latin typeface="Fira Sans Extra Condensed Medium"/>
                  <a:ea typeface="Fira Sans Extra Condensed Medium"/>
                  <a:cs typeface="Fira Sans Extra Condensed Medium"/>
                  <a:sym typeface="Fira Sans Extra Condensed Medium"/>
                </a:rPr>
                <a:t>No in state Deaf/HH Teacher Training Programs </a:t>
              </a:r>
              <a:endParaRPr/>
            </a:p>
          </p:txBody>
        </p:sp>
        <p:grpSp>
          <p:nvGrpSpPr>
            <p:cNvPr id="517" name="Google Shape;517;p12"/>
            <p:cNvGrpSpPr/>
            <p:nvPr/>
          </p:nvGrpSpPr>
          <p:grpSpPr>
            <a:xfrm>
              <a:off x="6020245" y="2252058"/>
              <a:ext cx="425859" cy="425859"/>
              <a:chOff x="6675345" y="1750483"/>
              <a:chExt cx="425859" cy="425859"/>
            </a:xfrm>
          </p:grpSpPr>
          <p:sp>
            <p:nvSpPr>
              <p:cNvPr id="518" name="Google Shape;518;p12"/>
              <p:cNvSpPr/>
              <p:nvPr/>
            </p:nvSpPr>
            <p:spPr>
              <a:xfrm rot="221008">
                <a:off x="6687810" y="1762948"/>
                <a:ext cx="400930" cy="400930"/>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2"/>
              <p:cNvSpPr/>
              <p:nvPr/>
            </p:nvSpPr>
            <p:spPr>
              <a:xfrm>
                <a:off x="6762521" y="1837683"/>
                <a:ext cx="251514"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20" name="Google Shape;520;p12"/>
          <p:cNvGrpSpPr/>
          <p:nvPr/>
        </p:nvGrpSpPr>
        <p:grpSpPr>
          <a:xfrm>
            <a:off x="5414110" y="2873074"/>
            <a:ext cx="3307118" cy="1160857"/>
            <a:chOff x="5949675" y="3467524"/>
            <a:chExt cx="2838484" cy="1160857"/>
          </a:xfrm>
        </p:grpSpPr>
        <p:sp>
          <p:nvSpPr>
            <p:cNvPr id="521" name="Google Shape;521;p12"/>
            <p:cNvSpPr txBox="1"/>
            <p:nvPr/>
          </p:nvSpPr>
          <p:spPr>
            <a:xfrm>
              <a:off x="6708259" y="3956286"/>
              <a:ext cx="2079900" cy="6720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600" b="1" i="0" u="none" strike="noStrike" cap="none">
                  <a:solidFill>
                    <a:srgbClr val="ECF4DB"/>
                  </a:solidFill>
                  <a:latin typeface="Roboto"/>
                  <a:ea typeface="Roboto"/>
                  <a:cs typeface="Roboto"/>
                  <a:sym typeface="Roboto"/>
                </a:rPr>
                <a:t>14 CDC Regions with 40+ sites under Dept. of Health </a:t>
              </a:r>
              <a:endParaRPr sz="1600" b="1" i="0" u="none" strike="noStrike" cap="none">
                <a:solidFill>
                  <a:srgbClr val="ECF4DB"/>
                </a:solidFill>
                <a:latin typeface="Roboto"/>
                <a:ea typeface="Roboto"/>
                <a:cs typeface="Roboto"/>
                <a:sym typeface="Roboto"/>
              </a:endParaRPr>
            </a:p>
          </p:txBody>
        </p:sp>
        <p:sp>
          <p:nvSpPr>
            <p:cNvPr id="522" name="Google Shape;522;p12"/>
            <p:cNvSpPr txBox="1"/>
            <p:nvPr/>
          </p:nvSpPr>
          <p:spPr>
            <a:xfrm>
              <a:off x="6516683" y="3467524"/>
              <a:ext cx="20799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2200" b="0" i="0" u="none" strike="noStrike" cap="none">
                  <a:solidFill>
                    <a:srgbClr val="ECF4DB"/>
                  </a:solidFill>
                  <a:latin typeface="Fira Sans Extra Condensed Medium"/>
                  <a:ea typeface="Fira Sans Extra Condensed Medium"/>
                  <a:cs typeface="Fira Sans Extra Condensed Medium"/>
                  <a:sym typeface="Fira Sans Extra Condensed Medium"/>
                </a:rPr>
                <a:t>Part C (birth to 3) and Part B (3 to 5) </a:t>
              </a:r>
              <a:endParaRPr sz="22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grpSp>
          <p:nvGrpSpPr>
            <p:cNvPr id="523" name="Google Shape;523;p12"/>
            <p:cNvGrpSpPr/>
            <p:nvPr/>
          </p:nvGrpSpPr>
          <p:grpSpPr>
            <a:xfrm>
              <a:off x="5949675" y="3739363"/>
              <a:ext cx="567001" cy="567001"/>
              <a:chOff x="6604775" y="1679913"/>
              <a:chExt cx="567001" cy="567001"/>
            </a:xfrm>
          </p:grpSpPr>
          <p:sp>
            <p:nvSpPr>
              <p:cNvPr id="524" name="Google Shape;524;p12"/>
              <p:cNvSpPr/>
              <p:nvPr/>
            </p:nvSpPr>
            <p:spPr>
              <a:xfrm rot="2700000">
                <a:off x="6687810" y="1762948"/>
                <a:ext cx="400930" cy="40093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2"/>
              <p:cNvSpPr/>
              <p:nvPr/>
            </p:nvSpPr>
            <p:spPr>
              <a:xfrm>
                <a:off x="6762521" y="1837683"/>
                <a:ext cx="251514"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26" name="Google Shape;526;p12"/>
          <p:cNvGrpSpPr/>
          <p:nvPr/>
        </p:nvGrpSpPr>
        <p:grpSpPr>
          <a:xfrm>
            <a:off x="597226" y="1084031"/>
            <a:ext cx="4025452" cy="1151162"/>
            <a:chOff x="-2951294" y="-2078646"/>
            <a:chExt cx="4025452" cy="1151162"/>
          </a:xfrm>
        </p:grpSpPr>
        <p:sp>
          <p:nvSpPr>
            <p:cNvPr id="527" name="Google Shape;527;p12"/>
            <p:cNvSpPr txBox="1"/>
            <p:nvPr/>
          </p:nvSpPr>
          <p:spPr>
            <a:xfrm>
              <a:off x="-2951294" y="-2078646"/>
              <a:ext cx="3433315" cy="1151162"/>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Rural and Frontier</a:t>
              </a:r>
              <a:endParaRPr/>
            </a:p>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50th in population</a:t>
              </a:r>
              <a:endParaRPr/>
            </a:p>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10th in physical size</a:t>
              </a:r>
              <a:endParaRPr/>
            </a:p>
          </p:txBody>
        </p:sp>
        <p:sp>
          <p:nvSpPr>
            <p:cNvPr id="528" name="Google Shape;528;p12"/>
            <p:cNvSpPr/>
            <p:nvPr/>
          </p:nvSpPr>
          <p:spPr>
            <a:xfrm rot="-8100000">
              <a:off x="590193" y="-1669495"/>
              <a:ext cx="400930" cy="400930"/>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9" name="Google Shape;529;p12"/>
          <p:cNvGrpSpPr/>
          <p:nvPr/>
        </p:nvGrpSpPr>
        <p:grpSpPr>
          <a:xfrm>
            <a:off x="522613" y="3467325"/>
            <a:ext cx="3189248" cy="1339075"/>
            <a:chOff x="178130" y="2819626"/>
            <a:chExt cx="2981720" cy="1339075"/>
          </a:xfrm>
        </p:grpSpPr>
        <p:sp>
          <p:nvSpPr>
            <p:cNvPr id="530" name="Google Shape;530;p12"/>
            <p:cNvSpPr txBox="1"/>
            <p:nvPr/>
          </p:nvSpPr>
          <p:spPr>
            <a:xfrm>
              <a:off x="178130" y="2819626"/>
              <a:ext cx="24147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Qualifying for Part C</a:t>
              </a:r>
              <a:r>
                <a:rPr lang="en" sz="2200" b="0" i="0" u="none" strike="noStrike" cap="none">
                  <a:solidFill>
                    <a:srgbClr val="ECF4DB"/>
                  </a:solidFill>
                  <a:latin typeface="Fira Sans Extra Condensed Medium"/>
                  <a:ea typeface="Fira Sans Extra Condensed Medium"/>
                  <a:cs typeface="Fira Sans Extra Condensed Medium"/>
                  <a:sym typeface="Fira Sans Extra Condensed Medium"/>
                </a:rPr>
                <a:t> </a:t>
              </a:r>
              <a:endParaRPr sz="22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531" name="Google Shape;531;p12"/>
            <p:cNvSpPr txBox="1"/>
            <p:nvPr/>
          </p:nvSpPr>
          <p:spPr>
            <a:xfrm>
              <a:off x="205710" y="3162401"/>
              <a:ext cx="2463600" cy="99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 sz="1600" b="1" i="0" u="none" strike="noStrike" cap="none">
                  <a:solidFill>
                    <a:srgbClr val="ECF4DB"/>
                  </a:solidFill>
                  <a:latin typeface="Roboto"/>
                  <a:ea typeface="Roboto"/>
                  <a:cs typeface="Roboto"/>
                  <a:sym typeface="Roboto"/>
                </a:rPr>
                <a:t>Any type, degree of hearing loss.</a:t>
              </a:r>
              <a:endParaRPr sz="1600" b="1" i="0" u="none" strike="noStrike" cap="none">
                <a:solidFill>
                  <a:srgbClr val="ECF4DB"/>
                </a:solidFill>
                <a:latin typeface="Roboto"/>
                <a:ea typeface="Roboto"/>
                <a:cs typeface="Roboto"/>
                <a:sym typeface="Roboto"/>
              </a:endParaRPr>
            </a:p>
          </p:txBody>
        </p:sp>
        <p:grpSp>
          <p:nvGrpSpPr>
            <p:cNvPr id="532" name="Google Shape;532;p12"/>
            <p:cNvGrpSpPr/>
            <p:nvPr/>
          </p:nvGrpSpPr>
          <p:grpSpPr>
            <a:xfrm rot="10800000">
              <a:off x="2592850" y="2977001"/>
              <a:ext cx="567001" cy="567001"/>
              <a:chOff x="6604775" y="1679913"/>
              <a:chExt cx="567001" cy="567001"/>
            </a:xfrm>
          </p:grpSpPr>
          <p:sp>
            <p:nvSpPr>
              <p:cNvPr id="533" name="Google Shape;533;p12"/>
              <p:cNvSpPr/>
              <p:nvPr/>
            </p:nvSpPr>
            <p:spPr>
              <a:xfrm rot="2700000">
                <a:off x="6687810" y="1762948"/>
                <a:ext cx="400930" cy="40093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2"/>
              <p:cNvSpPr/>
              <p:nvPr/>
            </p:nvSpPr>
            <p:spPr>
              <a:xfrm>
                <a:off x="6762521" y="1837683"/>
                <a:ext cx="251514"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35" name="Google Shape;535;p12"/>
          <p:cNvSpPr/>
          <p:nvPr/>
        </p:nvSpPr>
        <p:spPr>
          <a:xfrm rot="-7169856">
            <a:off x="3044563" y="2291448"/>
            <a:ext cx="400930" cy="46712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2"/>
          <p:cNvSpPr/>
          <p:nvPr/>
        </p:nvSpPr>
        <p:spPr>
          <a:xfrm>
            <a:off x="3098508" y="2370643"/>
            <a:ext cx="293039"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12"/>
          <p:cNvSpPr txBox="1"/>
          <p:nvPr/>
        </p:nvSpPr>
        <p:spPr>
          <a:xfrm>
            <a:off x="-103173" y="2190936"/>
            <a:ext cx="2920998" cy="816129"/>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Medium"/>
                <a:ea typeface="Fira Sans Extra Condensed Medium"/>
                <a:cs typeface="Fira Sans Extra Condensed Medium"/>
                <a:sym typeface="Fira Sans Extra Condensed Medium"/>
              </a:rPr>
              <a:t>No School for the Deaf </a:t>
            </a:r>
            <a:endParaRPr/>
          </a:p>
        </p:txBody>
      </p:sp>
      <p:sp>
        <p:nvSpPr>
          <p:cNvPr id="538" name="Google Shape;538;p12"/>
          <p:cNvSpPr/>
          <p:nvPr/>
        </p:nvSpPr>
        <p:spPr>
          <a:xfrm>
            <a:off x="4180452" y="1562931"/>
            <a:ext cx="293039"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2"/>
          <p:cNvSpPr txBox="1"/>
          <p:nvPr/>
        </p:nvSpPr>
        <p:spPr>
          <a:xfrm>
            <a:off x="4858905" y="4656434"/>
            <a:ext cx="2932775"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200"/>
              <a:buFont typeface="Arial"/>
              <a:buNone/>
            </a:pPr>
            <a:r>
              <a:rPr lang="en" sz="2200" b="0" i="0" u="none" strike="noStrike" cap="none">
                <a:solidFill>
                  <a:srgbClr val="ECF4DB"/>
                </a:solidFill>
                <a:latin typeface="Fira Sans Extra Condensed Medium"/>
                <a:ea typeface="Fira Sans Extra Condensed Medium"/>
                <a:cs typeface="Fira Sans Extra Condensed Medium"/>
                <a:sym typeface="Fira Sans Extra Condensed Medium"/>
              </a:rPr>
              <a:t>Change can be </a:t>
            </a:r>
            <a:r>
              <a:rPr lang="en" sz="2200">
                <a:solidFill>
                  <a:srgbClr val="ECF4DB"/>
                </a:solidFill>
                <a:latin typeface="Fira Sans Extra Condensed Medium"/>
                <a:ea typeface="Fira Sans Extra Condensed Medium"/>
                <a:cs typeface="Fira Sans Extra Condensed Medium"/>
                <a:sym typeface="Fira Sans Extra Condensed Medium"/>
              </a:rPr>
              <a:t>scary</a:t>
            </a:r>
            <a:r>
              <a:rPr lang="en" sz="2200" b="0" i="0" u="none" strike="noStrike" cap="none">
                <a:solidFill>
                  <a:srgbClr val="ECF4DB"/>
                </a:solidFill>
                <a:latin typeface="Fira Sans Extra Condensed Medium"/>
                <a:ea typeface="Fira Sans Extra Condensed Medium"/>
                <a:cs typeface="Fira Sans Extra Condensed Medium"/>
                <a:sym typeface="Fira Sans Extra Condensed Medium"/>
              </a:rPr>
              <a:t>   </a:t>
            </a:r>
            <a:endParaRPr sz="22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540" name="Google Shape;540;p12"/>
          <p:cNvSpPr/>
          <p:nvPr/>
        </p:nvSpPr>
        <p:spPr>
          <a:xfrm rot="4485892">
            <a:off x="4668312" y="4528654"/>
            <a:ext cx="400930" cy="400930"/>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2"/>
          <p:cNvSpPr/>
          <p:nvPr/>
        </p:nvSpPr>
        <p:spPr>
          <a:xfrm rot="1516208">
            <a:off x="4768073" y="4637896"/>
            <a:ext cx="293039" cy="251487"/>
          </a:xfrm>
          <a:custGeom>
            <a:avLst/>
            <a:gdLst/>
            <a:ahLst/>
            <a:cxnLst/>
            <a:rect l="l" t="t" r="r" b="b"/>
            <a:pathLst>
              <a:path w="9098" h="9097" extrusionOk="0">
                <a:moveTo>
                  <a:pt x="4549" y="0"/>
                </a:moveTo>
                <a:cubicBezTo>
                  <a:pt x="2037" y="0"/>
                  <a:pt x="1" y="2036"/>
                  <a:pt x="1" y="4548"/>
                </a:cubicBezTo>
                <a:cubicBezTo>
                  <a:pt x="1" y="7060"/>
                  <a:pt x="2037" y="9096"/>
                  <a:pt x="4549" y="9096"/>
                </a:cubicBezTo>
                <a:cubicBezTo>
                  <a:pt x="7061" y="9096"/>
                  <a:pt x="9097" y="7060"/>
                  <a:pt x="9097" y="4548"/>
                </a:cubicBezTo>
                <a:cubicBezTo>
                  <a:pt x="9097" y="2036"/>
                  <a:pt x="7061" y="0"/>
                  <a:pt x="45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38"/>
                                        </p:tgtEl>
                                        <p:attrNameLst>
                                          <p:attrName>style.visibility</p:attrName>
                                        </p:attrNameLst>
                                      </p:cBhvr>
                                      <p:to>
                                        <p:strVal val="visible"/>
                                      </p:to>
                                    </p:set>
                                    <p:animEffect transition="in" filter="fade">
                                      <p:cBhvr>
                                        <p:cTn id="9" dur="500"/>
                                        <p:tgtEl>
                                          <p:spTgt spid="5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5"/>
                                        </p:tgtEl>
                                        <p:attrNameLst>
                                          <p:attrName>style.visibility</p:attrName>
                                        </p:attrNameLst>
                                      </p:cBhvr>
                                      <p:to>
                                        <p:strVal val="visible"/>
                                      </p:to>
                                    </p:set>
                                    <p:animEffect transition="in" filter="fade">
                                      <p:cBhvr>
                                        <p:cTn id="14" dur="500"/>
                                        <p:tgtEl>
                                          <p:spTgt spid="5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5"/>
                                        </p:tgtEl>
                                        <p:attrNameLst>
                                          <p:attrName>style.visibility</p:attrName>
                                        </p:attrNameLst>
                                      </p:cBhvr>
                                      <p:to>
                                        <p:strVal val="visible"/>
                                      </p:to>
                                    </p:set>
                                    <p:animEffect transition="in" filter="fade">
                                      <p:cBhvr>
                                        <p:cTn id="19" dur="500"/>
                                        <p:tgtEl>
                                          <p:spTgt spid="535"/>
                                        </p:tgtEl>
                                      </p:cBhvr>
                                    </p:animEffect>
                                  </p:childTnLst>
                                </p:cTn>
                              </p:par>
                              <p:par>
                                <p:cTn id="20" presetID="10" presetClass="entr" presetSubtype="0" fill="hold" nodeType="withEffect">
                                  <p:stCondLst>
                                    <p:cond delay="0"/>
                                  </p:stCondLst>
                                  <p:childTnLst>
                                    <p:set>
                                      <p:cBhvr>
                                        <p:cTn id="21" dur="1" fill="hold">
                                          <p:stCondLst>
                                            <p:cond delay="0"/>
                                          </p:stCondLst>
                                        </p:cTn>
                                        <p:tgtEl>
                                          <p:spTgt spid="536"/>
                                        </p:tgtEl>
                                        <p:attrNameLst>
                                          <p:attrName>style.visibility</p:attrName>
                                        </p:attrNameLst>
                                      </p:cBhvr>
                                      <p:to>
                                        <p:strVal val="visible"/>
                                      </p:to>
                                    </p:set>
                                    <p:animEffect transition="in" filter="fade">
                                      <p:cBhvr>
                                        <p:cTn id="22" dur="500"/>
                                        <p:tgtEl>
                                          <p:spTgt spid="536"/>
                                        </p:tgtEl>
                                      </p:cBhvr>
                                    </p:animEffect>
                                  </p:childTnLst>
                                </p:cTn>
                              </p:par>
                              <p:par>
                                <p:cTn id="23" presetID="10" presetClass="entr" presetSubtype="0" fill="hold" nodeType="withEffect">
                                  <p:stCondLst>
                                    <p:cond delay="0"/>
                                  </p:stCondLst>
                                  <p:childTnLst>
                                    <p:set>
                                      <p:cBhvr>
                                        <p:cTn id="24" dur="1" fill="hold">
                                          <p:stCondLst>
                                            <p:cond delay="0"/>
                                          </p:stCondLst>
                                        </p:cTn>
                                        <p:tgtEl>
                                          <p:spTgt spid="537"/>
                                        </p:tgtEl>
                                        <p:attrNameLst>
                                          <p:attrName>style.visibility</p:attrName>
                                        </p:attrNameLst>
                                      </p:cBhvr>
                                      <p:to>
                                        <p:strVal val="visible"/>
                                      </p:to>
                                    </p:set>
                                    <p:animEffect transition="in" filter="fade">
                                      <p:cBhvr>
                                        <p:cTn id="25" dur="500"/>
                                        <p:tgtEl>
                                          <p:spTgt spid="5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0"/>
                                        </p:tgtEl>
                                        <p:attrNameLst>
                                          <p:attrName>style.visibility</p:attrName>
                                        </p:attrNameLst>
                                      </p:cBhvr>
                                      <p:to>
                                        <p:strVal val="visible"/>
                                      </p:to>
                                    </p:set>
                                    <p:animEffect transition="in" filter="fade">
                                      <p:cBhvr>
                                        <p:cTn id="30" dur="500"/>
                                        <p:tgtEl>
                                          <p:spTgt spid="5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29"/>
                                        </p:tgtEl>
                                        <p:attrNameLst>
                                          <p:attrName>style.visibility</p:attrName>
                                        </p:attrNameLst>
                                      </p:cBhvr>
                                      <p:to>
                                        <p:strVal val="visible"/>
                                      </p:to>
                                    </p:set>
                                    <p:animEffect transition="in" filter="fade">
                                      <p:cBhvr>
                                        <p:cTn id="35" dur="500"/>
                                        <p:tgtEl>
                                          <p:spTgt spid="5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9"/>
                                        </p:tgtEl>
                                        <p:attrNameLst>
                                          <p:attrName>style.visibility</p:attrName>
                                        </p:attrNameLst>
                                      </p:cBhvr>
                                      <p:to>
                                        <p:strVal val="visible"/>
                                      </p:to>
                                    </p:set>
                                    <p:animEffect transition="in" filter="fade">
                                      <p:cBhvr>
                                        <p:cTn id="40" dur="500"/>
                                        <p:tgtEl>
                                          <p:spTgt spid="539"/>
                                        </p:tgtEl>
                                      </p:cBhvr>
                                    </p:animEffect>
                                  </p:childTnLst>
                                </p:cTn>
                              </p:par>
                              <p:par>
                                <p:cTn id="41" presetID="10" presetClass="entr" presetSubtype="0" fill="hold" nodeType="withEffect">
                                  <p:stCondLst>
                                    <p:cond delay="0"/>
                                  </p:stCondLst>
                                  <p:childTnLst>
                                    <p:set>
                                      <p:cBhvr>
                                        <p:cTn id="42" dur="1" fill="hold">
                                          <p:stCondLst>
                                            <p:cond delay="0"/>
                                          </p:stCondLst>
                                        </p:cTn>
                                        <p:tgtEl>
                                          <p:spTgt spid="540"/>
                                        </p:tgtEl>
                                        <p:attrNameLst>
                                          <p:attrName>style.visibility</p:attrName>
                                        </p:attrNameLst>
                                      </p:cBhvr>
                                      <p:to>
                                        <p:strVal val="visible"/>
                                      </p:to>
                                    </p:set>
                                    <p:animEffect transition="in" filter="fade">
                                      <p:cBhvr>
                                        <p:cTn id="43" dur="500"/>
                                        <p:tgtEl>
                                          <p:spTgt spid="540"/>
                                        </p:tgtEl>
                                      </p:cBhvr>
                                    </p:animEffect>
                                  </p:childTnLst>
                                </p:cTn>
                              </p:par>
                              <p:par>
                                <p:cTn id="44" presetID="10" presetClass="entr" presetSubtype="0" fill="hold" nodeType="withEffect">
                                  <p:stCondLst>
                                    <p:cond delay="0"/>
                                  </p:stCondLst>
                                  <p:childTnLst>
                                    <p:set>
                                      <p:cBhvr>
                                        <p:cTn id="45" dur="1" fill="hold">
                                          <p:stCondLst>
                                            <p:cond delay="0"/>
                                          </p:stCondLst>
                                        </p:cTn>
                                        <p:tgtEl>
                                          <p:spTgt spid="541"/>
                                        </p:tgtEl>
                                        <p:attrNameLst>
                                          <p:attrName>style.visibility</p:attrName>
                                        </p:attrNameLst>
                                      </p:cBhvr>
                                      <p:to>
                                        <p:strVal val="visible"/>
                                      </p:to>
                                    </p:set>
                                    <p:animEffect transition="in" filter="fade">
                                      <p:cBhvr>
                                        <p:cTn id="46" dur="5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13"/>
          <p:cNvSpPr txBox="1">
            <a:spLocks noGrp="1"/>
          </p:cNvSpPr>
          <p:nvPr>
            <p:ph type="title"/>
          </p:nvPr>
        </p:nvSpPr>
        <p:spPr>
          <a:xfrm>
            <a:off x="1471010" y="80950"/>
            <a:ext cx="4074900" cy="8406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accent1"/>
              </a:buClr>
              <a:buSzPts val="5400"/>
              <a:buFont typeface="Century Gothic"/>
              <a:buNone/>
            </a:pPr>
            <a:r>
              <a:rPr lang="en" sz="3500" b="1">
                <a:solidFill>
                  <a:schemeClr val="accent1"/>
                </a:solidFill>
              </a:rPr>
              <a:t>Overall WEII Goal</a:t>
            </a:r>
            <a:endParaRPr sz="800" b="1"/>
          </a:p>
        </p:txBody>
      </p:sp>
      <p:sp>
        <p:nvSpPr>
          <p:cNvPr id="547" name="Google Shape;547;p13"/>
          <p:cNvSpPr txBox="1">
            <a:spLocks noGrp="1"/>
          </p:cNvSpPr>
          <p:nvPr>
            <p:ph type="body" idx="1"/>
          </p:nvPr>
        </p:nvSpPr>
        <p:spPr>
          <a:xfrm>
            <a:off x="763200" y="921550"/>
            <a:ext cx="4782710" cy="3720700"/>
          </a:xfrm>
          <a:prstGeom prst="rect">
            <a:avLst/>
          </a:prstGeom>
          <a:noFill/>
          <a:ln>
            <a:noFill/>
          </a:ln>
        </p:spPr>
        <p:txBody>
          <a:bodyPr spcFirstLastPara="1" wrap="square" lIns="68575" tIns="34275" rIns="68575" bIns="34275" anchor="t" anchorCtr="0">
            <a:normAutofit fontScale="47500" lnSpcReduction="20000"/>
          </a:bodyPr>
          <a:lstStyle/>
          <a:p>
            <a:pPr marL="0" lvl="0" indent="0" algn="ctr" rtl="0">
              <a:lnSpc>
                <a:spcPct val="90000"/>
              </a:lnSpc>
              <a:spcBef>
                <a:spcPts val="0"/>
              </a:spcBef>
              <a:spcAft>
                <a:spcPts val="0"/>
              </a:spcAft>
              <a:buClr>
                <a:srgbClr val="262626"/>
              </a:buClr>
              <a:buSzPct val="71287"/>
              <a:buFont typeface="Gill Sans"/>
              <a:buNone/>
            </a:pPr>
            <a:r>
              <a:rPr lang="en" sz="5900" b="1">
                <a:solidFill>
                  <a:srgbClr val="ECF4DB"/>
                </a:solidFill>
                <a:latin typeface="Gill Sans"/>
                <a:ea typeface="Gill Sans"/>
                <a:cs typeface="Gill Sans"/>
                <a:sym typeface="Gill Sans"/>
              </a:rPr>
              <a:t>To promote collaborative efforts to increase Wyoming’s capacity to provide quality early intervention services for children who are deaf or hard of hearing birth to kindergarten and their families. </a:t>
            </a:r>
            <a:endParaRPr sz="5900" b="1">
              <a:solidFill>
                <a:srgbClr val="ECF4DB"/>
              </a:solidFill>
              <a:latin typeface="Gill Sans"/>
              <a:ea typeface="Gill Sans"/>
              <a:cs typeface="Gill Sans"/>
              <a:sym typeface="Gill Sans"/>
            </a:endParaRPr>
          </a:p>
          <a:p>
            <a:pPr marL="0" lvl="0" indent="0" algn="ctr" rtl="0">
              <a:lnSpc>
                <a:spcPct val="90000"/>
              </a:lnSpc>
              <a:spcBef>
                <a:spcPts val="0"/>
              </a:spcBef>
              <a:spcAft>
                <a:spcPts val="0"/>
              </a:spcAft>
              <a:buClr>
                <a:srgbClr val="262626"/>
              </a:buClr>
              <a:buSzPct val="94736"/>
              <a:buFont typeface="Gill Sans"/>
              <a:buNone/>
            </a:pPr>
            <a:endParaRPr sz="3800" b="1">
              <a:solidFill>
                <a:srgbClr val="ECF4DB"/>
              </a:solidFill>
              <a:latin typeface="Gill Sans"/>
              <a:ea typeface="Gill Sans"/>
              <a:cs typeface="Gill Sans"/>
              <a:sym typeface="Gill Sans"/>
            </a:endParaRPr>
          </a:p>
          <a:p>
            <a:pPr marL="0" lvl="0" indent="0" algn="ctr" rtl="0">
              <a:lnSpc>
                <a:spcPct val="90000"/>
              </a:lnSpc>
              <a:spcBef>
                <a:spcPts val="0"/>
              </a:spcBef>
              <a:spcAft>
                <a:spcPts val="0"/>
              </a:spcAft>
              <a:buClr>
                <a:srgbClr val="262626"/>
              </a:buClr>
              <a:buSzPct val="94736"/>
              <a:buFont typeface="Gill Sans"/>
              <a:buNone/>
            </a:pPr>
            <a:endParaRPr sz="3800" b="1">
              <a:solidFill>
                <a:srgbClr val="ECF4DB"/>
              </a:solidFill>
              <a:latin typeface="Gill Sans"/>
              <a:ea typeface="Gill Sans"/>
              <a:cs typeface="Gill Sans"/>
              <a:sym typeface="Gill Sans"/>
            </a:endParaRPr>
          </a:p>
          <a:p>
            <a:pPr marL="0" lvl="0" indent="0" algn="ctr" rtl="0">
              <a:lnSpc>
                <a:spcPct val="90000"/>
              </a:lnSpc>
              <a:spcBef>
                <a:spcPts val="0"/>
              </a:spcBef>
              <a:spcAft>
                <a:spcPts val="0"/>
              </a:spcAft>
              <a:buClr>
                <a:srgbClr val="262626"/>
              </a:buClr>
              <a:buSzPct val="74186"/>
              <a:buFont typeface="Gill Sans"/>
              <a:buNone/>
            </a:pPr>
            <a:r>
              <a:rPr lang="en" sz="4852" b="1">
                <a:solidFill>
                  <a:schemeClr val="accent1"/>
                </a:solidFill>
                <a:latin typeface="Gill Sans"/>
                <a:ea typeface="Gill Sans"/>
                <a:cs typeface="Gill Sans"/>
                <a:sym typeface="Gill Sans"/>
              </a:rPr>
              <a:t>*THIS IS A SYSTEMS CHANGE.</a:t>
            </a:r>
            <a:endParaRPr sz="4852" b="1">
              <a:solidFill>
                <a:schemeClr val="accent1"/>
              </a:solidFill>
              <a:latin typeface="Gill Sans"/>
              <a:ea typeface="Gill Sans"/>
              <a:cs typeface="Gill Sans"/>
              <a:sym typeface="Gill Sans"/>
            </a:endParaRPr>
          </a:p>
          <a:p>
            <a:pPr marL="0" lvl="0" indent="0" algn="ctr" rtl="0">
              <a:lnSpc>
                <a:spcPct val="90000"/>
              </a:lnSpc>
              <a:spcBef>
                <a:spcPts val="0"/>
              </a:spcBef>
              <a:spcAft>
                <a:spcPts val="0"/>
              </a:spcAft>
              <a:buClr>
                <a:srgbClr val="262626"/>
              </a:buClr>
              <a:buSzPct val="163636"/>
              <a:buFont typeface="Gill Sans"/>
              <a:buNone/>
            </a:pPr>
            <a:endParaRPr sz="2200" b="1">
              <a:solidFill>
                <a:srgbClr val="ECF4DB"/>
              </a:solidFill>
              <a:latin typeface="Gill Sans"/>
              <a:ea typeface="Gill Sans"/>
              <a:cs typeface="Gill Sans"/>
              <a:sym typeface="Gill Sans"/>
            </a:endParaRPr>
          </a:p>
          <a:p>
            <a:pPr marL="0" lvl="0" indent="0" algn="ctr" rtl="0">
              <a:lnSpc>
                <a:spcPct val="90000"/>
              </a:lnSpc>
              <a:spcBef>
                <a:spcPts val="0"/>
              </a:spcBef>
              <a:spcAft>
                <a:spcPts val="0"/>
              </a:spcAft>
              <a:buClr>
                <a:srgbClr val="262626"/>
              </a:buClr>
              <a:buSzPct val="163636"/>
              <a:buFont typeface="Gill Sans"/>
              <a:buNone/>
            </a:pPr>
            <a:endParaRPr sz="2200" b="1">
              <a:solidFill>
                <a:srgbClr val="ECF4DB"/>
              </a:solidFill>
              <a:latin typeface="Gill Sans"/>
              <a:ea typeface="Gill Sans"/>
              <a:cs typeface="Gill Sans"/>
              <a:sym typeface="Gill Sans"/>
            </a:endParaRPr>
          </a:p>
        </p:txBody>
      </p:sp>
      <p:pic>
        <p:nvPicPr>
          <p:cNvPr id="548" name="Google Shape;548;p13" descr="Close up of a young male baby wearing hearing aids sitting in a baby saucer looking at camera and smiling. "/>
          <p:cNvPicPr preferRelativeResize="0">
            <a:picLocks noGrp="1"/>
          </p:cNvPicPr>
          <p:nvPr>
            <p:ph type="pic" idx="2"/>
          </p:nvPr>
        </p:nvPicPr>
        <p:blipFill rotWithShape="1">
          <a:blip r:embed="rId3">
            <a:alphaModFix/>
          </a:blip>
          <a:srcRect l="3331" r="3332"/>
          <a:stretch/>
        </p:blipFill>
        <p:spPr>
          <a:xfrm>
            <a:off x="5876910" y="1111525"/>
            <a:ext cx="2400300" cy="3429000"/>
          </a:xfrm>
          <a:prstGeom prst="roundRect">
            <a:avLst>
              <a:gd name="adj" fmla="val 16667"/>
            </a:avLst>
          </a:prstGeom>
          <a:noFill/>
          <a:ln>
            <a:noFill/>
          </a:ln>
          <a:effectLst>
            <a:outerShdw blurRad="50800" dist="50800" dir="5400000" algn="tl" rotWithShape="0">
              <a:srgbClr val="000000">
                <a:alpha val="42352"/>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4"/>
          <p:cNvSpPr txBox="1"/>
          <p:nvPr/>
        </p:nvSpPr>
        <p:spPr>
          <a:xfrm>
            <a:off x="12436" y="435338"/>
            <a:ext cx="7812580" cy="69605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accent1"/>
              </a:buClr>
              <a:buSzPts val="5400"/>
              <a:buFont typeface="Century Gothic"/>
              <a:buNone/>
            </a:pPr>
            <a:r>
              <a:rPr lang="en" sz="3500" b="1" i="0" u="none" strike="noStrike" cap="none">
                <a:solidFill>
                  <a:schemeClr val="accent1"/>
                </a:solidFill>
                <a:latin typeface="Century Gothic"/>
                <a:ea typeface="Century Gothic"/>
                <a:cs typeface="Century Gothic"/>
                <a:sym typeface="Century Gothic"/>
              </a:rPr>
              <a:t>Looking back at the starting line…. </a:t>
            </a:r>
            <a:endParaRPr sz="800" b="1" i="0" u="none" strike="noStrike" cap="none">
              <a:solidFill>
                <a:schemeClr val="lt2"/>
              </a:solidFill>
              <a:latin typeface="Century Gothic"/>
              <a:ea typeface="Century Gothic"/>
              <a:cs typeface="Century Gothic"/>
              <a:sym typeface="Century Gothic"/>
            </a:endParaRPr>
          </a:p>
        </p:txBody>
      </p:sp>
      <p:pic>
        <p:nvPicPr>
          <p:cNvPr id="554" name="Google Shape;554;p14" descr="Photograph representing a car race with several race cars driving on a race track. "/>
          <p:cNvPicPr preferRelativeResize="0"/>
          <p:nvPr/>
        </p:nvPicPr>
        <p:blipFill rotWithShape="1">
          <a:blip r:embed="rId3">
            <a:alphaModFix/>
          </a:blip>
          <a:srcRect/>
          <a:stretch/>
        </p:blipFill>
        <p:spPr>
          <a:xfrm>
            <a:off x="1348369" y="1455243"/>
            <a:ext cx="4762500" cy="3400425"/>
          </a:xfrm>
          <a:prstGeom prst="rect">
            <a:avLst/>
          </a:prstGeom>
          <a:noFill/>
          <a:ln>
            <a:noFill/>
          </a:ln>
        </p:spPr>
      </p:pic>
      <p:sp>
        <p:nvSpPr>
          <p:cNvPr id="555" name="Google Shape;555;p14"/>
          <p:cNvSpPr txBox="1"/>
          <p:nvPr/>
        </p:nvSpPr>
        <p:spPr>
          <a:xfrm>
            <a:off x="1822119" y="4477330"/>
            <a:ext cx="47625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23aed77153_0_0"/>
          <p:cNvSpPr txBox="1">
            <a:spLocks noGrp="1"/>
          </p:cNvSpPr>
          <p:nvPr>
            <p:ph type="title"/>
          </p:nvPr>
        </p:nvSpPr>
        <p:spPr>
          <a:xfrm>
            <a:off x="484583" y="339539"/>
            <a:ext cx="7053600" cy="105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b="1"/>
              <a:t>The TRACK built and paved…		</a:t>
            </a:r>
            <a:endParaRPr b="1"/>
          </a:p>
        </p:txBody>
      </p:sp>
      <p:sp>
        <p:nvSpPr>
          <p:cNvPr id="561" name="Google Shape;561;g223aed77153_0_0"/>
          <p:cNvSpPr txBox="1">
            <a:spLocks noGrp="1"/>
          </p:cNvSpPr>
          <p:nvPr>
            <p:ph type="body" idx="1"/>
          </p:nvPr>
        </p:nvSpPr>
        <p:spPr>
          <a:xfrm>
            <a:off x="511200" y="1216925"/>
            <a:ext cx="8121600" cy="3643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108" dirty="0">
                <a:solidFill>
                  <a:srgbClr val="EDF6D5"/>
                </a:solidFill>
              </a:rPr>
              <a:t>1.First Lane:  Wyoming laid down tracks and paved the way for hearing screening by working with the 22 birthing hospitals beginning in 1994.  Work with midwives and other home birth attendees followed. ONE MONTH OF AGE</a:t>
            </a:r>
            <a:endParaRPr sz="2108" dirty="0">
              <a:solidFill>
                <a:srgbClr val="EDF6D5"/>
              </a:solidFill>
            </a:endParaRPr>
          </a:p>
          <a:p>
            <a:pPr marL="0" lvl="0" indent="0" algn="l" rtl="0">
              <a:spcBef>
                <a:spcPts val="800"/>
              </a:spcBef>
              <a:spcAft>
                <a:spcPts val="0"/>
              </a:spcAft>
              <a:buNone/>
            </a:pPr>
            <a:endParaRPr sz="2108" dirty="0">
              <a:solidFill>
                <a:srgbClr val="EDF6D5"/>
              </a:solidFill>
            </a:endParaRPr>
          </a:p>
          <a:p>
            <a:pPr marL="0" lvl="0" indent="0" algn="l" rtl="0">
              <a:spcBef>
                <a:spcPts val="800"/>
              </a:spcBef>
              <a:spcAft>
                <a:spcPts val="0"/>
              </a:spcAft>
              <a:buNone/>
            </a:pPr>
            <a:r>
              <a:rPr lang="en" sz="2108" dirty="0">
                <a:solidFill>
                  <a:srgbClr val="EDF6D5"/>
                </a:solidFill>
              </a:rPr>
              <a:t>2. Second Lane: Legislation was passed in 1999 to mandate hearing screening for all Wyoming newborns paving the way for ALL families to receive hearing screening using appropriate equipment, protocols and follow up procedures..</a:t>
            </a:r>
            <a:endParaRPr sz="2108" dirty="0">
              <a:solidFill>
                <a:srgbClr val="EDF6D5"/>
              </a:solidFill>
            </a:endParaRPr>
          </a:p>
          <a:p>
            <a:pPr marL="0" lvl="0" indent="0" algn="l" rtl="0">
              <a:spcBef>
                <a:spcPts val="800"/>
              </a:spcBef>
              <a:spcAft>
                <a:spcPts val="0"/>
              </a:spcAft>
              <a:buNone/>
            </a:pPr>
            <a:endParaRPr sz="1800" dirty="0">
              <a:solidFill>
                <a:srgbClr val="EDF6D5"/>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225114bff0b_0_0"/>
          <p:cNvSpPr txBox="1">
            <a:spLocks noGrp="1"/>
          </p:cNvSpPr>
          <p:nvPr>
            <p:ph type="title"/>
          </p:nvPr>
        </p:nvSpPr>
        <p:spPr>
          <a:xfrm>
            <a:off x="347258" y="244464"/>
            <a:ext cx="7053600" cy="1050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b="1"/>
              <a:t>The TRACK built and paved…		</a:t>
            </a:r>
            <a:endParaRPr b="1"/>
          </a:p>
        </p:txBody>
      </p:sp>
      <p:sp>
        <p:nvSpPr>
          <p:cNvPr id="567" name="Google Shape;567;g225114bff0b_0_0"/>
          <p:cNvSpPr txBox="1">
            <a:spLocks noGrp="1"/>
          </p:cNvSpPr>
          <p:nvPr>
            <p:ph type="body" idx="1"/>
          </p:nvPr>
        </p:nvSpPr>
        <p:spPr>
          <a:xfrm>
            <a:off x="296900" y="794450"/>
            <a:ext cx="8312100" cy="41718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sz="1800" dirty="0">
              <a:solidFill>
                <a:srgbClr val="EDF6D5"/>
              </a:solidFill>
            </a:endParaRPr>
          </a:p>
          <a:p>
            <a:pPr marL="0" lvl="0" indent="0" algn="l" rtl="0">
              <a:spcBef>
                <a:spcPts val="800"/>
              </a:spcBef>
              <a:spcAft>
                <a:spcPts val="0"/>
              </a:spcAft>
              <a:buNone/>
            </a:pPr>
            <a:r>
              <a:rPr lang="en" sz="1800" dirty="0">
                <a:solidFill>
                  <a:srgbClr val="EDF6D5"/>
                </a:solidFill>
              </a:rPr>
              <a:t>3.Third Lane: Wyoming paved the way for families to be referred to audiologists (both in state and out of state) with the training, experience and equipment to provide age appropriate, timely hearing assessments for infants. THREE MONTHS OF AGE</a:t>
            </a:r>
            <a:endParaRPr sz="1800" dirty="0">
              <a:solidFill>
                <a:srgbClr val="EDF6D5"/>
              </a:solidFill>
            </a:endParaRPr>
          </a:p>
          <a:p>
            <a:pPr marL="0" lvl="0" indent="0" algn="l" rtl="0">
              <a:spcBef>
                <a:spcPts val="800"/>
              </a:spcBef>
              <a:spcAft>
                <a:spcPts val="0"/>
              </a:spcAft>
              <a:buNone/>
            </a:pPr>
            <a:endParaRPr sz="1800" dirty="0">
              <a:solidFill>
                <a:srgbClr val="EDF6D5"/>
              </a:solidFill>
            </a:endParaRPr>
          </a:p>
          <a:p>
            <a:pPr marL="0" lvl="0" indent="0" algn="l" rtl="0">
              <a:spcBef>
                <a:spcPts val="800"/>
              </a:spcBef>
              <a:spcAft>
                <a:spcPts val="0"/>
              </a:spcAft>
              <a:buNone/>
            </a:pPr>
            <a:r>
              <a:rPr lang="en" sz="1800" dirty="0">
                <a:solidFill>
                  <a:srgbClr val="EDF6D5"/>
                </a:solidFill>
              </a:rPr>
              <a:t>4. Fourth Lane: Wyoming paved the way to secure funds for hearing technology for children diagnosed with hearing differences who were uninsured or underinsured.</a:t>
            </a:r>
            <a:endParaRPr sz="1800" dirty="0">
              <a:solidFill>
                <a:srgbClr val="EDF6D5"/>
              </a:solidFill>
            </a:endParaRPr>
          </a:p>
          <a:p>
            <a:pPr marL="0" lvl="0" indent="0" algn="l" rtl="0">
              <a:spcBef>
                <a:spcPts val="800"/>
              </a:spcBef>
              <a:spcAft>
                <a:spcPts val="0"/>
              </a:spcAft>
              <a:buNone/>
            </a:pPr>
            <a:endParaRPr sz="1800" dirty="0">
              <a:solidFill>
                <a:srgbClr val="EDF6D5"/>
              </a:solidFill>
            </a:endParaRPr>
          </a:p>
          <a:p>
            <a:pPr marL="0" lvl="0" indent="0" algn="l" rtl="0">
              <a:spcBef>
                <a:spcPts val="800"/>
              </a:spcBef>
              <a:spcAft>
                <a:spcPts val="0"/>
              </a:spcAft>
              <a:buNone/>
            </a:pPr>
            <a:r>
              <a:rPr lang="en" sz="1800" dirty="0">
                <a:solidFill>
                  <a:srgbClr val="EDF6D5"/>
                </a:solidFill>
              </a:rPr>
              <a:t>5. Fifth Lane: Wyoming paved the way for  children referred to early intervention as soon as they were diagnosed as having hearing differences. BY SIX MONTHS</a:t>
            </a:r>
            <a:endParaRPr sz="1800" dirty="0">
              <a:solidFill>
                <a:srgbClr val="EDF6D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Google Shape;1232;p35"/>
          <p:cNvSpPr txBox="1">
            <a:spLocks noGrp="1"/>
          </p:cNvSpPr>
          <p:nvPr>
            <p:ph type="title"/>
          </p:nvPr>
        </p:nvSpPr>
        <p:spPr>
          <a:xfrm>
            <a:off x="640366" y="199095"/>
            <a:ext cx="7015795" cy="52614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3000"/>
              <a:buNone/>
            </a:pPr>
            <a:r>
              <a:rPr lang="en" b="1" dirty="0">
                <a:solidFill>
                  <a:srgbClr val="CCE583"/>
                </a:solidFill>
              </a:rPr>
              <a:t>What’s Up With All the Post-It Notes?</a:t>
            </a:r>
            <a:endParaRPr b="1" dirty="0">
              <a:solidFill>
                <a:srgbClr val="CCE583"/>
              </a:solidFill>
            </a:endParaRPr>
          </a:p>
        </p:txBody>
      </p:sp>
      <p:sp>
        <p:nvSpPr>
          <p:cNvPr id="6" name="TextBox 5">
            <a:extLst>
              <a:ext uri="{FF2B5EF4-FFF2-40B4-BE49-F238E27FC236}">
                <a16:creationId xmlns:a16="http://schemas.microsoft.com/office/drawing/2014/main" id="{A335CDF3-FDC0-428E-B2B6-8661E04E020A}"/>
              </a:ext>
            </a:extLst>
          </p:cNvPr>
          <p:cNvSpPr txBox="1"/>
          <p:nvPr/>
        </p:nvSpPr>
        <p:spPr>
          <a:xfrm>
            <a:off x="339866" y="1386635"/>
            <a:ext cx="8216914" cy="1569660"/>
          </a:xfrm>
          <a:prstGeom prst="rect">
            <a:avLst/>
          </a:prstGeom>
          <a:noFill/>
        </p:spPr>
        <p:txBody>
          <a:bodyPr wrap="square">
            <a:spAutoFit/>
          </a:bodyPr>
          <a:lstStyle/>
          <a:p>
            <a:pPr marL="342900" indent="-342900" rtl="0" fontAlgn="base">
              <a:spcBef>
                <a:spcPts val="0"/>
              </a:spcBef>
              <a:spcAft>
                <a:spcPts val="0"/>
              </a:spcAft>
              <a:buClr>
                <a:schemeClr val="accent1">
                  <a:lumMod val="60000"/>
                  <a:lumOff val="40000"/>
                </a:schemeClr>
              </a:buClr>
              <a:buFont typeface="Wingdings" panose="05000000000000000000" pitchFamily="2" charset="2"/>
              <a:buChar char="v"/>
            </a:pPr>
            <a:r>
              <a:rPr lang="en-US" sz="2400" b="0" i="0" u="none" strike="noStrike" dirty="0">
                <a:solidFill>
                  <a:schemeClr val="bg1"/>
                </a:solidFill>
                <a:effectLst/>
                <a:latin typeface="Arial" panose="020B0604020202020204" pitchFamily="34" charset="0"/>
              </a:rPr>
              <a:t>What is your state doing to meet the challenges of serving D/HH children and their families in early intervention? Put a star next to the one thing you feel is making the biggest impact. </a:t>
            </a:r>
          </a:p>
        </p:txBody>
      </p:sp>
      <p:sp>
        <p:nvSpPr>
          <p:cNvPr id="8" name="TextBox 7">
            <a:extLst>
              <a:ext uri="{FF2B5EF4-FFF2-40B4-BE49-F238E27FC236}">
                <a16:creationId xmlns:a16="http://schemas.microsoft.com/office/drawing/2014/main" id="{AE6153CF-1F5B-4556-9991-87EFF35D94E1}"/>
              </a:ext>
            </a:extLst>
          </p:cNvPr>
          <p:cNvSpPr txBox="1"/>
          <p:nvPr/>
        </p:nvSpPr>
        <p:spPr>
          <a:xfrm>
            <a:off x="275129" y="3075035"/>
            <a:ext cx="8593741" cy="1938992"/>
          </a:xfrm>
          <a:prstGeom prst="rect">
            <a:avLst/>
          </a:prstGeom>
          <a:noFill/>
        </p:spPr>
        <p:txBody>
          <a:bodyPr wrap="square">
            <a:spAutoFit/>
          </a:bodyPr>
          <a:lstStyle/>
          <a:p>
            <a:pPr marL="342900" indent="-342900" rtl="0" fontAlgn="base">
              <a:spcBef>
                <a:spcPts val="0"/>
              </a:spcBef>
              <a:spcAft>
                <a:spcPts val="0"/>
              </a:spcAft>
              <a:buClr>
                <a:schemeClr val="accent1">
                  <a:lumMod val="60000"/>
                  <a:lumOff val="40000"/>
                </a:schemeClr>
              </a:buClr>
              <a:buFont typeface="Wingdings" panose="05000000000000000000" pitchFamily="2" charset="2"/>
              <a:buChar char="v"/>
            </a:pPr>
            <a:r>
              <a:rPr lang="en-US" sz="2400" b="0" i="0" u="none" strike="noStrike" dirty="0">
                <a:solidFill>
                  <a:schemeClr val="bg1"/>
                </a:solidFill>
                <a:effectLst/>
                <a:latin typeface="Arial" panose="020B0604020202020204" pitchFamily="34" charset="0"/>
              </a:rPr>
              <a:t>What types of providers serve your children who are D/HH and their families in early intervention. What are their required qualifications?  How is your state supporting these providers? (ex: specific trainings? Initial and ongoing training?)</a:t>
            </a:r>
          </a:p>
        </p:txBody>
      </p:sp>
      <p:sp>
        <p:nvSpPr>
          <p:cNvPr id="9" name="Google Shape;1232;p35">
            <a:extLst>
              <a:ext uri="{FF2B5EF4-FFF2-40B4-BE49-F238E27FC236}">
                <a16:creationId xmlns:a16="http://schemas.microsoft.com/office/drawing/2014/main" id="{CF9DB0A3-A2C2-49D8-9DBE-705814B4CECF}"/>
              </a:ext>
            </a:extLst>
          </p:cNvPr>
          <p:cNvSpPr txBox="1">
            <a:spLocks/>
          </p:cNvSpPr>
          <p:nvPr/>
        </p:nvSpPr>
        <p:spPr>
          <a:xfrm>
            <a:off x="1855268" y="687839"/>
            <a:ext cx="4213759" cy="45058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US" sz="2400" b="1" dirty="0">
                <a:solidFill>
                  <a:srgbClr val="CCE583"/>
                </a:solidFill>
              </a:rPr>
              <a:t>Preview of Group Activity </a:t>
            </a:r>
          </a:p>
        </p:txBody>
      </p:sp>
    </p:spTree>
    <p:extLst>
      <p:ext uri="{BB962C8B-B14F-4D97-AF65-F5344CB8AC3E}">
        <p14:creationId xmlns:p14="http://schemas.microsoft.com/office/powerpoint/2010/main" val="15777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23aed77153_0_5"/>
          <p:cNvSpPr txBox="1">
            <a:spLocks noGrp="1"/>
          </p:cNvSpPr>
          <p:nvPr>
            <p:ph type="title"/>
          </p:nvPr>
        </p:nvSpPr>
        <p:spPr>
          <a:xfrm>
            <a:off x="484575" y="339549"/>
            <a:ext cx="7053600" cy="1754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b="1">
                <a:solidFill>
                  <a:schemeClr val="lt1"/>
                </a:solidFill>
              </a:rPr>
              <a:t>The Lane for  Appropriate Early Intervention is now being paved in Wyoming.…</a:t>
            </a:r>
            <a:endParaRPr b="1">
              <a:solidFill>
                <a:schemeClr val="lt1"/>
              </a:solidFill>
            </a:endParaRPr>
          </a:p>
        </p:txBody>
      </p:sp>
      <p:sp>
        <p:nvSpPr>
          <p:cNvPr id="573" name="Google Shape;573;g223aed77153_0_5"/>
          <p:cNvSpPr txBox="1">
            <a:spLocks noGrp="1"/>
          </p:cNvSpPr>
          <p:nvPr>
            <p:ph type="body" idx="1"/>
          </p:nvPr>
        </p:nvSpPr>
        <p:spPr>
          <a:xfrm>
            <a:off x="721850" y="2050575"/>
            <a:ext cx="7549200" cy="2789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300">
                <a:solidFill>
                  <a:srgbClr val="EDF6D5"/>
                </a:solidFill>
              </a:rPr>
              <a:t>The AMOUNT  and TYPE of Early intervention for children with hearing differences has been researched and recommended by industry professionals.</a:t>
            </a:r>
            <a:endParaRPr sz="2300">
              <a:solidFill>
                <a:srgbClr val="EDF6D5"/>
              </a:solidFill>
            </a:endParaRPr>
          </a:p>
          <a:p>
            <a:pPr marL="0" lvl="0" indent="0" algn="l" rtl="0">
              <a:spcBef>
                <a:spcPts val="800"/>
              </a:spcBef>
              <a:spcAft>
                <a:spcPts val="0"/>
              </a:spcAft>
              <a:buNone/>
            </a:pPr>
            <a:endParaRPr sz="2300">
              <a:solidFill>
                <a:srgbClr val="EDF6D5"/>
              </a:solidFill>
            </a:endParaRPr>
          </a:p>
          <a:p>
            <a:pPr marL="0" lvl="0" indent="0" algn="l" rtl="0">
              <a:spcBef>
                <a:spcPts val="800"/>
              </a:spcBef>
              <a:spcAft>
                <a:spcPts val="0"/>
              </a:spcAft>
              <a:buNone/>
            </a:pPr>
            <a:r>
              <a:rPr lang="en" sz="2300">
                <a:solidFill>
                  <a:srgbClr val="EDF6D5"/>
                </a:solidFill>
              </a:rPr>
              <a:t>Wyoming is working to pave the LANE for age appropriate, best practice EI within our CDC’s.</a:t>
            </a:r>
            <a:endParaRPr sz="2300">
              <a:solidFill>
                <a:srgbClr val="EDF6D5"/>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5"/>
          <p:cNvSpPr txBox="1">
            <a:spLocks noGrp="1"/>
          </p:cNvSpPr>
          <p:nvPr>
            <p:ph type="body" idx="1"/>
          </p:nvPr>
        </p:nvSpPr>
        <p:spPr>
          <a:xfrm>
            <a:off x="492667" y="477922"/>
            <a:ext cx="6584100" cy="1553179"/>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1020"/>
              <a:buNone/>
            </a:pPr>
            <a:endParaRPr sz="1175" b="1"/>
          </a:p>
          <a:p>
            <a:pPr marL="88900" lvl="0" indent="0" algn="l" rtl="0">
              <a:lnSpc>
                <a:spcPct val="80000"/>
              </a:lnSpc>
              <a:spcBef>
                <a:spcPts val="0"/>
              </a:spcBef>
              <a:spcAft>
                <a:spcPts val="0"/>
              </a:spcAft>
              <a:buClr>
                <a:srgbClr val="ECF4DB"/>
              </a:buClr>
              <a:buSzPts val="2200"/>
              <a:buNone/>
            </a:pPr>
            <a:r>
              <a:rPr lang="en" sz="2400" b="1">
                <a:solidFill>
                  <a:srgbClr val="92D050"/>
                </a:solidFill>
              </a:rPr>
              <a:t>Leadership Team planning  (Late 2019)</a:t>
            </a:r>
            <a:endParaRPr sz="2400" b="1">
              <a:solidFill>
                <a:srgbClr val="92D050"/>
              </a:solidFill>
            </a:endParaRPr>
          </a:p>
          <a:p>
            <a:pPr marL="914400" lvl="1" indent="-368300" algn="l" rtl="0">
              <a:lnSpc>
                <a:spcPct val="80000"/>
              </a:lnSpc>
              <a:spcBef>
                <a:spcPts val="0"/>
              </a:spcBef>
              <a:spcAft>
                <a:spcPts val="0"/>
              </a:spcAft>
              <a:buClr>
                <a:srgbClr val="ECF4DB"/>
              </a:buClr>
              <a:buSzPts val="2200"/>
              <a:buChar char="○"/>
            </a:pPr>
            <a:r>
              <a:rPr lang="en" sz="2200" b="1">
                <a:solidFill>
                  <a:srgbClr val="ECF4DB"/>
                </a:solidFill>
              </a:rPr>
              <a:t>Identifying purpose</a:t>
            </a:r>
            <a:endParaRPr sz="2200" b="1">
              <a:solidFill>
                <a:srgbClr val="ECF4DB"/>
              </a:solidFill>
            </a:endParaRPr>
          </a:p>
          <a:p>
            <a:pPr marL="914400" lvl="1" indent="-368300" algn="l" rtl="0">
              <a:lnSpc>
                <a:spcPct val="80000"/>
              </a:lnSpc>
              <a:spcBef>
                <a:spcPts val="0"/>
              </a:spcBef>
              <a:spcAft>
                <a:spcPts val="0"/>
              </a:spcAft>
              <a:buClr>
                <a:srgbClr val="ECF4DB"/>
              </a:buClr>
              <a:buSzPts val="2200"/>
              <a:buChar char="○"/>
            </a:pPr>
            <a:r>
              <a:rPr lang="en" sz="2200" b="1">
                <a:solidFill>
                  <a:srgbClr val="ECF4DB"/>
                </a:solidFill>
              </a:rPr>
              <a:t>Identifying state stakeholders</a:t>
            </a:r>
            <a:endParaRPr sz="2200" b="1">
              <a:solidFill>
                <a:srgbClr val="ECF4DB"/>
              </a:solidFill>
            </a:endParaRPr>
          </a:p>
          <a:p>
            <a:pPr marL="914400" lvl="1" indent="-368300" algn="l" rtl="0">
              <a:lnSpc>
                <a:spcPct val="80000"/>
              </a:lnSpc>
              <a:spcBef>
                <a:spcPts val="0"/>
              </a:spcBef>
              <a:spcAft>
                <a:spcPts val="0"/>
              </a:spcAft>
              <a:buClr>
                <a:srgbClr val="ECF4DB"/>
              </a:buClr>
              <a:buSzPts val="2200"/>
              <a:buChar char="○"/>
            </a:pPr>
            <a:r>
              <a:rPr lang="en" sz="2200" b="1">
                <a:solidFill>
                  <a:srgbClr val="ECF4DB"/>
                </a:solidFill>
              </a:rPr>
              <a:t>Facilitator - Marion Downs Center</a:t>
            </a:r>
            <a:endParaRPr sz="2200" b="1">
              <a:solidFill>
                <a:srgbClr val="ECF4DB"/>
              </a:solidFill>
            </a:endParaRPr>
          </a:p>
          <a:p>
            <a:pPr marL="0" lvl="0" indent="0" algn="l" rtl="0">
              <a:lnSpc>
                <a:spcPct val="80000"/>
              </a:lnSpc>
              <a:spcBef>
                <a:spcPts val="0"/>
              </a:spcBef>
              <a:spcAft>
                <a:spcPts val="0"/>
              </a:spcAft>
              <a:buSzPts val="1100"/>
              <a:buNone/>
            </a:pPr>
            <a:endParaRPr sz="2200" b="1">
              <a:solidFill>
                <a:srgbClr val="ECF4DB"/>
              </a:solidFill>
            </a:endParaRPr>
          </a:p>
          <a:p>
            <a:pPr marL="457200" lvl="0" indent="0" algn="l" rtl="0">
              <a:lnSpc>
                <a:spcPct val="80000"/>
              </a:lnSpc>
              <a:spcBef>
                <a:spcPts val="0"/>
              </a:spcBef>
              <a:spcAft>
                <a:spcPts val="0"/>
              </a:spcAft>
              <a:buSzPts val="935"/>
              <a:buNone/>
            </a:pPr>
            <a:endParaRPr sz="2200"/>
          </a:p>
          <a:p>
            <a:pPr marL="0" lvl="0" indent="0" algn="l" rtl="0">
              <a:lnSpc>
                <a:spcPct val="80000"/>
              </a:lnSpc>
              <a:spcBef>
                <a:spcPts val="0"/>
              </a:spcBef>
              <a:spcAft>
                <a:spcPts val="0"/>
              </a:spcAft>
              <a:buSzPts val="1100"/>
              <a:buNone/>
            </a:pPr>
            <a:endParaRPr sz="2200" b="1">
              <a:solidFill>
                <a:srgbClr val="ECF4DB"/>
              </a:solidFill>
            </a:endParaRPr>
          </a:p>
        </p:txBody>
      </p:sp>
      <p:sp>
        <p:nvSpPr>
          <p:cNvPr id="579" name="Google Shape;579;p15"/>
          <p:cNvSpPr txBox="1"/>
          <p:nvPr/>
        </p:nvSpPr>
        <p:spPr>
          <a:xfrm>
            <a:off x="492667" y="2352950"/>
            <a:ext cx="7105755" cy="2012859"/>
          </a:xfrm>
          <a:prstGeom prst="rect">
            <a:avLst/>
          </a:prstGeom>
          <a:noFill/>
          <a:ln>
            <a:noFill/>
          </a:ln>
        </p:spPr>
        <p:txBody>
          <a:bodyPr spcFirstLastPara="1" wrap="square" lIns="91425" tIns="45700" rIns="91425" bIns="45700" anchor="t" anchorCtr="0">
            <a:spAutoFit/>
          </a:bodyPr>
          <a:lstStyle/>
          <a:p>
            <a:pPr marL="88900" marR="0" lvl="0" indent="0" algn="l" rtl="0">
              <a:lnSpc>
                <a:spcPct val="80000"/>
              </a:lnSpc>
              <a:spcBef>
                <a:spcPts val="0"/>
              </a:spcBef>
              <a:spcAft>
                <a:spcPts val="0"/>
              </a:spcAft>
              <a:buNone/>
            </a:pPr>
            <a:r>
              <a:rPr lang="en" sz="2400" b="1" i="0" u="none" strike="noStrike" cap="none">
                <a:solidFill>
                  <a:schemeClr val="accent1"/>
                </a:solidFill>
                <a:latin typeface="Arial"/>
                <a:ea typeface="Arial"/>
                <a:cs typeface="Arial"/>
                <a:sym typeface="Arial"/>
              </a:rPr>
              <a:t>Initial stakeholder meeting   (2020)</a:t>
            </a:r>
            <a:endParaRPr/>
          </a:p>
          <a:p>
            <a:pPr marL="914400" marR="0" lvl="1"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Background - why are we here?</a:t>
            </a:r>
            <a:endParaRPr/>
          </a:p>
          <a:p>
            <a:pPr marL="914400" marR="0" lvl="1"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Developing a shared understanding </a:t>
            </a:r>
            <a:endParaRPr/>
          </a:p>
          <a:p>
            <a:pPr marL="1371600" marR="0" lvl="2"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SWOT Analysis  </a:t>
            </a:r>
            <a:endParaRPr/>
          </a:p>
          <a:p>
            <a:pPr marL="914400" marR="0" lvl="1"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Creating a cohesive team </a:t>
            </a:r>
            <a:endParaRPr/>
          </a:p>
          <a:p>
            <a:pPr marL="914400" marR="0" lvl="1"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Agency and stakeholder commitments</a:t>
            </a:r>
            <a:endParaRPr/>
          </a:p>
          <a:p>
            <a:pPr marL="914400" marR="0" lvl="1" indent="-368300" algn="l" rtl="0">
              <a:lnSpc>
                <a:spcPct val="80000"/>
              </a:lnSpc>
              <a:spcBef>
                <a:spcPts val="0"/>
              </a:spcBef>
              <a:spcAft>
                <a:spcPts val="0"/>
              </a:spcAft>
              <a:buClr>
                <a:srgbClr val="ECF4DB"/>
              </a:buClr>
              <a:buSzPts val="2200"/>
              <a:buFont typeface="Arial"/>
              <a:buChar char="○"/>
            </a:pPr>
            <a:r>
              <a:rPr lang="en" sz="2200" b="1" i="0" u="none" strike="noStrike" cap="none">
                <a:solidFill>
                  <a:srgbClr val="ECF4DB"/>
                </a:solidFill>
                <a:latin typeface="Arial"/>
                <a:ea typeface="Arial"/>
                <a:cs typeface="Arial"/>
                <a:sym typeface="Arial"/>
              </a:rPr>
              <a:t>Next steps planning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 calcmode="lin" valueType="num">
                                      <p:cBhvr additive="base">
                                        <p:cTn id="7" dur="500"/>
                                        <p:tgtEl>
                                          <p:spTgt spid="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6"/>
          <p:cNvSpPr txBox="1">
            <a:spLocks noGrp="1"/>
          </p:cNvSpPr>
          <p:nvPr>
            <p:ph type="body" idx="1"/>
          </p:nvPr>
        </p:nvSpPr>
        <p:spPr>
          <a:xfrm>
            <a:off x="492666" y="477923"/>
            <a:ext cx="7656013" cy="2394818"/>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1020"/>
              <a:buNone/>
            </a:pPr>
            <a:endParaRPr sz="1175" b="1"/>
          </a:p>
          <a:p>
            <a:pPr marL="88900" lvl="0" indent="0" algn="l" rtl="0">
              <a:lnSpc>
                <a:spcPct val="80000"/>
              </a:lnSpc>
              <a:spcBef>
                <a:spcPts val="0"/>
              </a:spcBef>
              <a:spcAft>
                <a:spcPts val="0"/>
              </a:spcAft>
              <a:buClr>
                <a:srgbClr val="ECF4DB"/>
              </a:buClr>
              <a:buSzPts val="2200"/>
              <a:buNone/>
            </a:pPr>
            <a:r>
              <a:rPr lang="en" sz="2400" b="1">
                <a:solidFill>
                  <a:srgbClr val="92D050"/>
                </a:solidFill>
              </a:rPr>
              <a:t>Gathered Data on WY Needs (2020)</a:t>
            </a:r>
            <a:endParaRPr sz="2400" b="1">
              <a:solidFill>
                <a:srgbClr val="92D050"/>
              </a:solidFill>
            </a:endParaRPr>
          </a:p>
          <a:p>
            <a:pPr marL="914400" lvl="1" indent="-368300" algn="l" rtl="0">
              <a:lnSpc>
                <a:spcPct val="100000"/>
              </a:lnSpc>
              <a:spcBef>
                <a:spcPts val="0"/>
              </a:spcBef>
              <a:spcAft>
                <a:spcPts val="0"/>
              </a:spcAft>
              <a:buClr>
                <a:srgbClr val="ECF4DB"/>
              </a:buClr>
              <a:buSzPts val="2200"/>
              <a:buChar char="○"/>
            </a:pPr>
            <a:r>
              <a:rPr lang="en" sz="2200" b="1">
                <a:solidFill>
                  <a:srgbClr val="ECF4DB"/>
                </a:solidFill>
              </a:rPr>
              <a:t>JCIH (Joint Committee on Infant Hearing) principles and guidelines for early intervention (Assessment tool uploaded)</a:t>
            </a:r>
            <a:endParaRPr/>
          </a:p>
          <a:p>
            <a:pPr marL="1003300" lvl="2" indent="0" algn="l" rtl="0">
              <a:lnSpc>
                <a:spcPct val="100000"/>
              </a:lnSpc>
              <a:spcBef>
                <a:spcPts val="0"/>
              </a:spcBef>
              <a:spcAft>
                <a:spcPts val="0"/>
              </a:spcAft>
              <a:buClr>
                <a:srgbClr val="ECF4DB"/>
              </a:buClr>
              <a:buSzPts val="2200"/>
              <a:buNone/>
            </a:pPr>
            <a:r>
              <a:rPr lang="en" sz="1000" b="1">
                <a:solidFill>
                  <a:srgbClr val="ECF4DB"/>
                </a:solidFill>
              </a:rPr>
              <a:t>Supplement to the JCIH 2007 Position Statement adapted by MN EHDI to create the “EHDI System Self-Assessment Tool”: https://www.handsandvoices.org/fl3/fl3-docs/EHDI-System_Self-Assessment12-19.pdf</a:t>
            </a:r>
            <a:endParaRPr sz="2200" b="1">
              <a:solidFill>
                <a:srgbClr val="ECF4DB"/>
              </a:solidFill>
            </a:endParaRPr>
          </a:p>
          <a:p>
            <a:pPr marL="914400" lvl="1" indent="-368300" algn="l" rtl="0">
              <a:lnSpc>
                <a:spcPct val="100000"/>
              </a:lnSpc>
              <a:spcBef>
                <a:spcPts val="0"/>
              </a:spcBef>
              <a:spcAft>
                <a:spcPts val="0"/>
              </a:spcAft>
              <a:buClr>
                <a:srgbClr val="ECF4DB"/>
              </a:buClr>
              <a:buSzPts val="2200"/>
              <a:buFont typeface="Noto Sans Symbols"/>
              <a:buChar char="○"/>
            </a:pPr>
            <a:r>
              <a:rPr lang="en" sz="2400" b="1">
                <a:solidFill>
                  <a:srgbClr val="ECF4DB"/>
                </a:solidFill>
                <a:latin typeface="Gill Sans"/>
                <a:ea typeface="Gill Sans"/>
                <a:cs typeface="Gill Sans"/>
                <a:sym typeface="Gill Sans"/>
              </a:rPr>
              <a:t>Survey of WY EI service providers &amp; families</a:t>
            </a:r>
            <a:endParaRPr/>
          </a:p>
          <a:p>
            <a:pPr marL="0" lvl="0" indent="0" algn="l" rtl="0">
              <a:lnSpc>
                <a:spcPct val="80000"/>
              </a:lnSpc>
              <a:spcBef>
                <a:spcPts val="0"/>
              </a:spcBef>
              <a:spcAft>
                <a:spcPts val="0"/>
              </a:spcAft>
              <a:buSzPts val="1100"/>
              <a:buNone/>
            </a:pPr>
            <a:endParaRPr sz="2200" b="1">
              <a:solidFill>
                <a:srgbClr val="ECF4DB"/>
              </a:solidFill>
            </a:endParaRPr>
          </a:p>
          <a:p>
            <a:pPr marL="457200" lvl="0" indent="0" algn="l" rtl="0">
              <a:lnSpc>
                <a:spcPct val="80000"/>
              </a:lnSpc>
              <a:spcBef>
                <a:spcPts val="0"/>
              </a:spcBef>
              <a:spcAft>
                <a:spcPts val="0"/>
              </a:spcAft>
              <a:buSzPts val="935"/>
              <a:buNone/>
            </a:pPr>
            <a:endParaRPr sz="2200"/>
          </a:p>
          <a:p>
            <a:pPr marL="0" lvl="0" indent="0" algn="l" rtl="0">
              <a:lnSpc>
                <a:spcPct val="80000"/>
              </a:lnSpc>
              <a:spcBef>
                <a:spcPts val="0"/>
              </a:spcBef>
              <a:spcAft>
                <a:spcPts val="0"/>
              </a:spcAft>
              <a:buSzPts val="1100"/>
              <a:buNone/>
            </a:pPr>
            <a:endParaRPr sz="2200" b="1">
              <a:solidFill>
                <a:srgbClr val="ECF4DB"/>
              </a:solidFill>
            </a:endParaRPr>
          </a:p>
        </p:txBody>
      </p:sp>
      <p:sp>
        <p:nvSpPr>
          <p:cNvPr id="585" name="Google Shape;585;p16"/>
          <p:cNvSpPr txBox="1"/>
          <p:nvPr/>
        </p:nvSpPr>
        <p:spPr>
          <a:xfrm>
            <a:off x="623110" y="2943390"/>
            <a:ext cx="8206800" cy="1816200"/>
          </a:xfrm>
          <a:prstGeom prst="rect">
            <a:avLst/>
          </a:prstGeom>
          <a:noFill/>
          <a:ln>
            <a:noFill/>
          </a:ln>
        </p:spPr>
        <p:txBody>
          <a:bodyPr spcFirstLastPara="1" wrap="square" lIns="91425" tIns="45700" rIns="91425" bIns="45700" anchor="t" anchorCtr="0">
            <a:spAutoFit/>
          </a:bodyPr>
          <a:lstStyle/>
          <a:p>
            <a:pPr marL="57150" marR="0" lvl="1" indent="0" algn="l" rtl="0">
              <a:lnSpc>
                <a:spcPct val="100000"/>
              </a:lnSpc>
              <a:spcBef>
                <a:spcPts val="0"/>
              </a:spcBef>
              <a:spcAft>
                <a:spcPts val="0"/>
              </a:spcAft>
              <a:buClr>
                <a:srgbClr val="ECF4DB"/>
              </a:buClr>
              <a:buSzPts val="2544"/>
              <a:buFont typeface="Arial"/>
              <a:buNone/>
            </a:pPr>
            <a:r>
              <a:rPr lang="en" sz="2400" b="1" i="0" u="none" strike="noStrike" cap="none">
                <a:solidFill>
                  <a:srgbClr val="92D050"/>
                </a:solidFill>
                <a:latin typeface="Century Gothic"/>
                <a:ea typeface="Century Gothic"/>
                <a:cs typeface="Century Gothic"/>
                <a:sym typeface="Century Gothic"/>
              </a:rPr>
              <a:t>Used Data to Determine Next Steps (2020-21)</a:t>
            </a:r>
            <a:endParaRPr/>
          </a:p>
          <a:p>
            <a:pPr marL="914400" marR="0" lvl="1" indent="-274319" algn="l" rtl="0">
              <a:lnSpc>
                <a:spcPct val="100000"/>
              </a:lnSpc>
              <a:spcBef>
                <a:spcPts val="0"/>
              </a:spcBef>
              <a:spcAft>
                <a:spcPts val="0"/>
              </a:spcAft>
              <a:buClr>
                <a:srgbClr val="ECF4DB"/>
              </a:buClr>
              <a:buSzPts val="2200"/>
              <a:buFont typeface="Noto Sans Symbols"/>
              <a:buChar char="○"/>
            </a:pPr>
            <a:r>
              <a:rPr lang="en" sz="2000" b="1" i="0" u="none" strike="noStrike" cap="none">
                <a:solidFill>
                  <a:srgbClr val="ECF4DB"/>
                </a:solidFill>
                <a:latin typeface="Gill Sans"/>
                <a:ea typeface="Gill Sans"/>
                <a:cs typeface="Gill Sans"/>
                <a:sym typeface="Gill Sans"/>
              </a:rPr>
              <a:t>Development and prioritization of goals </a:t>
            </a:r>
            <a:endParaRPr/>
          </a:p>
          <a:p>
            <a:pPr marL="914400" marR="0" lvl="1" indent="-274319" algn="l" rtl="0">
              <a:lnSpc>
                <a:spcPct val="100000"/>
              </a:lnSpc>
              <a:spcBef>
                <a:spcPts val="0"/>
              </a:spcBef>
              <a:spcAft>
                <a:spcPts val="0"/>
              </a:spcAft>
              <a:buClr>
                <a:srgbClr val="ECF4DB"/>
              </a:buClr>
              <a:buSzPts val="2200"/>
              <a:buFont typeface="Noto Sans Symbols"/>
              <a:buChar char="○"/>
            </a:pPr>
            <a:r>
              <a:rPr lang="en" sz="2000" b="1" i="0" u="none" strike="noStrike" cap="none">
                <a:solidFill>
                  <a:srgbClr val="ECF4DB"/>
                </a:solidFill>
                <a:latin typeface="Gill Sans"/>
                <a:ea typeface="Gill Sans"/>
                <a:cs typeface="Gill Sans"/>
                <a:sym typeface="Gill Sans"/>
              </a:rPr>
              <a:t>Logic Model </a:t>
            </a:r>
            <a:endParaRPr/>
          </a:p>
          <a:p>
            <a:pPr marL="914400" marR="0" lvl="1" indent="-274319" algn="l" rtl="0">
              <a:lnSpc>
                <a:spcPct val="100000"/>
              </a:lnSpc>
              <a:spcBef>
                <a:spcPts val="0"/>
              </a:spcBef>
              <a:spcAft>
                <a:spcPts val="0"/>
              </a:spcAft>
              <a:buClr>
                <a:srgbClr val="ECF4DB"/>
              </a:buClr>
              <a:buSzPts val="2200"/>
              <a:buFont typeface="Noto Sans Symbols"/>
              <a:buChar char="○"/>
            </a:pPr>
            <a:r>
              <a:rPr lang="en" sz="2000" b="1" i="0" u="none" strike="noStrike" cap="none">
                <a:solidFill>
                  <a:srgbClr val="ECF4DB"/>
                </a:solidFill>
                <a:latin typeface="Gill Sans"/>
                <a:ea typeface="Gill Sans"/>
                <a:cs typeface="Gill Sans"/>
                <a:sym typeface="Gill Sans"/>
              </a:rPr>
              <a:t>Small group work began </a:t>
            </a:r>
            <a:endParaRPr sz="2000" b="1" i="0" u="none" strike="noStrike" cap="none">
              <a:solidFill>
                <a:srgbClr val="ECF4DB"/>
              </a:solidFill>
              <a:latin typeface="Gill Sans"/>
              <a:ea typeface="Gill Sans"/>
              <a:cs typeface="Gill Sans"/>
              <a:sym typeface="Gill Sans"/>
            </a:endParaRPr>
          </a:p>
          <a:p>
            <a:pPr marL="914400" marR="0" lvl="1" indent="-274319" algn="l" rtl="0">
              <a:lnSpc>
                <a:spcPct val="100000"/>
              </a:lnSpc>
              <a:spcBef>
                <a:spcPts val="0"/>
              </a:spcBef>
              <a:spcAft>
                <a:spcPts val="0"/>
              </a:spcAft>
              <a:buClr>
                <a:srgbClr val="ECF4DB"/>
              </a:buClr>
              <a:buSzPts val="2200"/>
              <a:buFont typeface="Noto Sans Symbols"/>
              <a:buChar char="○"/>
            </a:pPr>
            <a:r>
              <a:rPr lang="en" sz="2000" b="1" i="0" u="none" strike="noStrike" cap="none">
                <a:solidFill>
                  <a:srgbClr val="ECF4DB"/>
                </a:solidFill>
                <a:latin typeface="Gill Sans"/>
                <a:ea typeface="Gill Sans"/>
                <a:cs typeface="Gill Sans"/>
                <a:sym typeface="Gill Sans"/>
              </a:rPr>
              <a:t>Ongoing: Qrtrly Core Team and Stakeholder 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17"/>
          <p:cNvSpPr txBox="1">
            <a:spLocks noGrp="1"/>
          </p:cNvSpPr>
          <p:nvPr>
            <p:ph type="title"/>
          </p:nvPr>
        </p:nvSpPr>
        <p:spPr>
          <a:xfrm>
            <a:off x="112101" y="41988"/>
            <a:ext cx="4955580" cy="809667"/>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 sz="2000" b="1">
                <a:solidFill>
                  <a:schemeClr val="accent1"/>
                </a:solidFill>
              </a:rPr>
              <a:t>Our Goals Were Set and Prioritized.</a:t>
            </a:r>
            <a:br>
              <a:rPr lang="en" sz="2000" b="1">
                <a:solidFill>
                  <a:schemeClr val="accent1"/>
                </a:solidFill>
              </a:rPr>
            </a:br>
            <a:r>
              <a:rPr lang="en" sz="2000" b="1">
                <a:solidFill>
                  <a:schemeClr val="accent1"/>
                </a:solidFill>
              </a:rPr>
              <a:t>Monthly Small Group Work Began.</a:t>
            </a:r>
            <a:endParaRPr sz="2000" b="1">
              <a:solidFill>
                <a:schemeClr val="accent1"/>
              </a:solidFill>
            </a:endParaRPr>
          </a:p>
        </p:txBody>
      </p:sp>
      <p:sp>
        <p:nvSpPr>
          <p:cNvPr id="591" name="Google Shape;591;p17"/>
          <p:cNvSpPr/>
          <p:nvPr/>
        </p:nvSpPr>
        <p:spPr>
          <a:xfrm>
            <a:off x="0" y="1652372"/>
            <a:ext cx="9144000" cy="3553248"/>
          </a:xfrm>
          <a:custGeom>
            <a:avLst/>
            <a:gdLst/>
            <a:ahLst/>
            <a:cxnLst/>
            <a:rect l="l" t="t" r="r" b="b"/>
            <a:pathLst>
              <a:path w="285750" h="111039" extrusionOk="0">
                <a:moveTo>
                  <a:pt x="142875" y="1"/>
                </a:moveTo>
                <a:lnTo>
                  <a:pt x="0" y="42256"/>
                </a:lnTo>
                <a:lnTo>
                  <a:pt x="0" y="111038"/>
                </a:lnTo>
                <a:lnTo>
                  <a:pt x="285750" y="111038"/>
                </a:lnTo>
                <a:lnTo>
                  <a:pt x="285750" y="42256"/>
                </a:lnTo>
                <a:lnTo>
                  <a:pt x="142875"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2" name="Google Shape;592;p17" descr="Graphic of a winding road running north to south with stops along the road with text stating the different goals for the WEII groups. "/>
          <p:cNvGrpSpPr/>
          <p:nvPr/>
        </p:nvGrpSpPr>
        <p:grpSpPr>
          <a:xfrm>
            <a:off x="2936352" y="1652372"/>
            <a:ext cx="3601632" cy="3553248"/>
            <a:chOff x="2936352" y="1652372"/>
            <a:chExt cx="3601632" cy="3553248"/>
          </a:xfrm>
        </p:grpSpPr>
        <p:sp>
          <p:nvSpPr>
            <p:cNvPr id="593" name="Google Shape;593;p17"/>
            <p:cNvSpPr/>
            <p:nvPr/>
          </p:nvSpPr>
          <p:spPr>
            <a:xfrm>
              <a:off x="2936352" y="1652372"/>
              <a:ext cx="3601632" cy="3553248"/>
            </a:xfrm>
            <a:custGeom>
              <a:avLst/>
              <a:gdLst/>
              <a:ahLst/>
              <a:cxnLst/>
              <a:rect l="l" t="t" r="r" b="b"/>
              <a:pathLst>
                <a:path w="112551" h="111039" extrusionOk="0">
                  <a:moveTo>
                    <a:pt x="51114" y="1"/>
                  </a:moveTo>
                  <a:lnTo>
                    <a:pt x="46161" y="1477"/>
                  </a:lnTo>
                  <a:lnTo>
                    <a:pt x="46161" y="16836"/>
                  </a:lnTo>
                  <a:cubicBezTo>
                    <a:pt x="46161" y="22956"/>
                    <a:pt x="51697" y="27933"/>
                    <a:pt x="58472" y="27933"/>
                  </a:cubicBezTo>
                  <a:lnTo>
                    <a:pt x="60401" y="27933"/>
                  </a:lnTo>
                  <a:cubicBezTo>
                    <a:pt x="61818" y="27933"/>
                    <a:pt x="62877" y="28826"/>
                    <a:pt x="62877" y="29635"/>
                  </a:cubicBezTo>
                  <a:cubicBezTo>
                    <a:pt x="62877" y="30397"/>
                    <a:pt x="61913" y="31255"/>
                    <a:pt x="60579" y="31326"/>
                  </a:cubicBezTo>
                  <a:cubicBezTo>
                    <a:pt x="60508" y="31326"/>
                    <a:pt x="60472" y="31302"/>
                    <a:pt x="60401" y="31302"/>
                  </a:cubicBezTo>
                  <a:lnTo>
                    <a:pt x="31838" y="31302"/>
                  </a:lnTo>
                  <a:cubicBezTo>
                    <a:pt x="24444" y="31302"/>
                    <a:pt x="18419" y="36720"/>
                    <a:pt x="18419" y="43375"/>
                  </a:cubicBezTo>
                  <a:cubicBezTo>
                    <a:pt x="18419" y="50007"/>
                    <a:pt x="24444" y="55424"/>
                    <a:pt x="31838" y="55424"/>
                  </a:cubicBezTo>
                  <a:lnTo>
                    <a:pt x="74796" y="55424"/>
                  </a:lnTo>
                  <a:cubicBezTo>
                    <a:pt x="78094" y="55424"/>
                    <a:pt x="80915" y="57639"/>
                    <a:pt x="80915" y="60270"/>
                  </a:cubicBezTo>
                  <a:cubicBezTo>
                    <a:pt x="80915" y="62890"/>
                    <a:pt x="78094" y="65104"/>
                    <a:pt x="74796" y="65104"/>
                  </a:cubicBezTo>
                  <a:lnTo>
                    <a:pt x="18574" y="65104"/>
                  </a:lnTo>
                  <a:cubicBezTo>
                    <a:pt x="8323" y="65104"/>
                    <a:pt x="0" y="72498"/>
                    <a:pt x="0" y="81606"/>
                  </a:cubicBezTo>
                  <a:cubicBezTo>
                    <a:pt x="0" y="90714"/>
                    <a:pt x="8323" y="98108"/>
                    <a:pt x="18574" y="98108"/>
                  </a:cubicBezTo>
                  <a:lnTo>
                    <a:pt x="86309" y="98108"/>
                  </a:lnTo>
                  <a:cubicBezTo>
                    <a:pt x="94893" y="98108"/>
                    <a:pt x="101954" y="103978"/>
                    <a:pt x="102680" y="111038"/>
                  </a:cubicBezTo>
                  <a:lnTo>
                    <a:pt x="112550" y="111038"/>
                  </a:lnTo>
                  <a:cubicBezTo>
                    <a:pt x="111848" y="98787"/>
                    <a:pt x="100334" y="88738"/>
                    <a:pt x="86309" y="88738"/>
                  </a:cubicBezTo>
                  <a:lnTo>
                    <a:pt x="18574" y="88714"/>
                  </a:lnTo>
                  <a:cubicBezTo>
                    <a:pt x="13836" y="88714"/>
                    <a:pt x="9823" y="85476"/>
                    <a:pt x="9823" y="81606"/>
                  </a:cubicBezTo>
                  <a:cubicBezTo>
                    <a:pt x="9823" y="77760"/>
                    <a:pt x="13836" y="74498"/>
                    <a:pt x="18574" y="74498"/>
                  </a:cubicBezTo>
                  <a:lnTo>
                    <a:pt x="74796" y="74498"/>
                  </a:lnTo>
                  <a:cubicBezTo>
                    <a:pt x="83582" y="74498"/>
                    <a:pt x="90738" y="68116"/>
                    <a:pt x="90738" y="60270"/>
                  </a:cubicBezTo>
                  <a:cubicBezTo>
                    <a:pt x="90738" y="52412"/>
                    <a:pt x="83582" y="46030"/>
                    <a:pt x="74796" y="46030"/>
                  </a:cubicBezTo>
                  <a:lnTo>
                    <a:pt x="31838" y="46030"/>
                  </a:lnTo>
                  <a:cubicBezTo>
                    <a:pt x="29909" y="46030"/>
                    <a:pt x="28266" y="44816"/>
                    <a:pt x="28266" y="43375"/>
                  </a:cubicBezTo>
                  <a:cubicBezTo>
                    <a:pt x="28266" y="41911"/>
                    <a:pt x="29909" y="40696"/>
                    <a:pt x="31838" y="40696"/>
                  </a:cubicBezTo>
                  <a:lnTo>
                    <a:pt x="60401" y="40696"/>
                  </a:lnTo>
                  <a:cubicBezTo>
                    <a:pt x="67187" y="40696"/>
                    <a:pt x="72700" y="35731"/>
                    <a:pt x="72700" y="29635"/>
                  </a:cubicBezTo>
                  <a:cubicBezTo>
                    <a:pt x="72700" y="23516"/>
                    <a:pt x="67187" y="18551"/>
                    <a:pt x="60401" y="18551"/>
                  </a:cubicBezTo>
                  <a:lnTo>
                    <a:pt x="58472" y="18551"/>
                  </a:lnTo>
                  <a:cubicBezTo>
                    <a:pt x="57067" y="18551"/>
                    <a:pt x="56019" y="17646"/>
                    <a:pt x="56019" y="16836"/>
                  </a:cubicBezTo>
                  <a:cubicBezTo>
                    <a:pt x="56019" y="16622"/>
                    <a:pt x="55996" y="16372"/>
                    <a:pt x="55948" y="16146"/>
                  </a:cubicBezTo>
                  <a:lnTo>
                    <a:pt x="55948" y="1430"/>
                  </a:lnTo>
                  <a:lnTo>
                    <a:pt x="511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7"/>
            <p:cNvSpPr/>
            <p:nvPr/>
          </p:nvSpPr>
          <p:spPr>
            <a:xfrm>
              <a:off x="2936352" y="1675636"/>
              <a:ext cx="3601632" cy="3529984"/>
            </a:xfrm>
            <a:custGeom>
              <a:avLst/>
              <a:gdLst/>
              <a:ahLst/>
              <a:cxnLst/>
              <a:rect l="l" t="t" r="r" b="b"/>
              <a:pathLst>
                <a:path w="112551" h="110312" extrusionOk="0">
                  <a:moveTo>
                    <a:pt x="48638" y="0"/>
                  </a:moveTo>
                  <a:lnTo>
                    <a:pt x="46161" y="750"/>
                  </a:lnTo>
                  <a:lnTo>
                    <a:pt x="46161" y="16109"/>
                  </a:lnTo>
                  <a:cubicBezTo>
                    <a:pt x="46161" y="22229"/>
                    <a:pt x="51697" y="27206"/>
                    <a:pt x="58472" y="27206"/>
                  </a:cubicBezTo>
                  <a:lnTo>
                    <a:pt x="60401" y="27206"/>
                  </a:lnTo>
                  <a:cubicBezTo>
                    <a:pt x="61818" y="27206"/>
                    <a:pt x="62877" y="28099"/>
                    <a:pt x="62877" y="28885"/>
                  </a:cubicBezTo>
                  <a:cubicBezTo>
                    <a:pt x="62877" y="29670"/>
                    <a:pt x="61913" y="30528"/>
                    <a:pt x="60579" y="30599"/>
                  </a:cubicBezTo>
                  <a:cubicBezTo>
                    <a:pt x="60508" y="30575"/>
                    <a:pt x="60472" y="30575"/>
                    <a:pt x="60401" y="30575"/>
                  </a:cubicBezTo>
                  <a:lnTo>
                    <a:pt x="31838" y="30575"/>
                  </a:lnTo>
                  <a:cubicBezTo>
                    <a:pt x="24444" y="30575"/>
                    <a:pt x="18419" y="35993"/>
                    <a:pt x="18419" y="42648"/>
                  </a:cubicBezTo>
                  <a:cubicBezTo>
                    <a:pt x="18419" y="49280"/>
                    <a:pt x="24444" y="54697"/>
                    <a:pt x="31838" y="54697"/>
                  </a:cubicBezTo>
                  <a:lnTo>
                    <a:pt x="74796" y="54697"/>
                  </a:lnTo>
                  <a:cubicBezTo>
                    <a:pt x="78094" y="54697"/>
                    <a:pt x="80915" y="56912"/>
                    <a:pt x="80915" y="59543"/>
                  </a:cubicBezTo>
                  <a:cubicBezTo>
                    <a:pt x="80915" y="62163"/>
                    <a:pt x="78094" y="64377"/>
                    <a:pt x="74796" y="64377"/>
                  </a:cubicBezTo>
                  <a:lnTo>
                    <a:pt x="18574" y="64377"/>
                  </a:lnTo>
                  <a:cubicBezTo>
                    <a:pt x="8323" y="64377"/>
                    <a:pt x="0" y="71771"/>
                    <a:pt x="0" y="80879"/>
                  </a:cubicBezTo>
                  <a:cubicBezTo>
                    <a:pt x="0" y="89987"/>
                    <a:pt x="8323" y="97381"/>
                    <a:pt x="18574" y="97381"/>
                  </a:cubicBezTo>
                  <a:lnTo>
                    <a:pt x="86309" y="97381"/>
                  </a:lnTo>
                  <a:cubicBezTo>
                    <a:pt x="94893" y="97381"/>
                    <a:pt x="101954" y="103251"/>
                    <a:pt x="102680" y="110311"/>
                  </a:cubicBezTo>
                  <a:lnTo>
                    <a:pt x="104252" y="110311"/>
                  </a:lnTo>
                  <a:cubicBezTo>
                    <a:pt x="103918" y="101477"/>
                    <a:pt x="94989" y="95988"/>
                    <a:pt x="86309" y="95988"/>
                  </a:cubicBezTo>
                  <a:lnTo>
                    <a:pt x="18574" y="95988"/>
                  </a:lnTo>
                  <a:cubicBezTo>
                    <a:pt x="9109" y="95988"/>
                    <a:pt x="1394" y="89202"/>
                    <a:pt x="1394" y="80879"/>
                  </a:cubicBezTo>
                  <a:cubicBezTo>
                    <a:pt x="1394" y="72557"/>
                    <a:pt x="9109" y="65794"/>
                    <a:pt x="18574" y="65794"/>
                  </a:cubicBezTo>
                  <a:lnTo>
                    <a:pt x="74796" y="65794"/>
                  </a:lnTo>
                  <a:cubicBezTo>
                    <a:pt x="78867" y="65794"/>
                    <a:pt x="82308" y="62936"/>
                    <a:pt x="82308" y="59543"/>
                  </a:cubicBezTo>
                  <a:cubicBezTo>
                    <a:pt x="82308" y="56138"/>
                    <a:pt x="78867" y="53281"/>
                    <a:pt x="74796" y="53281"/>
                  </a:cubicBezTo>
                  <a:lnTo>
                    <a:pt x="31838" y="53281"/>
                  </a:lnTo>
                  <a:cubicBezTo>
                    <a:pt x="25230" y="53281"/>
                    <a:pt x="19836" y="48518"/>
                    <a:pt x="19836" y="42648"/>
                  </a:cubicBezTo>
                  <a:cubicBezTo>
                    <a:pt x="19836" y="36755"/>
                    <a:pt x="25230" y="31992"/>
                    <a:pt x="31838" y="31992"/>
                  </a:cubicBezTo>
                  <a:lnTo>
                    <a:pt x="60651" y="31992"/>
                  </a:lnTo>
                  <a:cubicBezTo>
                    <a:pt x="62651" y="31873"/>
                    <a:pt x="64270" y="30504"/>
                    <a:pt x="64270" y="28885"/>
                  </a:cubicBezTo>
                  <a:cubicBezTo>
                    <a:pt x="64270" y="27218"/>
                    <a:pt x="62496" y="25801"/>
                    <a:pt x="60401" y="25801"/>
                  </a:cubicBezTo>
                  <a:lnTo>
                    <a:pt x="58472" y="25801"/>
                  </a:lnTo>
                  <a:cubicBezTo>
                    <a:pt x="52459" y="25801"/>
                    <a:pt x="47578" y="21467"/>
                    <a:pt x="47578" y="16109"/>
                  </a:cubicBezTo>
                  <a:lnTo>
                    <a:pt x="48638" y="0"/>
                  </a:lnTo>
                  <a:close/>
                  <a:moveTo>
                    <a:pt x="53638" y="24"/>
                  </a:moveTo>
                  <a:lnTo>
                    <a:pt x="54555" y="15419"/>
                  </a:lnTo>
                  <a:lnTo>
                    <a:pt x="54555" y="15526"/>
                  </a:lnTo>
                  <a:lnTo>
                    <a:pt x="54555" y="15645"/>
                  </a:lnTo>
                  <a:cubicBezTo>
                    <a:pt x="54603" y="15824"/>
                    <a:pt x="54603" y="15978"/>
                    <a:pt x="54603" y="16109"/>
                  </a:cubicBezTo>
                  <a:cubicBezTo>
                    <a:pt x="54603" y="17800"/>
                    <a:pt x="56377" y="19217"/>
                    <a:pt x="58472" y="19217"/>
                  </a:cubicBezTo>
                  <a:lnTo>
                    <a:pt x="60401" y="19217"/>
                  </a:lnTo>
                  <a:cubicBezTo>
                    <a:pt x="66402" y="19217"/>
                    <a:pt x="71307" y="23563"/>
                    <a:pt x="71307" y="28908"/>
                  </a:cubicBezTo>
                  <a:cubicBezTo>
                    <a:pt x="71307" y="34242"/>
                    <a:pt x="66402" y="38576"/>
                    <a:pt x="60401" y="38576"/>
                  </a:cubicBezTo>
                  <a:lnTo>
                    <a:pt x="31838" y="38576"/>
                  </a:lnTo>
                  <a:cubicBezTo>
                    <a:pt x="29099" y="38576"/>
                    <a:pt x="26849" y="40398"/>
                    <a:pt x="26849" y="42648"/>
                  </a:cubicBezTo>
                  <a:cubicBezTo>
                    <a:pt x="26849" y="44875"/>
                    <a:pt x="29099" y="46720"/>
                    <a:pt x="31838" y="46720"/>
                  </a:cubicBezTo>
                  <a:lnTo>
                    <a:pt x="74796" y="46720"/>
                  </a:lnTo>
                  <a:cubicBezTo>
                    <a:pt x="82820" y="46720"/>
                    <a:pt x="89345" y="52459"/>
                    <a:pt x="89345" y="59543"/>
                  </a:cubicBezTo>
                  <a:cubicBezTo>
                    <a:pt x="89345" y="66604"/>
                    <a:pt x="82820" y="72354"/>
                    <a:pt x="74796" y="72354"/>
                  </a:cubicBezTo>
                  <a:lnTo>
                    <a:pt x="18574" y="72354"/>
                  </a:lnTo>
                  <a:cubicBezTo>
                    <a:pt x="13062" y="72354"/>
                    <a:pt x="8430" y="76271"/>
                    <a:pt x="8430" y="80879"/>
                  </a:cubicBezTo>
                  <a:cubicBezTo>
                    <a:pt x="8430" y="85487"/>
                    <a:pt x="13062" y="89404"/>
                    <a:pt x="18574" y="89404"/>
                  </a:cubicBezTo>
                  <a:lnTo>
                    <a:pt x="86309" y="89404"/>
                  </a:lnTo>
                  <a:cubicBezTo>
                    <a:pt x="92738" y="89404"/>
                    <a:pt x="98858" y="91559"/>
                    <a:pt x="103537" y="95500"/>
                  </a:cubicBezTo>
                  <a:cubicBezTo>
                    <a:pt x="107716" y="99024"/>
                    <a:pt x="110550" y="103703"/>
                    <a:pt x="111157" y="110311"/>
                  </a:cubicBezTo>
                  <a:lnTo>
                    <a:pt x="112550" y="110311"/>
                  </a:lnTo>
                  <a:cubicBezTo>
                    <a:pt x="111848" y="98060"/>
                    <a:pt x="100334" y="88011"/>
                    <a:pt x="86309" y="88011"/>
                  </a:cubicBezTo>
                  <a:lnTo>
                    <a:pt x="18574" y="87987"/>
                  </a:lnTo>
                  <a:cubicBezTo>
                    <a:pt x="13836" y="87987"/>
                    <a:pt x="9823" y="84749"/>
                    <a:pt x="9823" y="80879"/>
                  </a:cubicBezTo>
                  <a:cubicBezTo>
                    <a:pt x="9823" y="77033"/>
                    <a:pt x="13836" y="73771"/>
                    <a:pt x="18574" y="73771"/>
                  </a:cubicBezTo>
                  <a:lnTo>
                    <a:pt x="74796" y="73771"/>
                  </a:lnTo>
                  <a:cubicBezTo>
                    <a:pt x="83582" y="73771"/>
                    <a:pt x="90738" y="67389"/>
                    <a:pt x="90738" y="59543"/>
                  </a:cubicBezTo>
                  <a:cubicBezTo>
                    <a:pt x="90738" y="51685"/>
                    <a:pt x="83582" y="45303"/>
                    <a:pt x="74796" y="45303"/>
                  </a:cubicBezTo>
                  <a:lnTo>
                    <a:pt x="31838" y="45303"/>
                  </a:lnTo>
                  <a:cubicBezTo>
                    <a:pt x="29909" y="45303"/>
                    <a:pt x="28266" y="44089"/>
                    <a:pt x="28266" y="42648"/>
                  </a:cubicBezTo>
                  <a:cubicBezTo>
                    <a:pt x="28266" y="41184"/>
                    <a:pt x="29909" y="39969"/>
                    <a:pt x="31838" y="39969"/>
                  </a:cubicBezTo>
                  <a:lnTo>
                    <a:pt x="60401" y="39969"/>
                  </a:lnTo>
                  <a:cubicBezTo>
                    <a:pt x="67187" y="39969"/>
                    <a:pt x="72700" y="35004"/>
                    <a:pt x="72700" y="28908"/>
                  </a:cubicBezTo>
                  <a:cubicBezTo>
                    <a:pt x="72700" y="22789"/>
                    <a:pt x="67187" y="17824"/>
                    <a:pt x="60401" y="17824"/>
                  </a:cubicBezTo>
                  <a:lnTo>
                    <a:pt x="58472" y="17824"/>
                  </a:lnTo>
                  <a:cubicBezTo>
                    <a:pt x="57067" y="17824"/>
                    <a:pt x="56019" y="16919"/>
                    <a:pt x="56019" y="16109"/>
                  </a:cubicBezTo>
                  <a:cubicBezTo>
                    <a:pt x="56019" y="15895"/>
                    <a:pt x="55996" y="15645"/>
                    <a:pt x="55948" y="15419"/>
                  </a:cubicBezTo>
                  <a:lnTo>
                    <a:pt x="55948" y="703"/>
                  </a:lnTo>
                  <a:lnTo>
                    <a:pt x="53638" y="24"/>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5" name="Google Shape;595;p17"/>
            <p:cNvGrpSpPr/>
            <p:nvPr/>
          </p:nvGrpSpPr>
          <p:grpSpPr>
            <a:xfrm>
              <a:off x="3071232" y="1725908"/>
              <a:ext cx="3289568" cy="3329600"/>
              <a:chOff x="3071232" y="1725908"/>
              <a:chExt cx="3289568" cy="3329600"/>
            </a:xfrm>
          </p:grpSpPr>
          <p:sp>
            <p:nvSpPr>
              <p:cNvPr id="596" name="Google Shape;596;p17"/>
              <p:cNvSpPr/>
              <p:nvPr/>
            </p:nvSpPr>
            <p:spPr>
              <a:xfrm>
                <a:off x="3662528" y="3020564"/>
                <a:ext cx="52224" cy="98304"/>
              </a:xfrm>
              <a:custGeom>
                <a:avLst/>
                <a:gdLst/>
                <a:ahLst/>
                <a:cxnLst/>
                <a:rect l="l" t="t" r="r" b="b"/>
                <a:pathLst>
                  <a:path w="1632" h="3072" extrusionOk="0">
                    <a:moveTo>
                      <a:pt x="668" y="0"/>
                    </a:moveTo>
                    <a:cubicBezTo>
                      <a:pt x="275" y="0"/>
                      <a:pt x="1" y="322"/>
                      <a:pt x="1" y="714"/>
                    </a:cubicBezTo>
                    <a:lnTo>
                      <a:pt x="1" y="738"/>
                    </a:lnTo>
                    <a:cubicBezTo>
                      <a:pt x="1" y="1346"/>
                      <a:pt x="48" y="1953"/>
                      <a:pt x="191" y="2536"/>
                    </a:cubicBezTo>
                    <a:cubicBezTo>
                      <a:pt x="275" y="2858"/>
                      <a:pt x="548" y="3072"/>
                      <a:pt x="870" y="3072"/>
                    </a:cubicBezTo>
                    <a:cubicBezTo>
                      <a:pt x="929" y="3072"/>
                      <a:pt x="977" y="3060"/>
                      <a:pt x="1037" y="3048"/>
                    </a:cubicBezTo>
                    <a:cubicBezTo>
                      <a:pt x="1418" y="2953"/>
                      <a:pt x="1632" y="2560"/>
                      <a:pt x="1537" y="2179"/>
                    </a:cubicBezTo>
                    <a:cubicBezTo>
                      <a:pt x="1406" y="1715"/>
                      <a:pt x="1334" y="1226"/>
                      <a:pt x="1334" y="738"/>
                    </a:cubicBezTo>
                    <a:lnTo>
                      <a:pt x="1334" y="714"/>
                    </a:lnTo>
                    <a:cubicBezTo>
                      <a:pt x="1334" y="322"/>
                      <a:pt x="1060" y="0"/>
                      <a:pt x="6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17"/>
              <p:cNvSpPr/>
              <p:nvPr/>
            </p:nvSpPr>
            <p:spPr>
              <a:xfrm>
                <a:off x="3852288" y="2785012"/>
                <a:ext cx="100992" cy="54208"/>
              </a:xfrm>
              <a:custGeom>
                <a:avLst/>
                <a:gdLst/>
                <a:ahLst/>
                <a:cxnLst/>
                <a:rect l="l" t="t" r="r" b="b"/>
                <a:pathLst>
                  <a:path w="3156" h="1694" extrusionOk="0">
                    <a:moveTo>
                      <a:pt x="2424" y="0"/>
                    </a:moveTo>
                    <a:cubicBezTo>
                      <a:pt x="2402" y="0"/>
                      <a:pt x="2380" y="1"/>
                      <a:pt x="2358" y="3"/>
                    </a:cubicBezTo>
                    <a:cubicBezTo>
                      <a:pt x="1762" y="51"/>
                      <a:pt x="1179" y="146"/>
                      <a:pt x="595" y="301"/>
                    </a:cubicBezTo>
                    <a:cubicBezTo>
                      <a:pt x="226" y="396"/>
                      <a:pt x="0" y="789"/>
                      <a:pt x="95" y="1170"/>
                    </a:cubicBezTo>
                    <a:cubicBezTo>
                      <a:pt x="179" y="1479"/>
                      <a:pt x="464" y="1694"/>
                      <a:pt x="786" y="1694"/>
                    </a:cubicBezTo>
                    <a:cubicBezTo>
                      <a:pt x="845" y="1694"/>
                      <a:pt x="905" y="1694"/>
                      <a:pt x="965" y="1670"/>
                    </a:cubicBezTo>
                    <a:cubicBezTo>
                      <a:pt x="1453" y="1539"/>
                      <a:pt x="1965" y="1456"/>
                      <a:pt x="2477" y="1408"/>
                    </a:cubicBezTo>
                    <a:cubicBezTo>
                      <a:pt x="2870" y="1384"/>
                      <a:pt x="3155" y="1039"/>
                      <a:pt x="3120" y="646"/>
                    </a:cubicBezTo>
                    <a:cubicBezTo>
                      <a:pt x="3097" y="275"/>
                      <a:pt x="2789" y="0"/>
                      <a:pt x="24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7"/>
              <p:cNvSpPr/>
              <p:nvPr/>
            </p:nvSpPr>
            <p:spPr>
              <a:xfrm>
                <a:off x="4327008"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2" y="1346"/>
                    </a:lnTo>
                    <a:cubicBezTo>
                      <a:pt x="2763" y="1346"/>
                      <a:pt x="3084" y="1072"/>
                      <a:pt x="3084" y="679"/>
                    </a:cubicBezTo>
                    <a:cubicBezTo>
                      <a:pt x="3084" y="286"/>
                      <a:pt x="2763"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7"/>
              <p:cNvSpPr/>
              <p:nvPr/>
            </p:nvSpPr>
            <p:spPr>
              <a:xfrm>
                <a:off x="3904096" y="3257428"/>
                <a:ext cx="99456" cy="47776"/>
              </a:xfrm>
              <a:custGeom>
                <a:avLst/>
                <a:gdLst/>
                <a:ahLst/>
                <a:cxnLst/>
                <a:rect l="l" t="t" r="r" b="b"/>
                <a:pathLst>
                  <a:path w="3108" h="1493" extrusionOk="0">
                    <a:moveTo>
                      <a:pt x="746" y="1"/>
                    </a:moveTo>
                    <a:cubicBezTo>
                      <a:pt x="380" y="1"/>
                      <a:pt x="70" y="287"/>
                      <a:pt x="36" y="659"/>
                    </a:cubicBezTo>
                    <a:cubicBezTo>
                      <a:pt x="0" y="1052"/>
                      <a:pt x="286" y="1409"/>
                      <a:pt x="679" y="1444"/>
                    </a:cubicBezTo>
                    <a:cubicBezTo>
                      <a:pt x="989" y="1468"/>
                      <a:pt x="1298" y="1492"/>
                      <a:pt x="1596" y="1492"/>
                    </a:cubicBezTo>
                    <a:lnTo>
                      <a:pt x="2405" y="1492"/>
                    </a:lnTo>
                    <a:cubicBezTo>
                      <a:pt x="2798" y="1492"/>
                      <a:pt x="3108" y="1147"/>
                      <a:pt x="3108" y="754"/>
                    </a:cubicBezTo>
                    <a:cubicBezTo>
                      <a:pt x="3108" y="361"/>
                      <a:pt x="2798" y="4"/>
                      <a:pt x="2405" y="4"/>
                    </a:cubicBezTo>
                    <a:lnTo>
                      <a:pt x="1596" y="4"/>
                    </a:lnTo>
                    <a:cubicBezTo>
                      <a:pt x="1421" y="4"/>
                      <a:pt x="1247" y="14"/>
                      <a:pt x="1072" y="14"/>
                    </a:cubicBezTo>
                    <a:cubicBezTo>
                      <a:pt x="985" y="14"/>
                      <a:pt x="897" y="12"/>
                      <a:pt x="810" y="4"/>
                    </a:cubicBezTo>
                    <a:cubicBezTo>
                      <a:pt x="789" y="2"/>
                      <a:pt x="767" y="1"/>
                      <a:pt x="7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7"/>
              <p:cNvSpPr/>
              <p:nvPr/>
            </p:nvSpPr>
            <p:spPr>
              <a:xfrm>
                <a:off x="3733792" y="3185780"/>
                <a:ext cx="93760" cy="77120"/>
              </a:xfrm>
              <a:custGeom>
                <a:avLst/>
                <a:gdLst/>
                <a:ahLst/>
                <a:cxnLst/>
                <a:rect l="l" t="t" r="r" b="b"/>
                <a:pathLst>
                  <a:path w="2930" h="2410" extrusionOk="0">
                    <a:moveTo>
                      <a:pt x="789" y="1"/>
                    </a:moveTo>
                    <a:cubicBezTo>
                      <a:pt x="595" y="1"/>
                      <a:pt x="402" y="78"/>
                      <a:pt x="262" y="231"/>
                    </a:cubicBezTo>
                    <a:cubicBezTo>
                      <a:pt x="0" y="516"/>
                      <a:pt x="24" y="969"/>
                      <a:pt x="310" y="1231"/>
                    </a:cubicBezTo>
                    <a:cubicBezTo>
                      <a:pt x="750" y="1636"/>
                      <a:pt x="1239" y="1993"/>
                      <a:pt x="1750" y="2314"/>
                    </a:cubicBezTo>
                    <a:cubicBezTo>
                      <a:pt x="1870" y="2374"/>
                      <a:pt x="1989" y="2409"/>
                      <a:pt x="2120" y="2409"/>
                    </a:cubicBezTo>
                    <a:cubicBezTo>
                      <a:pt x="2358" y="2409"/>
                      <a:pt x="2596" y="2290"/>
                      <a:pt x="2727" y="2064"/>
                    </a:cubicBezTo>
                    <a:cubicBezTo>
                      <a:pt x="2929" y="1731"/>
                      <a:pt x="2822" y="1302"/>
                      <a:pt x="2489" y="1100"/>
                    </a:cubicBezTo>
                    <a:cubicBezTo>
                      <a:pt x="2048" y="826"/>
                      <a:pt x="1631" y="528"/>
                      <a:pt x="1262" y="183"/>
                    </a:cubicBezTo>
                    <a:cubicBezTo>
                      <a:pt x="1129" y="61"/>
                      <a:pt x="959" y="1"/>
                      <a:pt x="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7"/>
              <p:cNvSpPr/>
              <p:nvPr/>
            </p:nvSpPr>
            <p:spPr>
              <a:xfrm>
                <a:off x="3699104" y="2856244"/>
                <a:ext cx="86528" cy="85088"/>
              </a:xfrm>
              <a:custGeom>
                <a:avLst/>
                <a:gdLst/>
                <a:ahLst/>
                <a:cxnLst/>
                <a:rect l="l" t="t" r="r" b="b"/>
                <a:pathLst>
                  <a:path w="2704" h="2659" extrusionOk="0">
                    <a:moveTo>
                      <a:pt x="1910" y="1"/>
                    </a:moveTo>
                    <a:cubicBezTo>
                      <a:pt x="1742" y="1"/>
                      <a:pt x="1574" y="61"/>
                      <a:pt x="1441" y="182"/>
                    </a:cubicBezTo>
                    <a:cubicBezTo>
                      <a:pt x="989" y="599"/>
                      <a:pt x="572" y="1051"/>
                      <a:pt x="227" y="1528"/>
                    </a:cubicBezTo>
                    <a:cubicBezTo>
                      <a:pt x="1" y="1849"/>
                      <a:pt x="72" y="2290"/>
                      <a:pt x="394" y="2516"/>
                    </a:cubicBezTo>
                    <a:cubicBezTo>
                      <a:pt x="513" y="2611"/>
                      <a:pt x="656" y="2659"/>
                      <a:pt x="799" y="2659"/>
                    </a:cubicBezTo>
                    <a:cubicBezTo>
                      <a:pt x="1025" y="2659"/>
                      <a:pt x="1239" y="2551"/>
                      <a:pt x="1382" y="2361"/>
                    </a:cubicBezTo>
                    <a:cubicBezTo>
                      <a:pt x="1668" y="1956"/>
                      <a:pt x="2001" y="1575"/>
                      <a:pt x="2382" y="1242"/>
                    </a:cubicBezTo>
                    <a:cubicBezTo>
                      <a:pt x="2680" y="980"/>
                      <a:pt x="2704" y="527"/>
                      <a:pt x="2442" y="242"/>
                    </a:cubicBezTo>
                    <a:cubicBezTo>
                      <a:pt x="2301" y="82"/>
                      <a:pt x="2105" y="1"/>
                      <a:pt x="19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17"/>
              <p:cNvSpPr/>
              <p:nvPr/>
            </p:nvSpPr>
            <p:spPr>
              <a:xfrm>
                <a:off x="3782176" y="4637908"/>
                <a:ext cx="98336" cy="44608"/>
              </a:xfrm>
              <a:custGeom>
                <a:avLst/>
                <a:gdLst/>
                <a:ahLst/>
                <a:cxnLst/>
                <a:rect l="l" t="t" r="r" b="b"/>
                <a:pathLst>
                  <a:path w="3073" h="1394" extrusionOk="0">
                    <a:moveTo>
                      <a:pt x="2370" y="0"/>
                    </a:moveTo>
                    <a:lnTo>
                      <a:pt x="703" y="24"/>
                    </a:lnTo>
                    <a:cubicBezTo>
                      <a:pt x="310" y="24"/>
                      <a:pt x="0" y="322"/>
                      <a:pt x="0" y="703"/>
                    </a:cubicBezTo>
                    <a:cubicBezTo>
                      <a:pt x="0" y="1095"/>
                      <a:pt x="310" y="1393"/>
                      <a:pt x="703" y="1393"/>
                    </a:cubicBezTo>
                    <a:lnTo>
                      <a:pt x="2370" y="1369"/>
                    </a:lnTo>
                    <a:cubicBezTo>
                      <a:pt x="2763" y="1369"/>
                      <a:pt x="3072" y="1072"/>
                      <a:pt x="3072" y="691"/>
                    </a:cubicBezTo>
                    <a:cubicBezTo>
                      <a:pt x="3072"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7"/>
              <p:cNvSpPr/>
              <p:nvPr/>
            </p:nvSpPr>
            <p:spPr>
              <a:xfrm>
                <a:off x="3952864"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7"/>
              <p:cNvSpPr/>
              <p:nvPr/>
            </p:nvSpPr>
            <p:spPr>
              <a:xfrm>
                <a:off x="4279392" y="3257524"/>
                <a:ext cx="98688" cy="47680"/>
              </a:xfrm>
              <a:custGeom>
                <a:avLst/>
                <a:gdLst/>
                <a:ahLst/>
                <a:cxnLst/>
                <a:rect l="l" t="t" r="r" b="b"/>
                <a:pathLst>
                  <a:path w="3084" h="1490" extrusionOk="0">
                    <a:moveTo>
                      <a:pt x="702" y="1"/>
                    </a:moveTo>
                    <a:cubicBezTo>
                      <a:pt x="321" y="1"/>
                      <a:pt x="0" y="358"/>
                      <a:pt x="0" y="751"/>
                    </a:cubicBezTo>
                    <a:cubicBezTo>
                      <a:pt x="0" y="1144"/>
                      <a:pt x="310" y="1489"/>
                      <a:pt x="702" y="1489"/>
                    </a:cubicBezTo>
                    <a:lnTo>
                      <a:pt x="2369" y="1489"/>
                    </a:lnTo>
                    <a:cubicBezTo>
                      <a:pt x="2762" y="1489"/>
                      <a:pt x="3084" y="1144"/>
                      <a:pt x="3084" y="751"/>
                    </a:cubicBezTo>
                    <a:cubicBezTo>
                      <a:pt x="3084" y="358"/>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7"/>
              <p:cNvSpPr/>
              <p:nvPr/>
            </p:nvSpPr>
            <p:spPr>
              <a:xfrm>
                <a:off x="4139936"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82" y="1346"/>
                    </a:lnTo>
                    <a:cubicBezTo>
                      <a:pt x="2763" y="1346"/>
                      <a:pt x="3084" y="1072"/>
                      <a:pt x="3084" y="679"/>
                    </a:cubicBezTo>
                    <a:cubicBezTo>
                      <a:pt x="3084" y="286"/>
                      <a:pt x="2763"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7"/>
              <p:cNvSpPr/>
              <p:nvPr/>
            </p:nvSpPr>
            <p:spPr>
              <a:xfrm>
                <a:off x="4156320" y="4637908"/>
                <a:ext cx="98688" cy="44608"/>
              </a:xfrm>
              <a:custGeom>
                <a:avLst/>
                <a:gdLst/>
                <a:ahLst/>
                <a:cxnLst/>
                <a:rect l="l" t="t" r="r" b="b"/>
                <a:pathLst>
                  <a:path w="3084" h="1394" extrusionOk="0">
                    <a:moveTo>
                      <a:pt x="2370" y="0"/>
                    </a:moveTo>
                    <a:lnTo>
                      <a:pt x="703" y="24"/>
                    </a:lnTo>
                    <a:cubicBezTo>
                      <a:pt x="310" y="24"/>
                      <a:pt x="0" y="322"/>
                      <a:pt x="0" y="714"/>
                    </a:cubicBezTo>
                    <a:cubicBezTo>
                      <a:pt x="0" y="1095"/>
                      <a:pt x="310" y="1393"/>
                      <a:pt x="703" y="1393"/>
                    </a:cubicBezTo>
                    <a:lnTo>
                      <a:pt x="2370" y="1369"/>
                    </a:lnTo>
                    <a:cubicBezTo>
                      <a:pt x="2763" y="1369"/>
                      <a:pt x="3084" y="1072"/>
                      <a:pt x="3084"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7"/>
              <p:cNvSpPr/>
              <p:nvPr/>
            </p:nvSpPr>
            <p:spPr>
              <a:xfrm>
                <a:off x="4092320" y="3257524"/>
                <a:ext cx="98688" cy="47680"/>
              </a:xfrm>
              <a:custGeom>
                <a:avLst/>
                <a:gdLst/>
                <a:ahLst/>
                <a:cxnLst/>
                <a:rect l="l" t="t" r="r" b="b"/>
                <a:pathLst>
                  <a:path w="3084" h="1490" extrusionOk="0">
                    <a:moveTo>
                      <a:pt x="703" y="1"/>
                    </a:moveTo>
                    <a:cubicBezTo>
                      <a:pt x="310" y="1"/>
                      <a:pt x="0" y="358"/>
                      <a:pt x="0" y="751"/>
                    </a:cubicBezTo>
                    <a:cubicBezTo>
                      <a:pt x="0" y="1144"/>
                      <a:pt x="310" y="1489"/>
                      <a:pt x="703" y="1489"/>
                    </a:cubicBezTo>
                    <a:lnTo>
                      <a:pt x="2369" y="1489"/>
                    </a:lnTo>
                    <a:cubicBezTo>
                      <a:pt x="2762" y="1489"/>
                      <a:pt x="3084" y="1144"/>
                      <a:pt x="3084" y="751"/>
                    </a:cubicBezTo>
                    <a:cubicBezTo>
                      <a:pt x="3084" y="358"/>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7"/>
              <p:cNvSpPr/>
              <p:nvPr/>
            </p:nvSpPr>
            <p:spPr>
              <a:xfrm>
                <a:off x="3969248" y="4637908"/>
                <a:ext cx="98720" cy="44608"/>
              </a:xfrm>
              <a:custGeom>
                <a:avLst/>
                <a:gdLst/>
                <a:ahLst/>
                <a:cxnLst/>
                <a:rect l="l" t="t" r="r" b="b"/>
                <a:pathLst>
                  <a:path w="3085" h="1394" extrusionOk="0">
                    <a:moveTo>
                      <a:pt x="2370" y="0"/>
                    </a:moveTo>
                    <a:lnTo>
                      <a:pt x="703" y="24"/>
                    </a:lnTo>
                    <a:cubicBezTo>
                      <a:pt x="310" y="24"/>
                      <a:pt x="0" y="322"/>
                      <a:pt x="0" y="714"/>
                    </a:cubicBezTo>
                    <a:cubicBezTo>
                      <a:pt x="0" y="1095"/>
                      <a:pt x="310" y="1393"/>
                      <a:pt x="703" y="1393"/>
                    </a:cubicBezTo>
                    <a:lnTo>
                      <a:pt x="2370" y="1369"/>
                    </a:lnTo>
                    <a:cubicBezTo>
                      <a:pt x="2763" y="1369"/>
                      <a:pt x="3072" y="1072"/>
                      <a:pt x="3072"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7"/>
              <p:cNvSpPr/>
              <p:nvPr/>
            </p:nvSpPr>
            <p:spPr>
              <a:xfrm>
                <a:off x="3765792"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17"/>
              <p:cNvSpPr/>
              <p:nvPr/>
            </p:nvSpPr>
            <p:spPr>
              <a:xfrm>
                <a:off x="4040864"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17"/>
              <p:cNvSpPr/>
              <p:nvPr/>
            </p:nvSpPr>
            <p:spPr>
              <a:xfrm>
                <a:off x="3102080" y="4062612"/>
                <a:ext cx="78528" cy="91456"/>
              </a:xfrm>
              <a:custGeom>
                <a:avLst/>
                <a:gdLst/>
                <a:ahLst/>
                <a:cxnLst/>
                <a:rect l="l" t="t" r="r" b="b"/>
                <a:pathLst>
                  <a:path w="2454" h="2858" extrusionOk="0">
                    <a:moveTo>
                      <a:pt x="1644" y="0"/>
                    </a:moveTo>
                    <a:cubicBezTo>
                      <a:pt x="1417" y="0"/>
                      <a:pt x="1195" y="108"/>
                      <a:pt x="1060" y="309"/>
                    </a:cubicBezTo>
                    <a:cubicBezTo>
                      <a:pt x="727" y="797"/>
                      <a:pt x="429" y="1321"/>
                      <a:pt x="167" y="1845"/>
                    </a:cubicBezTo>
                    <a:cubicBezTo>
                      <a:pt x="1" y="2190"/>
                      <a:pt x="155" y="2619"/>
                      <a:pt x="501" y="2786"/>
                    </a:cubicBezTo>
                    <a:cubicBezTo>
                      <a:pt x="608" y="2833"/>
                      <a:pt x="703" y="2857"/>
                      <a:pt x="810" y="2857"/>
                    </a:cubicBezTo>
                    <a:cubicBezTo>
                      <a:pt x="1072" y="2857"/>
                      <a:pt x="1322" y="2714"/>
                      <a:pt x="1453" y="2452"/>
                    </a:cubicBezTo>
                    <a:cubicBezTo>
                      <a:pt x="1668" y="2000"/>
                      <a:pt x="1930" y="1536"/>
                      <a:pt x="2227" y="1107"/>
                    </a:cubicBezTo>
                    <a:cubicBezTo>
                      <a:pt x="2453" y="785"/>
                      <a:pt x="2358" y="345"/>
                      <a:pt x="2037" y="119"/>
                    </a:cubicBezTo>
                    <a:cubicBezTo>
                      <a:pt x="1916" y="39"/>
                      <a:pt x="1780"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17"/>
              <p:cNvSpPr/>
              <p:nvPr/>
            </p:nvSpPr>
            <p:spPr>
              <a:xfrm>
                <a:off x="4227936"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7"/>
              <p:cNvSpPr/>
              <p:nvPr/>
            </p:nvSpPr>
            <p:spPr>
              <a:xfrm>
                <a:off x="4602080" y="2786228"/>
                <a:ext cx="98720" cy="42720"/>
              </a:xfrm>
              <a:custGeom>
                <a:avLst/>
                <a:gdLst/>
                <a:ahLst/>
                <a:cxnLst/>
                <a:rect l="l" t="t" r="r" b="b"/>
                <a:pathLst>
                  <a:path w="3085" h="1335" extrusionOk="0">
                    <a:moveTo>
                      <a:pt x="715" y="1"/>
                    </a:moveTo>
                    <a:cubicBezTo>
                      <a:pt x="322" y="1"/>
                      <a:pt x="1" y="275"/>
                      <a:pt x="1" y="668"/>
                    </a:cubicBezTo>
                    <a:cubicBezTo>
                      <a:pt x="1" y="1060"/>
                      <a:pt x="322" y="1334"/>
                      <a:pt x="715"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17"/>
              <p:cNvSpPr/>
              <p:nvPr/>
            </p:nvSpPr>
            <p:spPr>
              <a:xfrm>
                <a:off x="5653632" y="3516628"/>
                <a:ext cx="52224" cy="98304"/>
              </a:xfrm>
              <a:custGeom>
                <a:avLst/>
                <a:gdLst/>
                <a:ahLst/>
                <a:cxnLst/>
                <a:rect l="l" t="t" r="r" b="b"/>
                <a:pathLst>
                  <a:path w="1632" h="3072" extrusionOk="0">
                    <a:moveTo>
                      <a:pt x="770" y="0"/>
                    </a:moveTo>
                    <a:cubicBezTo>
                      <a:pt x="728" y="0"/>
                      <a:pt x="686" y="4"/>
                      <a:pt x="644" y="12"/>
                    </a:cubicBezTo>
                    <a:cubicBezTo>
                      <a:pt x="251" y="95"/>
                      <a:pt x="1" y="464"/>
                      <a:pt x="72" y="845"/>
                    </a:cubicBezTo>
                    <a:cubicBezTo>
                      <a:pt x="168" y="1310"/>
                      <a:pt x="215" y="1798"/>
                      <a:pt x="215" y="2274"/>
                    </a:cubicBezTo>
                    <a:lnTo>
                      <a:pt x="215" y="2357"/>
                    </a:lnTo>
                    <a:cubicBezTo>
                      <a:pt x="203" y="2750"/>
                      <a:pt x="525" y="3072"/>
                      <a:pt x="906" y="3072"/>
                    </a:cubicBezTo>
                    <a:lnTo>
                      <a:pt x="918" y="3072"/>
                    </a:lnTo>
                    <a:cubicBezTo>
                      <a:pt x="1311" y="3072"/>
                      <a:pt x="1620" y="2762"/>
                      <a:pt x="1632" y="2369"/>
                    </a:cubicBezTo>
                    <a:lnTo>
                      <a:pt x="1632" y="2274"/>
                    </a:lnTo>
                    <a:cubicBezTo>
                      <a:pt x="1632" y="1703"/>
                      <a:pt x="1572" y="1143"/>
                      <a:pt x="1465" y="583"/>
                    </a:cubicBezTo>
                    <a:cubicBezTo>
                      <a:pt x="1402" y="245"/>
                      <a:pt x="1103" y="0"/>
                      <a:pt x="7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7"/>
              <p:cNvSpPr/>
              <p:nvPr/>
            </p:nvSpPr>
            <p:spPr>
              <a:xfrm>
                <a:off x="4415008"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17"/>
              <p:cNvSpPr/>
              <p:nvPr/>
            </p:nvSpPr>
            <p:spPr>
              <a:xfrm>
                <a:off x="3071232" y="4237428"/>
                <a:ext cx="48416" cy="98368"/>
              </a:xfrm>
              <a:custGeom>
                <a:avLst/>
                <a:gdLst/>
                <a:ahLst/>
                <a:cxnLst/>
                <a:rect l="l" t="t" r="r" b="b"/>
                <a:pathLst>
                  <a:path w="1513" h="3074" extrusionOk="0">
                    <a:moveTo>
                      <a:pt x="720" y="0"/>
                    </a:moveTo>
                    <a:cubicBezTo>
                      <a:pt x="356" y="0"/>
                      <a:pt x="36" y="290"/>
                      <a:pt x="24" y="668"/>
                    </a:cubicBezTo>
                    <a:cubicBezTo>
                      <a:pt x="12" y="871"/>
                      <a:pt x="0" y="1085"/>
                      <a:pt x="0" y="1299"/>
                    </a:cubicBezTo>
                    <a:cubicBezTo>
                      <a:pt x="0" y="1680"/>
                      <a:pt x="24" y="2061"/>
                      <a:pt x="60" y="2442"/>
                    </a:cubicBezTo>
                    <a:cubicBezTo>
                      <a:pt x="96" y="2800"/>
                      <a:pt x="405" y="3073"/>
                      <a:pt x="762" y="3073"/>
                    </a:cubicBezTo>
                    <a:lnTo>
                      <a:pt x="834" y="3073"/>
                    </a:lnTo>
                    <a:cubicBezTo>
                      <a:pt x="1227" y="3026"/>
                      <a:pt x="1512" y="2681"/>
                      <a:pt x="1465" y="2288"/>
                    </a:cubicBezTo>
                    <a:cubicBezTo>
                      <a:pt x="1441" y="1966"/>
                      <a:pt x="1417" y="1621"/>
                      <a:pt x="1417" y="1299"/>
                    </a:cubicBezTo>
                    <a:cubicBezTo>
                      <a:pt x="1417" y="1109"/>
                      <a:pt x="1429" y="930"/>
                      <a:pt x="1429" y="740"/>
                    </a:cubicBezTo>
                    <a:cubicBezTo>
                      <a:pt x="1453" y="359"/>
                      <a:pt x="1155" y="14"/>
                      <a:pt x="762" y="2"/>
                    </a:cubicBezTo>
                    <a:cubicBezTo>
                      <a:pt x="748" y="1"/>
                      <a:pt x="734" y="0"/>
                      <a:pt x="7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17"/>
              <p:cNvSpPr/>
              <p:nvPr/>
            </p:nvSpPr>
            <p:spPr>
              <a:xfrm>
                <a:off x="3221344" y="3937364"/>
                <a:ext cx="96032" cy="74592"/>
              </a:xfrm>
              <a:custGeom>
                <a:avLst/>
                <a:gdLst/>
                <a:ahLst/>
                <a:cxnLst/>
                <a:rect l="l" t="t" r="r" b="b"/>
                <a:pathLst>
                  <a:path w="3001" h="2331" extrusionOk="0">
                    <a:moveTo>
                      <a:pt x="2185" y="1"/>
                    </a:moveTo>
                    <a:cubicBezTo>
                      <a:pt x="2066" y="1"/>
                      <a:pt x="1946" y="30"/>
                      <a:pt x="1834" y="92"/>
                    </a:cubicBezTo>
                    <a:cubicBezTo>
                      <a:pt x="1334" y="389"/>
                      <a:pt x="834" y="711"/>
                      <a:pt x="381" y="1056"/>
                    </a:cubicBezTo>
                    <a:cubicBezTo>
                      <a:pt x="60" y="1294"/>
                      <a:pt x="0" y="1735"/>
                      <a:pt x="238" y="2044"/>
                    </a:cubicBezTo>
                    <a:cubicBezTo>
                      <a:pt x="369" y="2235"/>
                      <a:pt x="584" y="2330"/>
                      <a:pt x="798" y="2330"/>
                    </a:cubicBezTo>
                    <a:cubicBezTo>
                      <a:pt x="953" y="2330"/>
                      <a:pt x="1096" y="2282"/>
                      <a:pt x="1227" y="2187"/>
                    </a:cubicBezTo>
                    <a:cubicBezTo>
                      <a:pt x="1643" y="1878"/>
                      <a:pt x="2084" y="1592"/>
                      <a:pt x="2548" y="1330"/>
                    </a:cubicBezTo>
                    <a:cubicBezTo>
                      <a:pt x="2882" y="1128"/>
                      <a:pt x="3001" y="699"/>
                      <a:pt x="2798" y="354"/>
                    </a:cubicBezTo>
                    <a:cubicBezTo>
                      <a:pt x="2670" y="128"/>
                      <a:pt x="2432" y="1"/>
                      <a:pt x="21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7"/>
              <p:cNvSpPr/>
              <p:nvPr/>
            </p:nvSpPr>
            <p:spPr>
              <a:xfrm>
                <a:off x="3406496" y="4626708"/>
                <a:ext cx="100992" cy="53120"/>
              </a:xfrm>
              <a:custGeom>
                <a:avLst/>
                <a:gdLst/>
                <a:ahLst/>
                <a:cxnLst/>
                <a:rect l="l" t="t" r="r" b="b"/>
                <a:pathLst>
                  <a:path w="3156" h="1660" extrusionOk="0">
                    <a:moveTo>
                      <a:pt x="769" y="1"/>
                    </a:moveTo>
                    <a:cubicBezTo>
                      <a:pt x="443" y="1"/>
                      <a:pt x="146" y="233"/>
                      <a:pt x="84" y="564"/>
                    </a:cubicBezTo>
                    <a:cubicBezTo>
                      <a:pt x="1" y="957"/>
                      <a:pt x="251" y="1326"/>
                      <a:pt x="632" y="1410"/>
                    </a:cubicBezTo>
                    <a:cubicBezTo>
                      <a:pt x="1191" y="1517"/>
                      <a:pt x="1775" y="1612"/>
                      <a:pt x="2346" y="1660"/>
                    </a:cubicBezTo>
                    <a:lnTo>
                      <a:pt x="2418" y="1660"/>
                    </a:lnTo>
                    <a:cubicBezTo>
                      <a:pt x="2775" y="1660"/>
                      <a:pt x="3085" y="1386"/>
                      <a:pt x="3120" y="1029"/>
                    </a:cubicBezTo>
                    <a:cubicBezTo>
                      <a:pt x="3156" y="636"/>
                      <a:pt x="2870" y="291"/>
                      <a:pt x="2489" y="255"/>
                    </a:cubicBezTo>
                    <a:cubicBezTo>
                      <a:pt x="1953" y="207"/>
                      <a:pt x="1430" y="124"/>
                      <a:pt x="918" y="17"/>
                    </a:cubicBezTo>
                    <a:cubicBezTo>
                      <a:pt x="868" y="6"/>
                      <a:pt x="818" y="1"/>
                      <a:pt x="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17"/>
              <p:cNvSpPr/>
              <p:nvPr/>
            </p:nvSpPr>
            <p:spPr>
              <a:xfrm>
                <a:off x="3390496" y="3878772"/>
                <a:ext cx="101376" cy="55072"/>
              </a:xfrm>
              <a:custGeom>
                <a:avLst/>
                <a:gdLst/>
                <a:ahLst/>
                <a:cxnLst/>
                <a:rect l="l" t="t" r="r" b="b"/>
                <a:pathLst>
                  <a:path w="3168" h="1721" extrusionOk="0">
                    <a:moveTo>
                      <a:pt x="2411" y="0"/>
                    </a:moveTo>
                    <a:cubicBezTo>
                      <a:pt x="2382" y="0"/>
                      <a:pt x="2352" y="2"/>
                      <a:pt x="2322" y="6"/>
                    </a:cubicBezTo>
                    <a:cubicBezTo>
                      <a:pt x="1751" y="77"/>
                      <a:pt x="1179" y="184"/>
                      <a:pt x="620" y="315"/>
                    </a:cubicBezTo>
                    <a:cubicBezTo>
                      <a:pt x="239" y="411"/>
                      <a:pt x="1" y="792"/>
                      <a:pt x="96" y="1173"/>
                    </a:cubicBezTo>
                    <a:cubicBezTo>
                      <a:pt x="167" y="1494"/>
                      <a:pt x="453" y="1720"/>
                      <a:pt x="775" y="1720"/>
                    </a:cubicBezTo>
                    <a:cubicBezTo>
                      <a:pt x="834" y="1720"/>
                      <a:pt x="894" y="1708"/>
                      <a:pt x="941" y="1697"/>
                    </a:cubicBezTo>
                    <a:cubicBezTo>
                      <a:pt x="1453" y="1577"/>
                      <a:pt x="1977" y="1482"/>
                      <a:pt x="2501" y="1411"/>
                    </a:cubicBezTo>
                    <a:cubicBezTo>
                      <a:pt x="2894" y="1363"/>
                      <a:pt x="3168" y="1006"/>
                      <a:pt x="3120" y="613"/>
                    </a:cubicBezTo>
                    <a:cubicBezTo>
                      <a:pt x="3076" y="261"/>
                      <a:pt x="2768" y="0"/>
                      <a:pt x="2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17"/>
              <p:cNvSpPr/>
              <p:nvPr/>
            </p:nvSpPr>
            <p:spPr>
              <a:xfrm>
                <a:off x="3578720"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17"/>
              <p:cNvSpPr/>
              <p:nvPr/>
            </p:nvSpPr>
            <p:spPr>
              <a:xfrm>
                <a:off x="3595104" y="4637908"/>
                <a:ext cx="98336" cy="44608"/>
              </a:xfrm>
              <a:custGeom>
                <a:avLst/>
                <a:gdLst/>
                <a:ahLst/>
                <a:cxnLst/>
                <a:rect l="l" t="t" r="r" b="b"/>
                <a:pathLst>
                  <a:path w="3073" h="1394" extrusionOk="0">
                    <a:moveTo>
                      <a:pt x="2370" y="0"/>
                    </a:moveTo>
                    <a:lnTo>
                      <a:pt x="703" y="24"/>
                    </a:lnTo>
                    <a:cubicBezTo>
                      <a:pt x="310" y="24"/>
                      <a:pt x="0" y="310"/>
                      <a:pt x="0" y="703"/>
                    </a:cubicBezTo>
                    <a:cubicBezTo>
                      <a:pt x="0" y="1095"/>
                      <a:pt x="310" y="1393"/>
                      <a:pt x="703" y="1393"/>
                    </a:cubicBezTo>
                    <a:lnTo>
                      <a:pt x="2370" y="1369"/>
                    </a:lnTo>
                    <a:cubicBezTo>
                      <a:pt x="2763" y="1369"/>
                      <a:pt x="3072" y="1072"/>
                      <a:pt x="3072" y="679"/>
                    </a:cubicBezTo>
                    <a:cubicBezTo>
                      <a:pt x="3072"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17"/>
              <p:cNvSpPr/>
              <p:nvPr/>
            </p:nvSpPr>
            <p:spPr>
              <a:xfrm>
                <a:off x="3109312" y="4417332"/>
                <a:ext cx="80448" cy="90304"/>
              </a:xfrm>
              <a:custGeom>
                <a:avLst/>
                <a:gdLst/>
                <a:ahLst/>
                <a:cxnLst/>
                <a:rect l="l" t="t" r="r" b="b"/>
                <a:pathLst>
                  <a:path w="2514" h="2822" extrusionOk="0">
                    <a:moveTo>
                      <a:pt x="814" y="0"/>
                    </a:moveTo>
                    <a:cubicBezTo>
                      <a:pt x="700" y="0"/>
                      <a:pt x="585" y="27"/>
                      <a:pt x="477" y="83"/>
                    </a:cubicBezTo>
                    <a:cubicBezTo>
                      <a:pt x="132" y="273"/>
                      <a:pt x="1" y="702"/>
                      <a:pt x="191" y="1047"/>
                    </a:cubicBezTo>
                    <a:cubicBezTo>
                      <a:pt x="465" y="1559"/>
                      <a:pt x="787" y="2059"/>
                      <a:pt x="1132" y="2535"/>
                    </a:cubicBezTo>
                    <a:cubicBezTo>
                      <a:pt x="1275" y="2714"/>
                      <a:pt x="1489" y="2821"/>
                      <a:pt x="1704" y="2821"/>
                    </a:cubicBezTo>
                    <a:cubicBezTo>
                      <a:pt x="1858" y="2821"/>
                      <a:pt x="2001" y="2773"/>
                      <a:pt x="2132" y="2678"/>
                    </a:cubicBezTo>
                    <a:cubicBezTo>
                      <a:pt x="2442" y="2440"/>
                      <a:pt x="2513" y="2000"/>
                      <a:pt x="2275" y="1690"/>
                    </a:cubicBezTo>
                    <a:cubicBezTo>
                      <a:pt x="1965" y="1261"/>
                      <a:pt x="1680" y="821"/>
                      <a:pt x="1430" y="368"/>
                    </a:cubicBezTo>
                    <a:cubicBezTo>
                      <a:pt x="1307" y="131"/>
                      <a:pt x="1065" y="0"/>
                      <a:pt x="8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17"/>
              <p:cNvSpPr/>
              <p:nvPr/>
            </p:nvSpPr>
            <p:spPr>
              <a:xfrm>
                <a:off x="3234304" y="4554452"/>
                <a:ext cx="97184" cy="72800"/>
              </a:xfrm>
              <a:custGeom>
                <a:avLst/>
                <a:gdLst/>
                <a:ahLst/>
                <a:cxnLst/>
                <a:rect l="l" t="t" r="r" b="b"/>
                <a:pathLst>
                  <a:path w="3037" h="2275" extrusionOk="0">
                    <a:moveTo>
                      <a:pt x="818" y="1"/>
                    </a:moveTo>
                    <a:cubicBezTo>
                      <a:pt x="588" y="1"/>
                      <a:pt x="361" y="109"/>
                      <a:pt x="226" y="310"/>
                    </a:cubicBezTo>
                    <a:cubicBezTo>
                      <a:pt x="0" y="632"/>
                      <a:pt x="84" y="1072"/>
                      <a:pt x="405" y="1286"/>
                    </a:cubicBezTo>
                    <a:cubicBezTo>
                      <a:pt x="881" y="1620"/>
                      <a:pt x="1381" y="1929"/>
                      <a:pt x="1893" y="2191"/>
                    </a:cubicBezTo>
                    <a:cubicBezTo>
                      <a:pt x="2000" y="2251"/>
                      <a:pt x="2119" y="2275"/>
                      <a:pt x="2227" y="2275"/>
                    </a:cubicBezTo>
                    <a:cubicBezTo>
                      <a:pt x="2477" y="2275"/>
                      <a:pt x="2727" y="2144"/>
                      <a:pt x="2858" y="1906"/>
                    </a:cubicBezTo>
                    <a:cubicBezTo>
                      <a:pt x="3036" y="1560"/>
                      <a:pt x="2905" y="1132"/>
                      <a:pt x="2560" y="941"/>
                    </a:cubicBezTo>
                    <a:cubicBezTo>
                      <a:pt x="2096" y="691"/>
                      <a:pt x="1643" y="417"/>
                      <a:pt x="1215" y="120"/>
                    </a:cubicBezTo>
                    <a:cubicBezTo>
                      <a:pt x="1094" y="39"/>
                      <a:pt x="956" y="1"/>
                      <a:pt x="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7"/>
              <p:cNvSpPr/>
              <p:nvPr/>
            </p:nvSpPr>
            <p:spPr>
              <a:xfrm>
                <a:off x="4904608" y="4637908"/>
                <a:ext cx="98688" cy="44608"/>
              </a:xfrm>
              <a:custGeom>
                <a:avLst/>
                <a:gdLst/>
                <a:ahLst/>
                <a:cxnLst/>
                <a:rect l="l" t="t" r="r" b="b"/>
                <a:pathLst>
                  <a:path w="3084" h="1394" extrusionOk="0">
                    <a:moveTo>
                      <a:pt x="2370" y="0"/>
                    </a:moveTo>
                    <a:lnTo>
                      <a:pt x="715" y="24"/>
                    </a:lnTo>
                    <a:cubicBezTo>
                      <a:pt x="322" y="24"/>
                      <a:pt x="0" y="322"/>
                      <a:pt x="0" y="714"/>
                    </a:cubicBezTo>
                    <a:cubicBezTo>
                      <a:pt x="0" y="1107"/>
                      <a:pt x="322" y="1393"/>
                      <a:pt x="715"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7"/>
              <p:cNvSpPr/>
              <p:nvPr/>
            </p:nvSpPr>
            <p:spPr>
              <a:xfrm>
                <a:off x="5465824" y="4638260"/>
                <a:ext cx="98688" cy="44256"/>
              </a:xfrm>
              <a:custGeom>
                <a:avLst/>
                <a:gdLst/>
                <a:ahLst/>
                <a:cxnLst/>
                <a:rect l="l" t="t" r="r" b="b"/>
                <a:pathLst>
                  <a:path w="3084" h="1383" extrusionOk="0">
                    <a:moveTo>
                      <a:pt x="2369" y="1"/>
                    </a:moveTo>
                    <a:lnTo>
                      <a:pt x="714" y="13"/>
                    </a:lnTo>
                    <a:cubicBezTo>
                      <a:pt x="322" y="13"/>
                      <a:pt x="0" y="311"/>
                      <a:pt x="0" y="703"/>
                    </a:cubicBezTo>
                    <a:cubicBezTo>
                      <a:pt x="0" y="1096"/>
                      <a:pt x="322" y="1382"/>
                      <a:pt x="714"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7"/>
              <p:cNvSpPr/>
              <p:nvPr/>
            </p:nvSpPr>
            <p:spPr>
              <a:xfrm>
                <a:off x="5278752" y="4638260"/>
                <a:ext cx="98688" cy="44256"/>
              </a:xfrm>
              <a:custGeom>
                <a:avLst/>
                <a:gdLst/>
                <a:ahLst/>
                <a:cxnLst/>
                <a:rect l="l" t="t" r="r" b="b"/>
                <a:pathLst>
                  <a:path w="3084" h="1383" extrusionOk="0">
                    <a:moveTo>
                      <a:pt x="2369" y="1"/>
                    </a:moveTo>
                    <a:lnTo>
                      <a:pt x="714" y="13"/>
                    </a:lnTo>
                    <a:cubicBezTo>
                      <a:pt x="322" y="13"/>
                      <a:pt x="0" y="311"/>
                      <a:pt x="0" y="703"/>
                    </a:cubicBezTo>
                    <a:cubicBezTo>
                      <a:pt x="0" y="1096"/>
                      <a:pt x="322" y="1382"/>
                      <a:pt x="714"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7"/>
              <p:cNvSpPr/>
              <p:nvPr/>
            </p:nvSpPr>
            <p:spPr>
              <a:xfrm>
                <a:off x="5398752" y="3270580"/>
                <a:ext cx="101376" cy="61280"/>
              </a:xfrm>
              <a:custGeom>
                <a:avLst/>
                <a:gdLst/>
                <a:ahLst/>
                <a:cxnLst/>
                <a:rect l="l" t="t" r="r" b="b"/>
                <a:pathLst>
                  <a:path w="3168" h="1915" extrusionOk="0">
                    <a:moveTo>
                      <a:pt x="772" y="0"/>
                    </a:moveTo>
                    <a:cubicBezTo>
                      <a:pt x="453" y="0"/>
                      <a:pt x="167" y="221"/>
                      <a:pt x="96" y="545"/>
                    </a:cubicBezTo>
                    <a:cubicBezTo>
                      <a:pt x="1" y="926"/>
                      <a:pt x="227" y="1307"/>
                      <a:pt x="608" y="1403"/>
                    </a:cubicBezTo>
                    <a:cubicBezTo>
                      <a:pt x="1120" y="1522"/>
                      <a:pt x="1620" y="1676"/>
                      <a:pt x="2108" y="1867"/>
                    </a:cubicBezTo>
                    <a:cubicBezTo>
                      <a:pt x="2191" y="1903"/>
                      <a:pt x="2275" y="1915"/>
                      <a:pt x="2370" y="1915"/>
                    </a:cubicBezTo>
                    <a:cubicBezTo>
                      <a:pt x="2644" y="1915"/>
                      <a:pt x="2918" y="1748"/>
                      <a:pt x="3025" y="1474"/>
                    </a:cubicBezTo>
                    <a:cubicBezTo>
                      <a:pt x="3168" y="1105"/>
                      <a:pt x="2989" y="688"/>
                      <a:pt x="2620" y="545"/>
                    </a:cubicBezTo>
                    <a:cubicBezTo>
                      <a:pt x="2084" y="343"/>
                      <a:pt x="1513" y="164"/>
                      <a:pt x="941" y="21"/>
                    </a:cubicBezTo>
                    <a:cubicBezTo>
                      <a:pt x="884" y="7"/>
                      <a:pt x="827" y="0"/>
                      <a:pt x="7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7"/>
              <p:cNvSpPr/>
              <p:nvPr/>
            </p:nvSpPr>
            <p:spPr>
              <a:xfrm>
                <a:off x="5262752" y="3875508"/>
                <a:ext cx="98688" cy="44224"/>
              </a:xfrm>
              <a:custGeom>
                <a:avLst/>
                <a:gdLst/>
                <a:ahLst/>
                <a:cxnLst/>
                <a:rect l="l" t="t" r="r" b="b"/>
                <a:pathLst>
                  <a:path w="3084" h="1382" extrusionOk="0">
                    <a:moveTo>
                      <a:pt x="2380" y="0"/>
                    </a:moveTo>
                    <a:cubicBezTo>
                      <a:pt x="2373" y="0"/>
                      <a:pt x="2365" y="0"/>
                      <a:pt x="2357" y="1"/>
                    </a:cubicBezTo>
                    <a:cubicBezTo>
                      <a:pt x="2262" y="13"/>
                      <a:pt x="2179" y="48"/>
                      <a:pt x="2096" y="48"/>
                    </a:cubicBezTo>
                    <a:lnTo>
                      <a:pt x="703" y="48"/>
                    </a:lnTo>
                    <a:cubicBezTo>
                      <a:pt x="310" y="48"/>
                      <a:pt x="0" y="322"/>
                      <a:pt x="0" y="715"/>
                    </a:cubicBezTo>
                    <a:cubicBezTo>
                      <a:pt x="0" y="1108"/>
                      <a:pt x="310" y="1382"/>
                      <a:pt x="703" y="1382"/>
                    </a:cubicBezTo>
                    <a:lnTo>
                      <a:pt x="2381" y="1382"/>
                    </a:lnTo>
                    <a:cubicBezTo>
                      <a:pt x="2774" y="1382"/>
                      <a:pt x="3084" y="1060"/>
                      <a:pt x="3072" y="667"/>
                    </a:cubicBezTo>
                    <a:cubicBezTo>
                      <a:pt x="3072" y="282"/>
                      <a:pt x="2752" y="0"/>
                      <a:pt x="23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7"/>
              <p:cNvSpPr/>
              <p:nvPr/>
            </p:nvSpPr>
            <p:spPr>
              <a:xfrm>
                <a:off x="5091680" y="4638260"/>
                <a:ext cx="98688" cy="44256"/>
              </a:xfrm>
              <a:custGeom>
                <a:avLst/>
                <a:gdLst/>
                <a:ahLst/>
                <a:cxnLst/>
                <a:rect l="l" t="t" r="r" b="b"/>
                <a:pathLst>
                  <a:path w="3084" h="1383" extrusionOk="0">
                    <a:moveTo>
                      <a:pt x="2369" y="1"/>
                    </a:moveTo>
                    <a:lnTo>
                      <a:pt x="715" y="13"/>
                    </a:lnTo>
                    <a:cubicBezTo>
                      <a:pt x="322" y="13"/>
                      <a:pt x="0" y="311"/>
                      <a:pt x="0" y="703"/>
                    </a:cubicBezTo>
                    <a:cubicBezTo>
                      <a:pt x="0" y="1096"/>
                      <a:pt x="322" y="1382"/>
                      <a:pt x="715"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17"/>
              <p:cNvSpPr/>
              <p:nvPr/>
            </p:nvSpPr>
            <p:spPr>
              <a:xfrm>
                <a:off x="5075680" y="3876660"/>
                <a:ext cx="98304" cy="43072"/>
              </a:xfrm>
              <a:custGeom>
                <a:avLst/>
                <a:gdLst/>
                <a:ahLst/>
                <a:cxnLst/>
                <a:rect l="l" t="t" r="r" b="b"/>
                <a:pathLst>
                  <a:path w="3072" h="1346" extrusionOk="0">
                    <a:moveTo>
                      <a:pt x="703" y="0"/>
                    </a:moveTo>
                    <a:cubicBezTo>
                      <a:pt x="310" y="0"/>
                      <a:pt x="0" y="286"/>
                      <a:pt x="0" y="679"/>
                    </a:cubicBezTo>
                    <a:cubicBezTo>
                      <a:pt x="0" y="1072"/>
                      <a:pt x="310" y="1346"/>
                      <a:pt x="703" y="1346"/>
                    </a:cubicBezTo>
                    <a:lnTo>
                      <a:pt x="2369" y="1346"/>
                    </a:lnTo>
                    <a:cubicBezTo>
                      <a:pt x="2762" y="1346"/>
                      <a:pt x="3072" y="1072"/>
                      <a:pt x="3072" y="679"/>
                    </a:cubicBezTo>
                    <a:cubicBezTo>
                      <a:pt x="3072" y="286"/>
                      <a:pt x="2762" y="0"/>
                      <a:pt x="23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17"/>
              <p:cNvSpPr/>
              <p:nvPr/>
            </p:nvSpPr>
            <p:spPr>
              <a:xfrm>
                <a:off x="5214720"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7"/>
              <p:cNvSpPr/>
              <p:nvPr/>
            </p:nvSpPr>
            <p:spPr>
              <a:xfrm>
                <a:off x="5836896" y="4654260"/>
                <a:ext cx="101760" cy="57952"/>
              </a:xfrm>
              <a:custGeom>
                <a:avLst/>
                <a:gdLst/>
                <a:ahLst/>
                <a:cxnLst/>
                <a:rect l="l" t="t" r="r" b="b"/>
                <a:pathLst>
                  <a:path w="3180" h="1811" extrusionOk="0">
                    <a:moveTo>
                      <a:pt x="782" y="0"/>
                    </a:moveTo>
                    <a:cubicBezTo>
                      <a:pt x="450" y="0"/>
                      <a:pt x="147" y="225"/>
                      <a:pt x="84" y="561"/>
                    </a:cubicBezTo>
                    <a:cubicBezTo>
                      <a:pt x="1" y="954"/>
                      <a:pt x="239" y="1323"/>
                      <a:pt x="632" y="1406"/>
                    </a:cubicBezTo>
                    <a:cubicBezTo>
                      <a:pt x="1156" y="1513"/>
                      <a:pt x="1680" y="1644"/>
                      <a:pt x="2192" y="1787"/>
                    </a:cubicBezTo>
                    <a:cubicBezTo>
                      <a:pt x="2263" y="1811"/>
                      <a:pt x="2322" y="1811"/>
                      <a:pt x="2394" y="1811"/>
                    </a:cubicBezTo>
                    <a:cubicBezTo>
                      <a:pt x="2692" y="1811"/>
                      <a:pt x="2977" y="1608"/>
                      <a:pt x="3073" y="1299"/>
                    </a:cubicBezTo>
                    <a:cubicBezTo>
                      <a:pt x="3180" y="918"/>
                      <a:pt x="2954" y="537"/>
                      <a:pt x="2584" y="430"/>
                    </a:cubicBezTo>
                    <a:cubicBezTo>
                      <a:pt x="2037" y="275"/>
                      <a:pt x="1477" y="132"/>
                      <a:pt x="918" y="13"/>
                    </a:cubicBezTo>
                    <a:cubicBezTo>
                      <a:pt x="872" y="4"/>
                      <a:pt x="8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17"/>
              <p:cNvSpPr/>
              <p:nvPr/>
            </p:nvSpPr>
            <p:spPr>
              <a:xfrm>
                <a:off x="6012160" y="4714676"/>
                <a:ext cx="98720" cy="70688"/>
              </a:xfrm>
              <a:custGeom>
                <a:avLst/>
                <a:gdLst/>
                <a:ahLst/>
                <a:cxnLst/>
                <a:rect l="l" t="t" r="r" b="b"/>
                <a:pathLst>
                  <a:path w="3085" h="2209" extrusionOk="0">
                    <a:moveTo>
                      <a:pt x="805" y="1"/>
                    </a:moveTo>
                    <a:cubicBezTo>
                      <a:pt x="547" y="1"/>
                      <a:pt x="297" y="146"/>
                      <a:pt x="179" y="399"/>
                    </a:cubicBezTo>
                    <a:cubicBezTo>
                      <a:pt x="1" y="744"/>
                      <a:pt x="155" y="1173"/>
                      <a:pt x="501" y="1340"/>
                    </a:cubicBezTo>
                    <a:cubicBezTo>
                      <a:pt x="989" y="1578"/>
                      <a:pt x="1465" y="1840"/>
                      <a:pt x="1918" y="2102"/>
                    </a:cubicBezTo>
                    <a:cubicBezTo>
                      <a:pt x="2037" y="2173"/>
                      <a:pt x="2156" y="2209"/>
                      <a:pt x="2275" y="2209"/>
                    </a:cubicBezTo>
                    <a:cubicBezTo>
                      <a:pt x="2525" y="2209"/>
                      <a:pt x="2763" y="2078"/>
                      <a:pt x="2894" y="1852"/>
                    </a:cubicBezTo>
                    <a:cubicBezTo>
                      <a:pt x="3084" y="1518"/>
                      <a:pt x="2977" y="1078"/>
                      <a:pt x="2632" y="887"/>
                    </a:cubicBezTo>
                    <a:cubicBezTo>
                      <a:pt x="2144" y="601"/>
                      <a:pt x="1644" y="328"/>
                      <a:pt x="1120" y="78"/>
                    </a:cubicBezTo>
                    <a:cubicBezTo>
                      <a:pt x="1019" y="25"/>
                      <a:pt x="911" y="1"/>
                      <a:pt x="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17"/>
              <p:cNvSpPr/>
              <p:nvPr/>
            </p:nvSpPr>
            <p:spPr>
              <a:xfrm>
                <a:off x="6167616" y="4818676"/>
                <a:ext cx="88416" cy="82528"/>
              </a:xfrm>
              <a:custGeom>
                <a:avLst/>
                <a:gdLst/>
                <a:ahLst/>
                <a:cxnLst/>
                <a:rect l="l" t="t" r="r" b="b"/>
                <a:pathLst>
                  <a:path w="2763" h="2579" extrusionOk="0">
                    <a:moveTo>
                      <a:pt x="796" y="1"/>
                    </a:moveTo>
                    <a:cubicBezTo>
                      <a:pt x="600" y="1"/>
                      <a:pt x="403" y="79"/>
                      <a:pt x="262" y="233"/>
                    </a:cubicBezTo>
                    <a:cubicBezTo>
                      <a:pt x="0" y="518"/>
                      <a:pt x="24" y="971"/>
                      <a:pt x="322" y="1233"/>
                    </a:cubicBezTo>
                    <a:cubicBezTo>
                      <a:pt x="715" y="1590"/>
                      <a:pt x="1108" y="1971"/>
                      <a:pt x="1465" y="2352"/>
                    </a:cubicBezTo>
                    <a:cubicBezTo>
                      <a:pt x="1608" y="2507"/>
                      <a:pt x="1798" y="2578"/>
                      <a:pt x="1989" y="2578"/>
                    </a:cubicBezTo>
                    <a:cubicBezTo>
                      <a:pt x="2155" y="2578"/>
                      <a:pt x="2334" y="2519"/>
                      <a:pt x="2465" y="2388"/>
                    </a:cubicBezTo>
                    <a:cubicBezTo>
                      <a:pt x="2751" y="2114"/>
                      <a:pt x="2763" y="1673"/>
                      <a:pt x="2501" y="1388"/>
                    </a:cubicBezTo>
                    <a:cubicBezTo>
                      <a:pt x="2108" y="971"/>
                      <a:pt x="1691" y="566"/>
                      <a:pt x="1262" y="173"/>
                    </a:cubicBezTo>
                    <a:cubicBezTo>
                      <a:pt x="1131" y="58"/>
                      <a:pt x="963" y="1"/>
                      <a:pt x="7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7"/>
              <p:cNvSpPr/>
              <p:nvPr/>
            </p:nvSpPr>
            <p:spPr>
              <a:xfrm>
                <a:off x="5562208" y="3357044"/>
                <a:ext cx="86528" cy="84544"/>
              </a:xfrm>
              <a:custGeom>
                <a:avLst/>
                <a:gdLst/>
                <a:ahLst/>
                <a:cxnLst/>
                <a:rect l="l" t="t" r="r" b="b"/>
                <a:pathLst>
                  <a:path w="2704" h="2642" extrusionOk="0">
                    <a:moveTo>
                      <a:pt x="781" y="1"/>
                    </a:moveTo>
                    <a:cubicBezTo>
                      <a:pt x="593" y="1"/>
                      <a:pt x="405" y="75"/>
                      <a:pt x="262" y="225"/>
                    </a:cubicBezTo>
                    <a:cubicBezTo>
                      <a:pt x="0" y="510"/>
                      <a:pt x="12" y="963"/>
                      <a:pt x="298" y="1225"/>
                    </a:cubicBezTo>
                    <a:cubicBezTo>
                      <a:pt x="691" y="1582"/>
                      <a:pt x="1036" y="1963"/>
                      <a:pt x="1346" y="2368"/>
                    </a:cubicBezTo>
                    <a:cubicBezTo>
                      <a:pt x="1489" y="2546"/>
                      <a:pt x="1691" y="2642"/>
                      <a:pt x="1905" y="2642"/>
                    </a:cubicBezTo>
                    <a:cubicBezTo>
                      <a:pt x="2060" y="2642"/>
                      <a:pt x="2215" y="2594"/>
                      <a:pt x="2346" y="2499"/>
                    </a:cubicBezTo>
                    <a:cubicBezTo>
                      <a:pt x="2655" y="2261"/>
                      <a:pt x="2703" y="1808"/>
                      <a:pt x="2465" y="1499"/>
                    </a:cubicBezTo>
                    <a:cubicBezTo>
                      <a:pt x="2108" y="1034"/>
                      <a:pt x="1703" y="594"/>
                      <a:pt x="1262" y="189"/>
                    </a:cubicBezTo>
                    <a:cubicBezTo>
                      <a:pt x="1126" y="64"/>
                      <a:pt x="954" y="1"/>
                      <a:pt x="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7"/>
              <p:cNvSpPr/>
              <p:nvPr/>
            </p:nvSpPr>
            <p:spPr>
              <a:xfrm>
                <a:off x="5652896" y="4638484"/>
                <a:ext cx="99072" cy="44768"/>
              </a:xfrm>
              <a:custGeom>
                <a:avLst/>
                <a:gdLst/>
                <a:ahLst/>
                <a:cxnLst/>
                <a:rect l="l" t="t" r="r" b="b"/>
                <a:pathLst>
                  <a:path w="3096" h="1399" extrusionOk="0">
                    <a:moveTo>
                      <a:pt x="2075" y="1"/>
                    </a:moveTo>
                    <a:cubicBezTo>
                      <a:pt x="1856" y="1"/>
                      <a:pt x="1639" y="6"/>
                      <a:pt x="1417" y="6"/>
                    </a:cubicBezTo>
                    <a:lnTo>
                      <a:pt x="714" y="6"/>
                    </a:lnTo>
                    <a:cubicBezTo>
                      <a:pt x="322" y="6"/>
                      <a:pt x="0" y="292"/>
                      <a:pt x="0" y="685"/>
                    </a:cubicBezTo>
                    <a:cubicBezTo>
                      <a:pt x="0" y="1077"/>
                      <a:pt x="322" y="1351"/>
                      <a:pt x="714" y="1351"/>
                    </a:cubicBezTo>
                    <a:lnTo>
                      <a:pt x="1417" y="1351"/>
                    </a:lnTo>
                    <a:cubicBezTo>
                      <a:pt x="1726" y="1351"/>
                      <a:pt x="2036" y="1375"/>
                      <a:pt x="2346" y="1387"/>
                    </a:cubicBezTo>
                    <a:cubicBezTo>
                      <a:pt x="2357" y="1387"/>
                      <a:pt x="2369" y="1399"/>
                      <a:pt x="2381" y="1399"/>
                    </a:cubicBezTo>
                    <a:cubicBezTo>
                      <a:pt x="2750" y="1399"/>
                      <a:pt x="3072" y="1113"/>
                      <a:pt x="3084" y="732"/>
                    </a:cubicBezTo>
                    <a:cubicBezTo>
                      <a:pt x="3096" y="339"/>
                      <a:pt x="2798" y="30"/>
                      <a:pt x="2405" y="6"/>
                    </a:cubicBezTo>
                    <a:cubicBezTo>
                      <a:pt x="2294" y="2"/>
                      <a:pt x="2184" y="1"/>
                      <a:pt x="20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17"/>
              <p:cNvSpPr/>
              <p:nvPr/>
            </p:nvSpPr>
            <p:spPr>
              <a:xfrm>
                <a:off x="5594208" y="3697844"/>
                <a:ext cx="80800" cy="89696"/>
              </a:xfrm>
              <a:custGeom>
                <a:avLst/>
                <a:gdLst/>
                <a:ahLst/>
                <a:cxnLst/>
                <a:rect l="l" t="t" r="r" b="b"/>
                <a:pathLst>
                  <a:path w="2525" h="2803" extrusionOk="0">
                    <a:moveTo>
                      <a:pt x="1722" y="0"/>
                    </a:moveTo>
                    <a:cubicBezTo>
                      <a:pt x="1470" y="0"/>
                      <a:pt x="1227" y="136"/>
                      <a:pt x="1096" y="373"/>
                    </a:cubicBezTo>
                    <a:cubicBezTo>
                      <a:pt x="858" y="814"/>
                      <a:pt x="572" y="1243"/>
                      <a:pt x="251" y="1647"/>
                    </a:cubicBezTo>
                    <a:cubicBezTo>
                      <a:pt x="0" y="1957"/>
                      <a:pt x="48" y="2398"/>
                      <a:pt x="358" y="2648"/>
                    </a:cubicBezTo>
                    <a:cubicBezTo>
                      <a:pt x="489" y="2743"/>
                      <a:pt x="643" y="2802"/>
                      <a:pt x="798" y="2802"/>
                    </a:cubicBezTo>
                    <a:cubicBezTo>
                      <a:pt x="1001" y="2802"/>
                      <a:pt x="1215" y="2707"/>
                      <a:pt x="1346" y="2529"/>
                    </a:cubicBezTo>
                    <a:cubicBezTo>
                      <a:pt x="1727" y="2064"/>
                      <a:pt x="2060" y="1564"/>
                      <a:pt x="2346" y="1040"/>
                    </a:cubicBezTo>
                    <a:cubicBezTo>
                      <a:pt x="2525" y="707"/>
                      <a:pt x="2406" y="266"/>
                      <a:pt x="2060" y="88"/>
                    </a:cubicBezTo>
                    <a:cubicBezTo>
                      <a:pt x="1952" y="28"/>
                      <a:pt x="1836" y="0"/>
                      <a:pt x="17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7"/>
              <p:cNvSpPr/>
              <p:nvPr/>
            </p:nvSpPr>
            <p:spPr>
              <a:xfrm>
                <a:off x="5443712" y="3827284"/>
                <a:ext cx="99840" cy="67680"/>
              </a:xfrm>
              <a:custGeom>
                <a:avLst/>
                <a:gdLst/>
                <a:ahLst/>
                <a:cxnLst/>
                <a:rect l="l" t="t" r="r" b="b"/>
                <a:pathLst>
                  <a:path w="3120" h="2115" extrusionOk="0">
                    <a:moveTo>
                      <a:pt x="2313" y="0"/>
                    </a:moveTo>
                    <a:cubicBezTo>
                      <a:pt x="2196" y="0"/>
                      <a:pt x="2076" y="30"/>
                      <a:pt x="1965" y="91"/>
                    </a:cubicBezTo>
                    <a:cubicBezTo>
                      <a:pt x="1513" y="341"/>
                      <a:pt x="1036" y="555"/>
                      <a:pt x="548" y="746"/>
                    </a:cubicBezTo>
                    <a:cubicBezTo>
                      <a:pt x="179" y="877"/>
                      <a:pt x="1" y="1293"/>
                      <a:pt x="143" y="1651"/>
                    </a:cubicBezTo>
                    <a:cubicBezTo>
                      <a:pt x="251" y="1936"/>
                      <a:pt x="512" y="2115"/>
                      <a:pt x="798" y="2115"/>
                    </a:cubicBezTo>
                    <a:cubicBezTo>
                      <a:pt x="882" y="2115"/>
                      <a:pt x="965" y="2103"/>
                      <a:pt x="1048" y="2067"/>
                    </a:cubicBezTo>
                    <a:cubicBezTo>
                      <a:pt x="1608" y="1853"/>
                      <a:pt x="2144" y="1603"/>
                      <a:pt x="2656" y="1329"/>
                    </a:cubicBezTo>
                    <a:cubicBezTo>
                      <a:pt x="2989" y="1139"/>
                      <a:pt x="3120" y="710"/>
                      <a:pt x="2929" y="365"/>
                    </a:cubicBezTo>
                    <a:cubicBezTo>
                      <a:pt x="2800" y="130"/>
                      <a:pt x="2561" y="0"/>
                      <a:pt x="23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7"/>
              <p:cNvSpPr/>
              <p:nvPr/>
            </p:nvSpPr>
            <p:spPr>
              <a:xfrm>
                <a:off x="6284960" y="4962932"/>
                <a:ext cx="75840" cy="92576"/>
              </a:xfrm>
              <a:custGeom>
                <a:avLst/>
                <a:gdLst/>
                <a:ahLst/>
                <a:cxnLst/>
                <a:rect l="l" t="t" r="r" b="b"/>
                <a:pathLst>
                  <a:path w="2370" h="2893" extrusionOk="0">
                    <a:moveTo>
                      <a:pt x="806" y="1"/>
                    </a:moveTo>
                    <a:cubicBezTo>
                      <a:pt x="685" y="1"/>
                      <a:pt x="563" y="31"/>
                      <a:pt x="453" y="94"/>
                    </a:cubicBezTo>
                    <a:cubicBezTo>
                      <a:pt x="120" y="285"/>
                      <a:pt x="1" y="725"/>
                      <a:pt x="191" y="1059"/>
                    </a:cubicBezTo>
                    <a:cubicBezTo>
                      <a:pt x="453" y="1523"/>
                      <a:pt x="703" y="1999"/>
                      <a:pt x="917" y="2476"/>
                    </a:cubicBezTo>
                    <a:cubicBezTo>
                      <a:pt x="1036" y="2737"/>
                      <a:pt x="1298" y="2892"/>
                      <a:pt x="1560" y="2892"/>
                    </a:cubicBezTo>
                    <a:cubicBezTo>
                      <a:pt x="1667" y="2892"/>
                      <a:pt x="1763" y="2880"/>
                      <a:pt x="1858" y="2833"/>
                    </a:cubicBezTo>
                    <a:cubicBezTo>
                      <a:pt x="2215" y="2678"/>
                      <a:pt x="2370" y="2249"/>
                      <a:pt x="2215" y="1892"/>
                    </a:cubicBezTo>
                    <a:cubicBezTo>
                      <a:pt x="1977" y="1380"/>
                      <a:pt x="1703" y="856"/>
                      <a:pt x="1417" y="356"/>
                    </a:cubicBezTo>
                    <a:cubicBezTo>
                      <a:pt x="1290" y="125"/>
                      <a:pt x="1051" y="1"/>
                      <a:pt x="8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17"/>
              <p:cNvSpPr/>
              <p:nvPr/>
            </p:nvSpPr>
            <p:spPr>
              <a:xfrm>
                <a:off x="4717536"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22" y="1393"/>
                      <a:pt x="703"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7"/>
              <p:cNvSpPr/>
              <p:nvPr/>
            </p:nvSpPr>
            <p:spPr>
              <a:xfrm>
                <a:off x="4653504" y="3257524"/>
                <a:ext cx="98720" cy="47680"/>
              </a:xfrm>
              <a:custGeom>
                <a:avLst/>
                <a:gdLst/>
                <a:ahLst/>
                <a:cxnLst/>
                <a:rect l="l" t="t" r="r" b="b"/>
                <a:pathLst>
                  <a:path w="3085" h="1490" extrusionOk="0">
                    <a:moveTo>
                      <a:pt x="703" y="1"/>
                    </a:moveTo>
                    <a:cubicBezTo>
                      <a:pt x="322" y="1"/>
                      <a:pt x="1" y="358"/>
                      <a:pt x="1" y="751"/>
                    </a:cubicBezTo>
                    <a:cubicBezTo>
                      <a:pt x="1" y="1144"/>
                      <a:pt x="322" y="1489"/>
                      <a:pt x="703"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17"/>
              <p:cNvSpPr/>
              <p:nvPr/>
            </p:nvSpPr>
            <p:spPr>
              <a:xfrm>
                <a:off x="4701152"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1" y="1346"/>
                    </a:lnTo>
                    <a:cubicBezTo>
                      <a:pt x="2774" y="1346"/>
                      <a:pt x="3084" y="1072"/>
                      <a:pt x="3084" y="679"/>
                    </a:cubicBezTo>
                    <a:cubicBezTo>
                      <a:pt x="3084" y="286"/>
                      <a:pt x="2774" y="0"/>
                      <a:pt x="23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17"/>
              <p:cNvSpPr/>
              <p:nvPr/>
            </p:nvSpPr>
            <p:spPr>
              <a:xfrm>
                <a:off x="4514080"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2" y="1346"/>
                    </a:lnTo>
                    <a:cubicBezTo>
                      <a:pt x="2774" y="1346"/>
                      <a:pt x="3084" y="1072"/>
                      <a:pt x="3084" y="679"/>
                    </a:cubicBezTo>
                    <a:cubicBezTo>
                      <a:pt x="3084" y="286"/>
                      <a:pt x="2774"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17"/>
              <p:cNvSpPr/>
              <p:nvPr/>
            </p:nvSpPr>
            <p:spPr>
              <a:xfrm>
                <a:off x="4530464"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22" y="1393"/>
                      <a:pt x="703"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17"/>
              <p:cNvSpPr/>
              <p:nvPr/>
            </p:nvSpPr>
            <p:spPr>
              <a:xfrm>
                <a:off x="4840576"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17"/>
              <p:cNvSpPr/>
              <p:nvPr/>
            </p:nvSpPr>
            <p:spPr>
              <a:xfrm>
                <a:off x="4888608" y="3876660"/>
                <a:ext cx="98304" cy="43072"/>
              </a:xfrm>
              <a:custGeom>
                <a:avLst/>
                <a:gdLst/>
                <a:ahLst/>
                <a:cxnLst/>
                <a:rect l="l" t="t" r="r" b="b"/>
                <a:pathLst>
                  <a:path w="3072" h="1346" extrusionOk="0">
                    <a:moveTo>
                      <a:pt x="703" y="0"/>
                    </a:moveTo>
                    <a:cubicBezTo>
                      <a:pt x="310" y="0"/>
                      <a:pt x="0" y="286"/>
                      <a:pt x="0" y="679"/>
                    </a:cubicBezTo>
                    <a:cubicBezTo>
                      <a:pt x="0" y="1072"/>
                      <a:pt x="310" y="1346"/>
                      <a:pt x="703" y="1346"/>
                    </a:cubicBezTo>
                    <a:lnTo>
                      <a:pt x="2369" y="1346"/>
                    </a:lnTo>
                    <a:cubicBezTo>
                      <a:pt x="2762" y="1346"/>
                      <a:pt x="3072" y="1072"/>
                      <a:pt x="3072" y="679"/>
                    </a:cubicBezTo>
                    <a:cubicBezTo>
                      <a:pt x="3072" y="286"/>
                      <a:pt x="2762" y="0"/>
                      <a:pt x="23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17"/>
              <p:cNvSpPr/>
              <p:nvPr/>
            </p:nvSpPr>
            <p:spPr>
              <a:xfrm>
                <a:off x="5027648"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17"/>
              <p:cNvSpPr/>
              <p:nvPr/>
            </p:nvSpPr>
            <p:spPr>
              <a:xfrm>
                <a:off x="4343392"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10" y="1393"/>
                      <a:pt x="703" y="1393"/>
                    </a:cubicBezTo>
                    <a:lnTo>
                      <a:pt x="2370" y="1369"/>
                    </a:lnTo>
                    <a:cubicBezTo>
                      <a:pt x="2763" y="1369"/>
                      <a:pt x="3084" y="1072"/>
                      <a:pt x="3084"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17"/>
              <p:cNvSpPr/>
              <p:nvPr/>
            </p:nvSpPr>
            <p:spPr>
              <a:xfrm>
                <a:off x="4466432" y="3257524"/>
                <a:ext cx="98720" cy="47680"/>
              </a:xfrm>
              <a:custGeom>
                <a:avLst/>
                <a:gdLst/>
                <a:ahLst/>
                <a:cxnLst/>
                <a:rect l="l" t="t" r="r" b="b"/>
                <a:pathLst>
                  <a:path w="3085" h="1490" extrusionOk="0">
                    <a:moveTo>
                      <a:pt x="703" y="1"/>
                    </a:moveTo>
                    <a:cubicBezTo>
                      <a:pt x="322" y="1"/>
                      <a:pt x="1" y="358"/>
                      <a:pt x="1" y="751"/>
                    </a:cubicBezTo>
                    <a:cubicBezTo>
                      <a:pt x="1" y="1144"/>
                      <a:pt x="322" y="1489"/>
                      <a:pt x="703"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17"/>
              <p:cNvSpPr/>
              <p:nvPr/>
            </p:nvSpPr>
            <p:spPr>
              <a:xfrm>
                <a:off x="4820000" y="2783156"/>
                <a:ext cx="100256" cy="46944"/>
              </a:xfrm>
              <a:custGeom>
                <a:avLst/>
                <a:gdLst/>
                <a:ahLst/>
                <a:cxnLst/>
                <a:rect l="l" t="t" r="r" b="b"/>
                <a:pathLst>
                  <a:path w="3133" h="1467" extrusionOk="0">
                    <a:moveTo>
                      <a:pt x="2380" y="0"/>
                    </a:moveTo>
                    <a:cubicBezTo>
                      <a:pt x="2365" y="0"/>
                      <a:pt x="2350" y="1"/>
                      <a:pt x="2335" y="2"/>
                    </a:cubicBezTo>
                    <a:lnTo>
                      <a:pt x="2275" y="2"/>
                    </a:lnTo>
                    <a:cubicBezTo>
                      <a:pt x="2073" y="25"/>
                      <a:pt x="1894" y="73"/>
                      <a:pt x="1704" y="85"/>
                    </a:cubicBezTo>
                    <a:cubicBezTo>
                      <a:pt x="1692" y="79"/>
                      <a:pt x="1679" y="77"/>
                      <a:pt x="1666" y="77"/>
                    </a:cubicBezTo>
                    <a:cubicBezTo>
                      <a:pt x="1626" y="77"/>
                      <a:pt x="1582" y="97"/>
                      <a:pt x="1537" y="97"/>
                    </a:cubicBezTo>
                    <a:lnTo>
                      <a:pt x="703" y="97"/>
                    </a:lnTo>
                    <a:cubicBezTo>
                      <a:pt x="311" y="97"/>
                      <a:pt x="1" y="371"/>
                      <a:pt x="1" y="764"/>
                    </a:cubicBezTo>
                    <a:cubicBezTo>
                      <a:pt x="1" y="1156"/>
                      <a:pt x="311" y="1442"/>
                      <a:pt x="703" y="1442"/>
                    </a:cubicBezTo>
                    <a:lnTo>
                      <a:pt x="1358" y="1442"/>
                    </a:lnTo>
                    <a:lnTo>
                      <a:pt x="1358" y="1430"/>
                    </a:lnTo>
                    <a:cubicBezTo>
                      <a:pt x="1418" y="1430"/>
                      <a:pt x="1477" y="1466"/>
                      <a:pt x="1537" y="1466"/>
                    </a:cubicBezTo>
                    <a:cubicBezTo>
                      <a:pt x="1835" y="1466"/>
                      <a:pt x="2108" y="1442"/>
                      <a:pt x="2382" y="1418"/>
                    </a:cubicBezTo>
                    <a:lnTo>
                      <a:pt x="2442" y="1418"/>
                    </a:lnTo>
                    <a:cubicBezTo>
                      <a:pt x="2835" y="1383"/>
                      <a:pt x="3132" y="1049"/>
                      <a:pt x="3097" y="656"/>
                    </a:cubicBezTo>
                    <a:cubicBezTo>
                      <a:pt x="3074" y="279"/>
                      <a:pt x="2754" y="0"/>
                      <a:pt x="23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17"/>
              <p:cNvSpPr/>
              <p:nvPr/>
            </p:nvSpPr>
            <p:spPr>
              <a:xfrm>
                <a:off x="4577696" y="2269460"/>
                <a:ext cx="87680" cy="87040"/>
              </a:xfrm>
              <a:custGeom>
                <a:avLst/>
                <a:gdLst/>
                <a:ahLst/>
                <a:cxnLst/>
                <a:rect l="l" t="t" r="r" b="b"/>
                <a:pathLst>
                  <a:path w="2740" h="2720" extrusionOk="0">
                    <a:moveTo>
                      <a:pt x="805" y="0"/>
                    </a:moveTo>
                    <a:cubicBezTo>
                      <a:pt x="669" y="0"/>
                      <a:pt x="530" y="40"/>
                      <a:pt x="405" y="124"/>
                    </a:cubicBezTo>
                    <a:cubicBezTo>
                      <a:pt x="84" y="338"/>
                      <a:pt x="1" y="779"/>
                      <a:pt x="215" y="1100"/>
                    </a:cubicBezTo>
                    <a:cubicBezTo>
                      <a:pt x="572" y="1624"/>
                      <a:pt x="989" y="2112"/>
                      <a:pt x="1477" y="2541"/>
                    </a:cubicBezTo>
                    <a:cubicBezTo>
                      <a:pt x="1608" y="2660"/>
                      <a:pt x="1775" y="2720"/>
                      <a:pt x="1941" y="2720"/>
                    </a:cubicBezTo>
                    <a:cubicBezTo>
                      <a:pt x="2144" y="2720"/>
                      <a:pt x="2334" y="2636"/>
                      <a:pt x="2477" y="2470"/>
                    </a:cubicBezTo>
                    <a:cubicBezTo>
                      <a:pt x="2739" y="2184"/>
                      <a:pt x="2703" y="1731"/>
                      <a:pt x="2418" y="1469"/>
                    </a:cubicBezTo>
                    <a:cubicBezTo>
                      <a:pt x="2025" y="1124"/>
                      <a:pt x="1679" y="731"/>
                      <a:pt x="1394" y="315"/>
                    </a:cubicBezTo>
                    <a:cubicBezTo>
                      <a:pt x="1259" y="113"/>
                      <a:pt x="1036" y="0"/>
                      <a:pt x="8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17"/>
              <p:cNvSpPr/>
              <p:nvPr/>
            </p:nvSpPr>
            <p:spPr>
              <a:xfrm>
                <a:off x="4929728" y="2386420"/>
                <a:ext cx="101408" cy="69152"/>
              </a:xfrm>
              <a:custGeom>
                <a:avLst/>
                <a:gdLst/>
                <a:ahLst/>
                <a:cxnLst/>
                <a:rect l="l" t="t" r="r" b="b"/>
                <a:pathLst>
                  <a:path w="3169" h="2161" extrusionOk="0">
                    <a:moveTo>
                      <a:pt x="795" y="1"/>
                    </a:moveTo>
                    <a:cubicBezTo>
                      <a:pt x="504" y="1"/>
                      <a:pt x="236" y="189"/>
                      <a:pt x="132" y="481"/>
                    </a:cubicBezTo>
                    <a:cubicBezTo>
                      <a:pt x="1" y="851"/>
                      <a:pt x="203" y="1255"/>
                      <a:pt x="572" y="1386"/>
                    </a:cubicBezTo>
                    <a:cubicBezTo>
                      <a:pt x="1073" y="1553"/>
                      <a:pt x="1549" y="1779"/>
                      <a:pt x="1989" y="2053"/>
                    </a:cubicBezTo>
                    <a:cubicBezTo>
                      <a:pt x="2108" y="2124"/>
                      <a:pt x="2239" y="2160"/>
                      <a:pt x="2358" y="2160"/>
                    </a:cubicBezTo>
                    <a:cubicBezTo>
                      <a:pt x="2597" y="2160"/>
                      <a:pt x="2835" y="2041"/>
                      <a:pt x="2966" y="1827"/>
                    </a:cubicBezTo>
                    <a:cubicBezTo>
                      <a:pt x="3168" y="1493"/>
                      <a:pt x="3073" y="1053"/>
                      <a:pt x="2739" y="851"/>
                    </a:cubicBezTo>
                    <a:cubicBezTo>
                      <a:pt x="2204" y="517"/>
                      <a:pt x="1632" y="243"/>
                      <a:pt x="1025" y="41"/>
                    </a:cubicBezTo>
                    <a:cubicBezTo>
                      <a:pt x="948" y="14"/>
                      <a:pt x="871" y="1"/>
                      <a:pt x="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17"/>
              <p:cNvSpPr/>
              <p:nvPr/>
            </p:nvSpPr>
            <p:spPr>
              <a:xfrm>
                <a:off x="5067680" y="2513428"/>
                <a:ext cx="60608" cy="99488"/>
              </a:xfrm>
              <a:custGeom>
                <a:avLst/>
                <a:gdLst/>
                <a:ahLst/>
                <a:cxnLst/>
                <a:rect l="l" t="t" r="r" b="b"/>
                <a:pathLst>
                  <a:path w="1894" h="3109" extrusionOk="0">
                    <a:moveTo>
                      <a:pt x="801" y="1"/>
                    </a:moveTo>
                    <a:cubicBezTo>
                      <a:pt x="717" y="1"/>
                      <a:pt x="632" y="16"/>
                      <a:pt x="548" y="49"/>
                    </a:cubicBezTo>
                    <a:cubicBezTo>
                      <a:pt x="179" y="191"/>
                      <a:pt x="0" y="596"/>
                      <a:pt x="143" y="965"/>
                    </a:cubicBezTo>
                    <a:cubicBezTo>
                      <a:pt x="322" y="1442"/>
                      <a:pt x="429" y="1942"/>
                      <a:pt x="452" y="2442"/>
                    </a:cubicBezTo>
                    <a:cubicBezTo>
                      <a:pt x="476" y="2811"/>
                      <a:pt x="786" y="3108"/>
                      <a:pt x="1167" y="3108"/>
                    </a:cubicBezTo>
                    <a:lnTo>
                      <a:pt x="1203" y="3108"/>
                    </a:lnTo>
                    <a:cubicBezTo>
                      <a:pt x="1595" y="3085"/>
                      <a:pt x="1893" y="2739"/>
                      <a:pt x="1869" y="2358"/>
                    </a:cubicBezTo>
                    <a:cubicBezTo>
                      <a:pt x="1834" y="1704"/>
                      <a:pt x="1691" y="1073"/>
                      <a:pt x="1465" y="453"/>
                    </a:cubicBezTo>
                    <a:cubicBezTo>
                      <a:pt x="1354" y="177"/>
                      <a:pt x="1087" y="1"/>
                      <a:pt x="8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17"/>
              <p:cNvSpPr/>
              <p:nvPr/>
            </p:nvSpPr>
            <p:spPr>
              <a:xfrm>
                <a:off x="4548352" y="2082548"/>
                <a:ext cx="47680" cy="100608"/>
              </a:xfrm>
              <a:custGeom>
                <a:avLst/>
                <a:gdLst/>
                <a:ahLst/>
                <a:cxnLst/>
                <a:rect l="l" t="t" r="r" b="b"/>
                <a:pathLst>
                  <a:path w="1490" h="3144" extrusionOk="0">
                    <a:moveTo>
                      <a:pt x="739" y="0"/>
                    </a:moveTo>
                    <a:cubicBezTo>
                      <a:pt x="346" y="0"/>
                      <a:pt x="1" y="310"/>
                      <a:pt x="1" y="702"/>
                    </a:cubicBezTo>
                    <a:lnTo>
                      <a:pt x="1" y="2441"/>
                    </a:lnTo>
                    <a:cubicBezTo>
                      <a:pt x="1" y="2834"/>
                      <a:pt x="346" y="3143"/>
                      <a:pt x="739" y="3143"/>
                    </a:cubicBezTo>
                    <a:cubicBezTo>
                      <a:pt x="1132" y="3143"/>
                      <a:pt x="1489" y="2834"/>
                      <a:pt x="1489" y="2441"/>
                    </a:cubicBezTo>
                    <a:lnTo>
                      <a:pt x="1489" y="702"/>
                    </a:lnTo>
                    <a:cubicBezTo>
                      <a:pt x="1489" y="310"/>
                      <a:pt x="1132" y="0"/>
                      <a:pt x="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17"/>
              <p:cNvSpPr/>
              <p:nvPr/>
            </p:nvSpPr>
            <p:spPr>
              <a:xfrm>
                <a:off x="4997568" y="2695700"/>
                <a:ext cx="90688" cy="83712"/>
              </a:xfrm>
              <a:custGeom>
                <a:avLst/>
                <a:gdLst/>
                <a:ahLst/>
                <a:cxnLst/>
                <a:rect l="l" t="t" r="r" b="b"/>
                <a:pathLst>
                  <a:path w="2834" h="2616" extrusionOk="0">
                    <a:moveTo>
                      <a:pt x="2043" y="0"/>
                    </a:moveTo>
                    <a:cubicBezTo>
                      <a:pt x="1834" y="0"/>
                      <a:pt x="1626" y="92"/>
                      <a:pt x="1489" y="270"/>
                    </a:cubicBezTo>
                    <a:cubicBezTo>
                      <a:pt x="1167" y="663"/>
                      <a:pt x="798" y="1032"/>
                      <a:pt x="369" y="1353"/>
                    </a:cubicBezTo>
                    <a:cubicBezTo>
                      <a:pt x="60" y="1580"/>
                      <a:pt x="0" y="2032"/>
                      <a:pt x="238" y="2342"/>
                    </a:cubicBezTo>
                    <a:cubicBezTo>
                      <a:pt x="369" y="2520"/>
                      <a:pt x="584" y="2615"/>
                      <a:pt x="798" y="2615"/>
                    </a:cubicBezTo>
                    <a:cubicBezTo>
                      <a:pt x="953" y="2615"/>
                      <a:pt x="1096" y="2580"/>
                      <a:pt x="1227" y="2473"/>
                    </a:cubicBezTo>
                    <a:cubicBezTo>
                      <a:pt x="1739" y="2092"/>
                      <a:pt x="2203" y="1639"/>
                      <a:pt x="2596" y="1151"/>
                    </a:cubicBezTo>
                    <a:cubicBezTo>
                      <a:pt x="2834" y="841"/>
                      <a:pt x="2786" y="401"/>
                      <a:pt x="2477" y="151"/>
                    </a:cubicBezTo>
                    <a:cubicBezTo>
                      <a:pt x="2351" y="50"/>
                      <a:pt x="2196" y="0"/>
                      <a:pt x="20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17"/>
              <p:cNvSpPr/>
              <p:nvPr/>
            </p:nvSpPr>
            <p:spPr>
              <a:xfrm>
                <a:off x="4548352" y="1888980"/>
                <a:ext cx="47680" cy="100608"/>
              </a:xfrm>
              <a:custGeom>
                <a:avLst/>
                <a:gdLst/>
                <a:ahLst/>
                <a:cxnLst/>
                <a:rect l="l" t="t" r="r" b="b"/>
                <a:pathLst>
                  <a:path w="1490" h="3144" extrusionOk="0">
                    <a:moveTo>
                      <a:pt x="739" y="1"/>
                    </a:moveTo>
                    <a:cubicBezTo>
                      <a:pt x="346" y="1"/>
                      <a:pt x="1" y="310"/>
                      <a:pt x="1" y="703"/>
                    </a:cubicBezTo>
                    <a:lnTo>
                      <a:pt x="1" y="2441"/>
                    </a:lnTo>
                    <a:cubicBezTo>
                      <a:pt x="1" y="2834"/>
                      <a:pt x="346" y="3144"/>
                      <a:pt x="739" y="3144"/>
                    </a:cubicBezTo>
                    <a:cubicBezTo>
                      <a:pt x="1132" y="3144"/>
                      <a:pt x="1489" y="2834"/>
                      <a:pt x="1489" y="2441"/>
                    </a:cubicBezTo>
                    <a:lnTo>
                      <a:pt x="1489" y="703"/>
                    </a:lnTo>
                    <a:cubicBezTo>
                      <a:pt x="1489" y="310"/>
                      <a:pt x="1132" y="1"/>
                      <a:pt x="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17"/>
              <p:cNvSpPr/>
              <p:nvPr/>
            </p:nvSpPr>
            <p:spPr>
              <a:xfrm>
                <a:off x="4739232" y="2368404"/>
                <a:ext cx="102144" cy="50976"/>
              </a:xfrm>
              <a:custGeom>
                <a:avLst/>
                <a:gdLst/>
                <a:ahLst/>
                <a:cxnLst/>
                <a:rect l="l" t="t" r="r" b="b"/>
                <a:pathLst>
                  <a:path w="3192" h="1593" extrusionOk="0">
                    <a:moveTo>
                      <a:pt x="762" y="0"/>
                    </a:moveTo>
                    <a:cubicBezTo>
                      <a:pt x="421" y="0"/>
                      <a:pt x="114" y="248"/>
                      <a:pt x="60" y="604"/>
                    </a:cubicBezTo>
                    <a:cubicBezTo>
                      <a:pt x="1" y="985"/>
                      <a:pt x="263" y="1378"/>
                      <a:pt x="644" y="1449"/>
                    </a:cubicBezTo>
                    <a:cubicBezTo>
                      <a:pt x="1132" y="1521"/>
                      <a:pt x="1632" y="1592"/>
                      <a:pt x="2132" y="1592"/>
                    </a:cubicBezTo>
                    <a:lnTo>
                      <a:pt x="2489" y="1592"/>
                    </a:lnTo>
                    <a:cubicBezTo>
                      <a:pt x="2870" y="1592"/>
                      <a:pt x="3192" y="1247"/>
                      <a:pt x="3192" y="854"/>
                    </a:cubicBezTo>
                    <a:cubicBezTo>
                      <a:pt x="3192" y="461"/>
                      <a:pt x="2870" y="104"/>
                      <a:pt x="2489" y="104"/>
                    </a:cubicBezTo>
                    <a:lnTo>
                      <a:pt x="2132" y="104"/>
                    </a:lnTo>
                    <a:cubicBezTo>
                      <a:pt x="1703" y="104"/>
                      <a:pt x="1287" y="80"/>
                      <a:pt x="870" y="9"/>
                    </a:cubicBezTo>
                    <a:cubicBezTo>
                      <a:pt x="834" y="3"/>
                      <a:pt x="798" y="0"/>
                      <a:pt x="7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17"/>
              <p:cNvSpPr/>
              <p:nvPr/>
            </p:nvSpPr>
            <p:spPr>
              <a:xfrm>
                <a:off x="4548352" y="1725908"/>
                <a:ext cx="47680" cy="72800"/>
              </a:xfrm>
              <a:custGeom>
                <a:avLst/>
                <a:gdLst/>
                <a:ahLst/>
                <a:cxnLst/>
                <a:rect l="l" t="t" r="r" b="b"/>
                <a:pathLst>
                  <a:path w="1490" h="2275" extrusionOk="0">
                    <a:moveTo>
                      <a:pt x="739" y="1"/>
                    </a:moveTo>
                    <a:cubicBezTo>
                      <a:pt x="346" y="1"/>
                      <a:pt x="1" y="322"/>
                      <a:pt x="1" y="715"/>
                    </a:cubicBezTo>
                    <a:lnTo>
                      <a:pt x="1" y="1572"/>
                    </a:lnTo>
                    <a:cubicBezTo>
                      <a:pt x="1" y="1965"/>
                      <a:pt x="346" y="2275"/>
                      <a:pt x="739" y="2275"/>
                    </a:cubicBezTo>
                    <a:cubicBezTo>
                      <a:pt x="1132" y="2275"/>
                      <a:pt x="1489" y="1965"/>
                      <a:pt x="1489" y="1572"/>
                    </a:cubicBezTo>
                    <a:lnTo>
                      <a:pt x="1489" y="715"/>
                    </a:lnTo>
                    <a:cubicBezTo>
                      <a:pt x="1489" y="322"/>
                      <a:pt x="1132" y="1"/>
                      <a:pt x="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59" name="Google Shape;659;p17"/>
          <p:cNvSpPr/>
          <p:nvPr/>
        </p:nvSpPr>
        <p:spPr>
          <a:xfrm>
            <a:off x="4279744" y="1071707"/>
            <a:ext cx="580704" cy="580672"/>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Fira Sans Extra Condensed"/>
              <a:ea typeface="Fira Sans Extra Condensed"/>
              <a:cs typeface="Fira Sans Extra Condensed"/>
              <a:sym typeface="Fira Sans Extra Condensed"/>
            </a:endParaRPr>
          </a:p>
        </p:txBody>
      </p:sp>
      <p:grpSp>
        <p:nvGrpSpPr>
          <p:cNvPr id="660" name="Google Shape;660;p17"/>
          <p:cNvGrpSpPr/>
          <p:nvPr/>
        </p:nvGrpSpPr>
        <p:grpSpPr>
          <a:xfrm>
            <a:off x="5686006" y="2937488"/>
            <a:ext cx="2507319" cy="687399"/>
            <a:chOff x="5762256" y="2937463"/>
            <a:chExt cx="2507319" cy="687399"/>
          </a:xfrm>
        </p:grpSpPr>
        <p:sp>
          <p:nvSpPr>
            <p:cNvPr id="661" name="Google Shape;661;p17"/>
            <p:cNvSpPr/>
            <p:nvPr/>
          </p:nvSpPr>
          <p:spPr>
            <a:xfrm>
              <a:off x="5762256" y="2937471"/>
              <a:ext cx="650752" cy="650784"/>
            </a:xfrm>
            <a:custGeom>
              <a:avLst/>
              <a:gdLst/>
              <a:ahLst/>
              <a:cxnLst/>
              <a:rect l="l" t="t" r="r" b="b"/>
              <a:pathLst>
                <a:path w="20336" h="20337" extrusionOk="0">
                  <a:moveTo>
                    <a:pt x="12645" y="0"/>
                  </a:moveTo>
                  <a:cubicBezTo>
                    <a:pt x="8418" y="0"/>
                    <a:pt x="4953" y="3441"/>
                    <a:pt x="4953" y="7692"/>
                  </a:cubicBezTo>
                  <a:cubicBezTo>
                    <a:pt x="4953" y="9728"/>
                    <a:pt x="5739" y="11561"/>
                    <a:pt x="7025" y="12942"/>
                  </a:cubicBezTo>
                  <a:lnTo>
                    <a:pt x="1786" y="18169"/>
                  </a:lnTo>
                  <a:cubicBezTo>
                    <a:pt x="1607" y="18062"/>
                    <a:pt x="1405" y="17991"/>
                    <a:pt x="1179" y="17991"/>
                  </a:cubicBezTo>
                  <a:cubicBezTo>
                    <a:pt x="548" y="17991"/>
                    <a:pt x="0" y="18538"/>
                    <a:pt x="0" y="19169"/>
                  </a:cubicBezTo>
                  <a:cubicBezTo>
                    <a:pt x="0" y="19812"/>
                    <a:pt x="548" y="20336"/>
                    <a:pt x="1179" y="20336"/>
                  </a:cubicBezTo>
                  <a:cubicBezTo>
                    <a:pt x="1822" y="20336"/>
                    <a:pt x="2346" y="19812"/>
                    <a:pt x="2346" y="19169"/>
                  </a:cubicBezTo>
                  <a:cubicBezTo>
                    <a:pt x="2346" y="18955"/>
                    <a:pt x="2286" y="18753"/>
                    <a:pt x="2179" y="18574"/>
                  </a:cubicBezTo>
                  <a:lnTo>
                    <a:pt x="7418" y="13335"/>
                  </a:lnTo>
                  <a:cubicBezTo>
                    <a:pt x="8799" y="14609"/>
                    <a:pt x="10632" y="15383"/>
                    <a:pt x="12645" y="15383"/>
                  </a:cubicBezTo>
                  <a:cubicBezTo>
                    <a:pt x="16895" y="15383"/>
                    <a:pt x="20336" y="11942"/>
                    <a:pt x="20336" y="7692"/>
                  </a:cubicBezTo>
                  <a:cubicBezTo>
                    <a:pt x="20336" y="3441"/>
                    <a:pt x="16895" y="0"/>
                    <a:pt x="126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2" name="Google Shape;662;p17"/>
            <p:cNvSpPr txBox="1"/>
            <p:nvPr/>
          </p:nvSpPr>
          <p:spPr>
            <a:xfrm>
              <a:off x="5881575" y="3021163"/>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Fira Sans Extra Condensed"/>
                  <a:ea typeface="Fira Sans Extra Condensed"/>
                  <a:cs typeface="Fira Sans Extra Condensed"/>
                  <a:sym typeface="Fira Sans Extra Condensed"/>
                </a:rPr>
                <a:t>03</a:t>
              </a:r>
              <a:endParaRPr sz="2400" b="0" i="0" u="none" strike="noStrike" cap="none">
                <a:solidFill>
                  <a:srgbClr val="000000"/>
                </a:solidFill>
                <a:latin typeface="Roboto"/>
                <a:ea typeface="Roboto"/>
                <a:cs typeface="Roboto"/>
                <a:sym typeface="Roboto"/>
              </a:endParaRPr>
            </a:p>
          </p:txBody>
        </p:sp>
        <p:sp>
          <p:nvSpPr>
            <p:cNvPr id="663" name="Google Shape;663;p17"/>
            <p:cNvSpPr txBox="1"/>
            <p:nvPr/>
          </p:nvSpPr>
          <p:spPr>
            <a:xfrm>
              <a:off x="6537975" y="2937463"/>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434343"/>
                  </a:solidFill>
                  <a:latin typeface="Fira Sans Extra Condensed"/>
                  <a:ea typeface="Fira Sans Extra Condensed"/>
                  <a:cs typeface="Fira Sans Extra Condensed"/>
                  <a:sym typeface="Fira Sans Extra Condensed"/>
                </a:rPr>
                <a:t>Progress Monitoring</a:t>
              </a:r>
              <a:endParaRPr sz="2400" b="1" i="0" u="none" strike="noStrike" cap="none">
                <a:solidFill>
                  <a:srgbClr val="434343"/>
                </a:solidFill>
                <a:latin typeface="Fira Sans Extra Condensed"/>
                <a:ea typeface="Fira Sans Extra Condensed"/>
                <a:cs typeface="Fira Sans Extra Condensed"/>
                <a:sym typeface="Fira Sans Extra Condensed"/>
              </a:endParaRPr>
            </a:p>
          </p:txBody>
        </p:sp>
        <p:sp>
          <p:nvSpPr>
            <p:cNvPr id="664" name="Google Shape;664;p17"/>
            <p:cNvSpPr txBox="1"/>
            <p:nvPr/>
          </p:nvSpPr>
          <p:spPr>
            <a:xfrm>
              <a:off x="6489200" y="3089962"/>
              <a:ext cx="17316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Roboto"/>
                <a:ea typeface="Roboto"/>
                <a:cs typeface="Roboto"/>
                <a:sym typeface="Roboto"/>
              </a:endParaRPr>
            </a:p>
          </p:txBody>
        </p:sp>
      </p:grpSp>
      <p:grpSp>
        <p:nvGrpSpPr>
          <p:cNvPr id="665" name="Google Shape;665;p17"/>
          <p:cNvGrpSpPr/>
          <p:nvPr/>
        </p:nvGrpSpPr>
        <p:grpSpPr>
          <a:xfrm>
            <a:off x="381650" y="1644002"/>
            <a:ext cx="3345149" cy="1293507"/>
            <a:chOff x="1180484" y="1900243"/>
            <a:chExt cx="2426835" cy="1293507"/>
          </a:xfrm>
        </p:grpSpPr>
        <p:sp>
          <p:nvSpPr>
            <p:cNvPr id="666" name="Google Shape;666;p17"/>
            <p:cNvSpPr/>
            <p:nvPr/>
          </p:nvSpPr>
          <p:spPr>
            <a:xfrm>
              <a:off x="3033866" y="2280566"/>
              <a:ext cx="573453" cy="725472"/>
            </a:xfrm>
            <a:custGeom>
              <a:avLst/>
              <a:gdLst/>
              <a:ahLst/>
              <a:cxnLst/>
              <a:rect l="l" t="t" r="r" b="b"/>
              <a:pathLst>
                <a:path w="20337" h="20337" extrusionOk="0">
                  <a:moveTo>
                    <a:pt x="7692" y="1"/>
                  </a:moveTo>
                  <a:cubicBezTo>
                    <a:pt x="3441" y="1"/>
                    <a:pt x="1" y="3442"/>
                    <a:pt x="1" y="7692"/>
                  </a:cubicBezTo>
                  <a:cubicBezTo>
                    <a:pt x="1" y="11943"/>
                    <a:pt x="3441" y="15384"/>
                    <a:pt x="7692" y="15384"/>
                  </a:cubicBezTo>
                  <a:cubicBezTo>
                    <a:pt x="9704" y="15384"/>
                    <a:pt x="11538" y="14610"/>
                    <a:pt x="12919" y="13336"/>
                  </a:cubicBezTo>
                  <a:lnTo>
                    <a:pt x="18158" y="18575"/>
                  </a:lnTo>
                  <a:cubicBezTo>
                    <a:pt x="18050" y="18753"/>
                    <a:pt x="17991" y="18956"/>
                    <a:pt x="17991" y="19170"/>
                  </a:cubicBezTo>
                  <a:cubicBezTo>
                    <a:pt x="17991" y="19813"/>
                    <a:pt x="18515" y="20337"/>
                    <a:pt x="19170" y="20337"/>
                  </a:cubicBezTo>
                  <a:cubicBezTo>
                    <a:pt x="19789" y="20337"/>
                    <a:pt x="20336" y="19813"/>
                    <a:pt x="20336" y="19170"/>
                  </a:cubicBezTo>
                  <a:cubicBezTo>
                    <a:pt x="20336" y="18539"/>
                    <a:pt x="19789" y="17991"/>
                    <a:pt x="19170" y="17991"/>
                  </a:cubicBezTo>
                  <a:cubicBezTo>
                    <a:pt x="18931" y="17991"/>
                    <a:pt x="18729" y="18063"/>
                    <a:pt x="18550" y="18170"/>
                  </a:cubicBezTo>
                  <a:lnTo>
                    <a:pt x="13312" y="12943"/>
                  </a:lnTo>
                  <a:cubicBezTo>
                    <a:pt x="14598" y="11562"/>
                    <a:pt x="15383" y="9728"/>
                    <a:pt x="15383" y="7692"/>
                  </a:cubicBezTo>
                  <a:cubicBezTo>
                    <a:pt x="15383" y="3442"/>
                    <a:pt x="11919" y="1"/>
                    <a:pt x="76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67" name="Google Shape;667;p17"/>
            <p:cNvSpPr txBox="1"/>
            <p:nvPr/>
          </p:nvSpPr>
          <p:spPr>
            <a:xfrm>
              <a:off x="3009708" y="2355314"/>
              <a:ext cx="483300" cy="41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Fira Sans Extra Condensed"/>
                  <a:ea typeface="Fira Sans Extra Condensed"/>
                  <a:cs typeface="Fira Sans Extra Condensed"/>
                  <a:sym typeface="Fira Sans Extra Condensed"/>
                </a:rPr>
                <a:t>02</a:t>
              </a:r>
              <a:endParaRPr sz="2400" b="0" i="0" u="none" strike="noStrike" cap="none">
                <a:solidFill>
                  <a:srgbClr val="000000"/>
                </a:solidFill>
                <a:latin typeface="Roboto"/>
                <a:ea typeface="Roboto"/>
                <a:cs typeface="Roboto"/>
                <a:sym typeface="Roboto"/>
              </a:endParaRPr>
            </a:p>
          </p:txBody>
        </p:sp>
        <p:sp>
          <p:nvSpPr>
            <p:cNvPr id="668" name="Google Shape;668;p17"/>
            <p:cNvSpPr txBox="1"/>
            <p:nvPr/>
          </p:nvSpPr>
          <p:spPr>
            <a:xfrm>
              <a:off x="1180484" y="1900243"/>
              <a:ext cx="1731600" cy="68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ECF4DB"/>
                </a:solidFill>
                <a:latin typeface="Fira Sans Extra Condensed"/>
                <a:ea typeface="Fira Sans Extra Condensed"/>
                <a:cs typeface="Fira Sans Extra Condensed"/>
                <a:sym typeface="Fira Sans Extra Condensed"/>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ECF4DB"/>
                  </a:solidFill>
                  <a:latin typeface="Fira Sans Extra Condensed"/>
                  <a:ea typeface="Fira Sans Extra Condensed"/>
                  <a:cs typeface="Fira Sans Extra Condensed"/>
                  <a:sym typeface="Fira Sans Extra Condensed"/>
                </a:rPr>
                <a:t>Family to Family Support</a:t>
              </a:r>
              <a:endParaRPr sz="2400" b="1" i="0" u="none" strike="noStrike" cap="none">
                <a:solidFill>
                  <a:srgbClr val="ECF4DB"/>
                </a:solidFill>
                <a:latin typeface="Fira Sans Extra Condensed"/>
                <a:ea typeface="Fira Sans Extra Condensed"/>
                <a:cs typeface="Fira Sans Extra Condensed"/>
                <a:sym typeface="Fira Sans Extra Condensed"/>
              </a:endParaRPr>
            </a:p>
          </p:txBody>
        </p:sp>
        <p:sp>
          <p:nvSpPr>
            <p:cNvPr id="669" name="Google Shape;669;p17"/>
            <p:cNvSpPr txBox="1"/>
            <p:nvPr/>
          </p:nvSpPr>
          <p:spPr>
            <a:xfrm>
              <a:off x="1224950" y="2658850"/>
              <a:ext cx="1731600" cy="534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Roboto"/>
                <a:ea typeface="Roboto"/>
                <a:cs typeface="Roboto"/>
                <a:sym typeface="Roboto"/>
              </a:endParaRPr>
            </a:p>
          </p:txBody>
        </p:sp>
      </p:grpSp>
      <p:grpSp>
        <p:nvGrpSpPr>
          <p:cNvPr id="670" name="Google Shape;670;p17"/>
          <p:cNvGrpSpPr/>
          <p:nvPr/>
        </p:nvGrpSpPr>
        <p:grpSpPr>
          <a:xfrm>
            <a:off x="4986912" y="860025"/>
            <a:ext cx="3859908" cy="1374769"/>
            <a:chOff x="5142720" y="1666800"/>
            <a:chExt cx="3138414" cy="1114854"/>
          </a:xfrm>
        </p:grpSpPr>
        <p:sp>
          <p:nvSpPr>
            <p:cNvPr id="671" name="Google Shape;671;p17"/>
            <p:cNvSpPr/>
            <p:nvPr/>
          </p:nvSpPr>
          <p:spPr>
            <a:xfrm>
              <a:off x="5142720" y="2130870"/>
              <a:ext cx="650400" cy="650784"/>
            </a:xfrm>
            <a:custGeom>
              <a:avLst/>
              <a:gdLst/>
              <a:ahLst/>
              <a:cxnLst/>
              <a:rect l="l" t="t" r="r" b="b"/>
              <a:pathLst>
                <a:path w="20325" h="20337" extrusionOk="0">
                  <a:moveTo>
                    <a:pt x="12633" y="1"/>
                  </a:moveTo>
                  <a:cubicBezTo>
                    <a:pt x="8406" y="1"/>
                    <a:pt x="4942" y="3442"/>
                    <a:pt x="4942" y="7692"/>
                  </a:cubicBezTo>
                  <a:cubicBezTo>
                    <a:pt x="4942" y="9728"/>
                    <a:pt x="5739" y="11562"/>
                    <a:pt x="7013" y="12943"/>
                  </a:cubicBezTo>
                  <a:lnTo>
                    <a:pt x="1787" y="18170"/>
                  </a:lnTo>
                  <a:cubicBezTo>
                    <a:pt x="1608" y="18063"/>
                    <a:pt x="1394" y="17991"/>
                    <a:pt x="1167" y="17991"/>
                  </a:cubicBezTo>
                  <a:cubicBezTo>
                    <a:pt x="536" y="17991"/>
                    <a:pt x="1" y="18539"/>
                    <a:pt x="1" y="19170"/>
                  </a:cubicBezTo>
                  <a:cubicBezTo>
                    <a:pt x="1" y="19813"/>
                    <a:pt x="536" y="20337"/>
                    <a:pt x="1167" y="20337"/>
                  </a:cubicBezTo>
                  <a:cubicBezTo>
                    <a:pt x="1822" y="20337"/>
                    <a:pt x="2334" y="19813"/>
                    <a:pt x="2334" y="19170"/>
                  </a:cubicBezTo>
                  <a:cubicBezTo>
                    <a:pt x="2334" y="18955"/>
                    <a:pt x="2275" y="18753"/>
                    <a:pt x="2179" y="18574"/>
                  </a:cubicBezTo>
                  <a:lnTo>
                    <a:pt x="7418" y="13336"/>
                  </a:lnTo>
                  <a:cubicBezTo>
                    <a:pt x="8787" y="14610"/>
                    <a:pt x="10633" y="15384"/>
                    <a:pt x="12633" y="15384"/>
                  </a:cubicBezTo>
                  <a:cubicBezTo>
                    <a:pt x="16884" y="15384"/>
                    <a:pt x="20325" y="11943"/>
                    <a:pt x="20325" y="7692"/>
                  </a:cubicBezTo>
                  <a:cubicBezTo>
                    <a:pt x="20325" y="3442"/>
                    <a:pt x="16884" y="1"/>
                    <a:pt x="126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ECF4DB"/>
                </a:solidFill>
                <a:latin typeface="Arial"/>
                <a:ea typeface="Arial"/>
                <a:cs typeface="Arial"/>
                <a:sym typeface="Arial"/>
              </a:endParaRPr>
            </a:p>
          </p:txBody>
        </p:sp>
        <p:sp>
          <p:nvSpPr>
            <p:cNvPr id="672" name="Google Shape;672;p17"/>
            <p:cNvSpPr txBox="1"/>
            <p:nvPr/>
          </p:nvSpPr>
          <p:spPr>
            <a:xfrm>
              <a:off x="5261694" y="2199641"/>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ECF4DB"/>
                  </a:solidFill>
                  <a:latin typeface="Fira Sans Extra Condensed"/>
                  <a:ea typeface="Fira Sans Extra Condensed"/>
                  <a:cs typeface="Fira Sans Extra Condensed"/>
                  <a:sym typeface="Fira Sans Extra Condensed"/>
                </a:rPr>
                <a:t>01</a:t>
              </a:r>
              <a:endParaRPr sz="2400" b="0" i="0" u="none" strike="noStrike" cap="none">
                <a:solidFill>
                  <a:srgbClr val="ECF4DB"/>
                </a:solidFill>
                <a:latin typeface="Roboto"/>
                <a:ea typeface="Roboto"/>
                <a:cs typeface="Roboto"/>
                <a:sym typeface="Roboto"/>
              </a:endParaRPr>
            </a:p>
          </p:txBody>
        </p:sp>
        <p:sp>
          <p:nvSpPr>
            <p:cNvPr id="673" name="Google Shape;673;p17"/>
            <p:cNvSpPr txBox="1"/>
            <p:nvPr/>
          </p:nvSpPr>
          <p:spPr>
            <a:xfrm>
              <a:off x="5869325" y="1666800"/>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ECF4DB"/>
                </a:solidFill>
                <a:latin typeface="Fira Sans Extra Condensed"/>
                <a:ea typeface="Fira Sans Extra Condensed"/>
                <a:cs typeface="Fira Sans Extra Condensed"/>
                <a:sym typeface="Fira Sans Extra Condensed"/>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ECF4DB"/>
                </a:solidFill>
                <a:latin typeface="Fira Sans Extra Condensed"/>
                <a:ea typeface="Fira Sans Extra Condensed"/>
                <a:cs typeface="Fira Sans Extra Condensed"/>
                <a:sym typeface="Fira Sans Extra Condensed"/>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ECF4DB"/>
                </a:solidFill>
                <a:latin typeface="Fira Sans Extra Condensed"/>
                <a:ea typeface="Fira Sans Extra Condensed"/>
                <a:cs typeface="Fira Sans Extra Condensed"/>
                <a:sym typeface="Fira Sans Extra Condensed"/>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ECF4DB"/>
                  </a:solidFill>
                  <a:latin typeface="Fira Sans Extra Condensed"/>
                  <a:ea typeface="Fira Sans Extra Condensed"/>
                  <a:cs typeface="Fira Sans Extra Condensed"/>
                  <a:sym typeface="Fira Sans Extra Condensed"/>
                </a:rPr>
                <a:t>Communication</a:t>
              </a:r>
              <a:endParaRPr sz="2400" b="1" i="0" u="none" strike="noStrike" cap="none">
                <a:solidFill>
                  <a:srgbClr val="ECF4DB"/>
                </a:solidFill>
                <a:latin typeface="Fira Sans Extra Condensed"/>
                <a:ea typeface="Fira Sans Extra Condensed"/>
                <a:cs typeface="Fira Sans Extra Condensed"/>
                <a:sym typeface="Fira Sans Extra Condensed"/>
              </a:endParaRPr>
            </a:p>
          </p:txBody>
        </p:sp>
        <p:sp>
          <p:nvSpPr>
            <p:cNvPr id="674" name="Google Shape;674;p17"/>
            <p:cNvSpPr txBox="1"/>
            <p:nvPr/>
          </p:nvSpPr>
          <p:spPr>
            <a:xfrm>
              <a:off x="5973234" y="2165875"/>
              <a:ext cx="2307900" cy="5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ECF4DB"/>
                </a:solidFill>
                <a:latin typeface="Roboto"/>
                <a:ea typeface="Roboto"/>
                <a:cs typeface="Roboto"/>
                <a:sym typeface="Roboto"/>
              </a:endParaRPr>
            </a:p>
          </p:txBody>
        </p:sp>
      </p:grpSp>
      <p:grpSp>
        <p:nvGrpSpPr>
          <p:cNvPr id="675" name="Google Shape;675;p17"/>
          <p:cNvGrpSpPr/>
          <p:nvPr/>
        </p:nvGrpSpPr>
        <p:grpSpPr>
          <a:xfrm>
            <a:off x="6119219" y="4007775"/>
            <a:ext cx="2382006" cy="1135725"/>
            <a:chOff x="6104744" y="3819425"/>
            <a:chExt cx="2382006" cy="1135725"/>
          </a:xfrm>
        </p:grpSpPr>
        <p:sp>
          <p:nvSpPr>
            <p:cNvPr id="676" name="Google Shape;676;p17"/>
            <p:cNvSpPr/>
            <p:nvPr/>
          </p:nvSpPr>
          <p:spPr>
            <a:xfrm>
              <a:off x="6104744" y="4154510"/>
              <a:ext cx="650400" cy="650784"/>
            </a:xfrm>
            <a:custGeom>
              <a:avLst/>
              <a:gdLst/>
              <a:ahLst/>
              <a:cxnLst/>
              <a:rect l="l" t="t" r="r" b="b"/>
              <a:pathLst>
                <a:path w="20325" h="20337" extrusionOk="0">
                  <a:moveTo>
                    <a:pt x="12633" y="1"/>
                  </a:moveTo>
                  <a:cubicBezTo>
                    <a:pt x="8406" y="1"/>
                    <a:pt x="4942" y="3442"/>
                    <a:pt x="4942" y="7692"/>
                  </a:cubicBezTo>
                  <a:cubicBezTo>
                    <a:pt x="4942" y="9728"/>
                    <a:pt x="5739" y="11562"/>
                    <a:pt x="7013" y="12943"/>
                  </a:cubicBezTo>
                  <a:lnTo>
                    <a:pt x="1787" y="18170"/>
                  </a:lnTo>
                  <a:cubicBezTo>
                    <a:pt x="1608" y="18063"/>
                    <a:pt x="1394" y="17991"/>
                    <a:pt x="1167" y="17991"/>
                  </a:cubicBezTo>
                  <a:cubicBezTo>
                    <a:pt x="536" y="17991"/>
                    <a:pt x="1" y="18539"/>
                    <a:pt x="1" y="19170"/>
                  </a:cubicBezTo>
                  <a:cubicBezTo>
                    <a:pt x="1" y="19813"/>
                    <a:pt x="536" y="20337"/>
                    <a:pt x="1167" y="20337"/>
                  </a:cubicBezTo>
                  <a:cubicBezTo>
                    <a:pt x="1822" y="20337"/>
                    <a:pt x="2334" y="19813"/>
                    <a:pt x="2334" y="19170"/>
                  </a:cubicBezTo>
                  <a:cubicBezTo>
                    <a:pt x="2334" y="18956"/>
                    <a:pt x="2275" y="18753"/>
                    <a:pt x="2179" y="18575"/>
                  </a:cubicBezTo>
                  <a:lnTo>
                    <a:pt x="7418" y="13336"/>
                  </a:lnTo>
                  <a:cubicBezTo>
                    <a:pt x="8787" y="14610"/>
                    <a:pt x="10633" y="15384"/>
                    <a:pt x="12633" y="15384"/>
                  </a:cubicBezTo>
                  <a:cubicBezTo>
                    <a:pt x="16884" y="15384"/>
                    <a:pt x="20325" y="11943"/>
                    <a:pt x="20325" y="7692"/>
                  </a:cubicBezTo>
                  <a:cubicBezTo>
                    <a:pt x="20325" y="3442"/>
                    <a:pt x="16884" y="1"/>
                    <a:pt x="1263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77" name="Google Shape;677;p17"/>
            <p:cNvSpPr txBox="1"/>
            <p:nvPr/>
          </p:nvSpPr>
          <p:spPr>
            <a:xfrm>
              <a:off x="6218750" y="4249025"/>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Fira Sans Extra Condensed"/>
                  <a:ea typeface="Fira Sans Extra Condensed"/>
                  <a:cs typeface="Fira Sans Extra Condensed"/>
                  <a:sym typeface="Fira Sans Extra Condensed"/>
                </a:rPr>
                <a:t>05</a:t>
              </a:r>
              <a:endParaRPr sz="2400" b="0" i="0" u="none" strike="noStrike" cap="none">
                <a:solidFill>
                  <a:srgbClr val="000000"/>
                </a:solidFill>
                <a:latin typeface="Roboto"/>
                <a:ea typeface="Roboto"/>
                <a:cs typeface="Roboto"/>
                <a:sym typeface="Roboto"/>
              </a:endParaRPr>
            </a:p>
          </p:txBody>
        </p:sp>
        <p:sp>
          <p:nvSpPr>
            <p:cNvPr id="678" name="Google Shape;678;p17"/>
            <p:cNvSpPr txBox="1"/>
            <p:nvPr/>
          </p:nvSpPr>
          <p:spPr>
            <a:xfrm>
              <a:off x="6755150" y="3819425"/>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434343"/>
                </a:solidFill>
                <a:latin typeface="Fira Sans Extra Condensed"/>
                <a:ea typeface="Fira Sans Extra Condensed"/>
                <a:cs typeface="Fira Sans Extra Condensed"/>
                <a:sym typeface="Fira Sans Extra Condensed"/>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434343"/>
                </a:solidFill>
                <a:latin typeface="Fira Sans Extra Condensed"/>
                <a:ea typeface="Fira Sans Extra Condensed"/>
                <a:cs typeface="Fira Sans Extra Condensed"/>
                <a:sym typeface="Fira Sans Extra Condensed"/>
              </a:endParaRPr>
            </a:p>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434343"/>
                  </a:solidFill>
                  <a:latin typeface="Fira Sans Extra Condensed"/>
                  <a:ea typeface="Fira Sans Extra Condensed"/>
                  <a:cs typeface="Fira Sans Extra Condensed"/>
                  <a:sym typeface="Fira Sans Extra Condensed"/>
                </a:rPr>
                <a:t>Hearing Technology Training</a:t>
              </a:r>
              <a:endParaRPr sz="2400" b="1" i="0" u="none" strike="noStrike" cap="none">
                <a:solidFill>
                  <a:srgbClr val="434343"/>
                </a:solidFill>
                <a:latin typeface="Fira Sans Extra Condensed"/>
                <a:ea typeface="Fira Sans Extra Condensed"/>
                <a:cs typeface="Fira Sans Extra Condensed"/>
                <a:sym typeface="Fira Sans Extra Condensed"/>
              </a:endParaRPr>
            </a:p>
          </p:txBody>
        </p:sp>
        <p:sp>
          <p:nvSpPr>
            <p:cNvPr id="679" name="Google Shape;679;p17"/>
            <p:cNvSpPr txBox="1"/>
            <p:nvPr/>
          </p:nvSpPr>
          <p:spPr>
            <a:xfrm>
              <a:off x="6755150" y="4420250"/>
              <a:ext cx="17316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Roboto"/>
                <a:ea typeface="Roboto"/>
                <a:cs typeface="Roboto"/>
                <a:sym typeface="Roboto"/>
              </a:endParaRPr>
            </a:p>
          </p:txBody>
        </p:sp>
      </p:grpSp>
      <p:grpSp>
        <p:nvGrpSpPr>
          <p:cNvPr id="680" name="Google Shape;680;p17"/>
          <p:cNvGrpSpPr/>
          <p:nvPr/>
        </p:nvGrpSpPr>
        <p:grpSpPr>
          <a:xfrm>
            <a:off x="595150" y="3593588"/>
            <a:ext cx="2440658" cy="760737"/>
            <a:chOff x="595150" y="3593588"/>
            <a:chExt cx="2440658" cy="760737"/>
          </a:xfrm>
        </p:grpSpPr>
        <p:sp>
          <p:nvSpPr>
            <p:cNvPr id="681" name="Google Shape;681;p17"/>
            <p:cNvSpPr/>
            <p:nvPr/>
          </p:nvSpPr>
          <p:spPr>
            <a:xfrm>
              <a:off x="2385056" y="3593588"/>
              <a:ext cx="650752" cy="650752"/>
            </a:xfrm>
            <a:custGeom>
              <a:avLst/>
              <a:gdLst/>
              <a:ahLst/>
              <a:cxnLst/>
              <a:rect l="l" t="t" r="r" b="b"/>
              <a:pathLst>
                <a:path w="20336" h="20336" extrusionOk="0">
                  <a:moveTo>
                    <a:pt x="7692" y="0"/>
                  </a:moveTo>
                  <a:cubicBezTo>
                    <a:pt x="3441" y="0"/>
                    <a:pt x="0" y="3441"/>
                    <a:pt x="0" y="7692"/>
                  </a:cubicBezTo>
                  <a:cubicBezTo>
                    <a:pt x="0" y="11942"/>
                    <a:pt x="3441" y="15383"/>
                    <a:pt x="7692" y="15383"/>
                  </a:cubicBezTo>
                  <a:cubicBezTo>
                    <a:pt x="9704" y="15383"/>
                    <a:pt x="11537" y="14609"/>
                    <a:pt x="12918" y="13335"/>
                  </a:cubicBezTo>
                  <a:lnTo>
                    <a:pt x="18157" y="18574"/>
                  </a:lnTo>
                  <a:cubicBezTo>
                    <a:pt x="18050" y="18752"/>
                    <a:pt x="17990" y="18955"/>
                    <a:pt x="17990" y="19169"/>
                  </a:cubicBezTo>
                  <a:cubicBezTo>
                    <a:pt x="17990" y="19812"/>
                    <a:pt x="18514" y="20336"/>
                    <a:pt x="19169" y="20336"/>
                  </a:cubicBezTo>
                  <a:cubicBezTo>
                    <a:pt x="19788" y="20336"/>
                    <a:pt x="20336" y="19812"/>
                    <a:pt x="20336" y="19169"/>
                  </a:cubicBezTo>
                  <a:cubicBezTo>
                    <a:pt x="20336" y="18538"/>
                    <a:pt x="19788" y="17990"/>
                    <a:pt x="19169" y="17990"/>
                  </a:cubicBezTo>
                  <a:cubicBezTo>
                    <a:pt x="18931" y="17990"/>
                    <a:pt x="18729" y="18062"/>
                    <a:pt x="18550" y="18169"/>
                  </a:cubicBezTo>
                  <a:lnTo>
                    <a:pt x="13311" y="12942"/>
                  </a:lnTo>
                  <a:cubicBezTo>
                    <a:pt x="14597" y="11561"/>
                    <a:pt x="15383" y="9727"/>
                    <a:pt x="15383" y="7692"/>
                  </a:cubicBezTo>
                  <a:cubicBezTo>
                    <a:pt x="15383" y="3441"/>
                    <a:pt x="11918" y="0"/>
                    <a:pt x="76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82" name="Google Shape;682;p17"/>
            <p:cNvSpPr txBox="1"/>
            <p:nvPr/>
          </p:nvSpPr>
          <p:spPr>
            <a:xfrm>
              <a:off x="2341150" y="3677300"/>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Fira Sans Extra Condensed"/>
                  <a:ea typeface="Fira Sans Extra Condensed"/>
                  <a:cs typeface="Fira Sans Extra Condensed"/>
                  <a:sym typeface="Fira Sans Extra Condensed"/>
                </a:rPr>
                <a:t>04</a:t>
              </a:r>
              <a:endParaRPr sz="2400" b="0" i="0" u="none" strike="noStrike" cap="none">
                <a:solidFill>
                  <a:srgbClr val="000000"/>
                </a:solidFill>
                <a:latin typeface="Roboto"/>
                <a:ea typeface="Roboto"/>
                <a:cs typeface="Roboto"/>
                <a:sym typeface="Roboto"/>
              </a:endParaRPr>
            </a:p>
          </p:txBody>
        </p:sp>
        <p:sp>
          <p:nvSpPr>
            <p:cNvPr id="683" name="Google Shape;683;p17"/>
            <p:cNvSpPr txBox="1"/>
            <p:nvPr/>
          </p:nvSpPr>
          <p:spPr>
            <a:xfrm>
              <a:off x="595150" y="3626450"/>
              <a:ext cx="1731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r>
                <a:rPr lang="en" sz="2400" b="1" i="0" u="none" strike="noStrike" cap="none">
                  <a:solidFill>
                    <a:srgbClr val="434343"/>
                  </a:solidFill>
                  <a:latin typeface="Fira Sans Extra Condensed"/>
                  <a:ea typeface="Fira Sans Extra Condensed"/>
                  <a:cs typeface="Fira Sans Extra Condensed"/>
                  <a:sym typeface="Fira Sans Extra Condensed"/>
                </a:rPr>
                <a:t>Professional and Parent Training</a:t>
              </a:r>
              <a:endParaRPr sz="2400" b="1" i="0" u="none" strike="noStrike" cap="none">
                <a:solidFill>
                  <a:srgbClr val="434343"/>
                </a:solidFill>
                <a:latin typeface="Fira Sans Extra Condensed"/>
                <a:ea typeface="Fira Sans Extra Condensed"/>
                <a:cs typeface="Fira Sans Extra Condensed"/>
                <a:sym typeface="Fira Sans Extra Condensed"/>
              </a:endParaRPr>
            </a:p>
          </p:txBody>
        </p:sp>
        <p:sp>
          <p:nvSpPr>
            <p:cNvPr id="684" name="Google Shape;684;p17"/>
            <p:cNvSpPr txBox="1"/>
            <p:nvPr/>
          </p:nvSpPr>
          <p:spPr>
            <a:xfrm>
              <a:off x="595150" y="3819425"/>
              <a:ext cx="1731600" cy="534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70"/>
                                        </p:tgtEl>
                                        <p:attrNameLst>
                                          <p:attrName>style.visibility</p:attrName>
                                        </p:attrNameLst>
                                      </p:cBhvr>
                                      <p:to>
                                        <p:strVal val="visible"/>
                                      </p:to>
                                    </p:set>
                                    <p:animEffect transition="in" filter="fade">
                                      <p:cBhvr>
                                        <p:cTn id="11" dur="500"/>
                                        <p:tgtEl>
                                          <p:spTgt spid="6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65"/>
                                        </p:tgtEl>
                                        <p:attrNameLst>
                                          <p:attrName>style.visibility</p:attrName>
                                        </p:attrNameLst>
                                      </p:cBhvr>
                                      <p:to>
                                        <p:strVal val="visible"/>
                                      </p:to>
                                    </p:set>
                                    <p:animEffect transition="in" filter="fade">
                                      <p:cBhvr>
                                        <p:cTn id="16" dur="500"/>
                                        <p:tgtEl>
                                          <p:spTgt spid="6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0"/>
                                        </p:tgtEl>
                                        <p:attrNameLst>
                                          <p:attrName>style.visibility</p:attrName>
                                        </p:attrNameLst>
                                      </p:cBhvr>
                                      <p:to>
                                        <p:strVal val="visible"/>
                                      </p:to>
                                    </p:set>
                                    <p:animEffect transition="in" filter="fade">
                                      <p:cBhvr>
                                        <p:cTn id="21" dur="500"/>
                                        <p:tgtEl>
                                          <p:spTgt spid="66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0"/>
                                        </p:tgtEl>
                                        <p:attrNameLst>
                                          <p:attrName>style.visibility</p:attrName>
                                        </p:attrNameLst>
                                      </p:cBhvr>
                                      <p:to>
                                        <p:strVal val="visible"/>
                                      </p:to>
                                    </p:set>
                                    <p:animEffect transition="in" filter="fade">
                                      <p:cBhvr>
                                        <p:cTn id="26" dur="500"/>
                                        <p:tgtEl>
                                          <p:spTgt spid="68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5"/>
                                        </p:tgtEl>
                                        <p:attrNameLst>
                                          <p:attrName>style.visibility</p:attrName>
                                        </p:attrNameLst>
                                      </p:cBhvr>
                                      <p:to>
                                        <p:strVal val="visible"/>
                                      </p:to>
                                    </p:set>
                                    <p:animEffect transition="in" filter="fade">
                                      <p:cBhvr>
                                        <p:cTn id="31" dur="5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8"/>
          <p:cNvSpPr txBox="1">
            <a:spLocks noGrp="1"/>
          </p:cNvSpPr>
          <p:nvPr>
            <p:ph type="title"/>
          </p:nvPr>
        </p:nvSpPr>
        <p:spPr>
          <a:xfrm>
            <a:off x="415530" y="401291"/>
            <a:ext cx="2744359" cy="71123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Pit Stop!</a:t>
            </a:r>
            <a:endParaRPr b="1">
              <a:solidFill>
                <a:srgbClr val="CCE583"/>
              </a:solidFill>
            </a:endParaRPr>
          </a:p>
        </p:txBody>
      </p:sp>
      <p:sp>
        <p:nvSpPr>
          <p:cNvPr id="690" name="Google Shape;690;p18"/>
          <p:cNvSpPr txBox="1">
            <a:spLocks noGrp="1"/>
          </p:cNvSpPr>
          <p:nvPr>
            <p:ph type="body" idx="1"/>
          </p:nvPr>
        </p:nvSpPr>
        <p:spPr>
          <a:xfrm>
            <a:off x="415530" y="3190088"/>
            <a:ext cx="8728470" cy="1799123"/>
          </a:xfrm>
          <a:prstGeom prst="rect">
            <a:avLst/>
          </a:prstGeom>
          <a:noFill/>
          <a:ln>
            <a:noFill/>
          </a:ln>
        </p:spPr>
        <p:txBody>
          <a:bodyPr spcFirstLastPara="1" wrap="square" lIns="68575" tIns="34275" rIns="68575" bIns="34275" anchor="t" anchorCtr="0">
            <a:noAutofit/>
          </a:bodyPr>
          <a:lstStyle/>
          <a:p>
            <a:pPr marL="0" lvl="0" indent="0" algn="l" rtl="0">
              <a:lnSpc>
                <a:spcPct val="95000"/>
              </a:lnSpc>
              <a:spcBef>
                <a:spcPts val="0"/>
              </a:spcBef>
              <a:spcAft>
                <a:spcPts val="0"/>
              </a:spcAft>
              <a:buClr>
                <a:schemeClr val="dk1"/>
              </a:buClr>
              <a:buSzPts val="935"/>
              <a:buFont typeface="Arial"/>
              <a:buNone/>
            </a:pPr>
            <a:r>
              <a:rPr lang="en" sz="1600" b="1">
                <a:solidFill>
                  <a:srgbClr val="ECF4DB"/>
                </a:solidFill>
              </a:rPr>
              <a:t>It is with heartfelt gratitude and respect that we acknowledge the Colorado School for the Deaf and the Blind (CSDB) and the Colorado Home Intervention Program (CHIP) for granting the Wyoming Early Intervention Initiative (WEII) permission to modify and use the CHIP Manual to support Wyoming families with children who are D/HH. </a:t>
            </a:r>
            <a:endParaRPr sz="1600" b="1">
              <a:solidFill>
                <a:srgbClr val="ECF4DB"/>
              </a:solidFill>
            </a:endParaRPr>
          </a:p>
          <a:p>
            <a:pPr marL="0" lvl="0" indent="0" algn="l" rtl="0">
              <a:lnSpc>
                <a:spcPct val="95000"/>
              </a:lnSpc>
              <a:spcBef>
                <a:spcPts val="800"/>
              </a:spcBef>
              <a:spcAft>
                <a:spcPts val="0"/>
              </a:spcAft>
              <a:buClr>
                <a:schemeClr val="dk1"/>
              </a:buClr>
              <a:buSzPts val="935"/>
              <a:buFont typeface="Arial"/>
              <a:buNone/>
            </a:pPr>
            <a:r>
              <a:rPr lang="en" sz="1600" b="1">
                <a:solidFill>
                  <a:srgbClr val="ECF4DB"/>
                </a:solidFill>
              </a:rPr>
              <a:t>We could not ask for better neighbors.  </a:t>
            </a:r>
            <a:endParaRPr sz="1600" b="1">
              <a:solidFill>
                <a:srgbClr val="ECF4DB"/>
              </a:solidFill>
            </a:endParaRPr>
          </a:p>
          <a:p>
            <a:pPr marL="0" lvl="0" indent="0" algn="l" rtl="0">
              <a:lnSpc>
                <a:spcPct val="95000"/>
              </a:lnSpc>
              <a:spcBef>
                <a:spcPts val="800"/>
              </a:spcBef>
              <a:spcAft>
                <a:spcPts val="800"/>
              </a:spcAft>
              <a:buClr>
                <a:schemeClr val="dk1"/>
              </a:buClr>
              <a:buSzPts val="935"/>
              <a:buFont typeface="Arial"/>
              <a:buNone/>
            </a:pPr>
            <a:r>
              <a:rPr lang="en" sz="1600" b="1">
                <a:solidFill>
                  <a:srgbClr val="ECF4DB"/>
                </a:solidFill>
              </a:rPr>
              <a:t>Thank you! </a:t>
            </a:r>
            <a:endParaRPr sz="1600" b="1">
              <a:solidFill>
                <a:srgbClr val="ECF4DB"/>
              </a:solidFill>
            </a:endParaRPr>
          </a:p>
        </p:txBody>
      </p:sp>
      <p:pic>
        <p:nvPicPr>
          <p:cNvPr id="691" name="Google Shape;691;p18" descr="A black and white picture of the united states map with the state of Wyoming and Colorado highlighted in colors with the drawing of a red heart around Colorado and Wyoming depicting gratitude. "/>
          <p:cNvPicPr preferRelativeResize="0"/>
          <p:nvPr/>
        </p:nvPicPr>
        <p:blipFill rotWithShape="1">
          <a:blip r:embed="rId3">
            <a:alphaModFix/>
          </a:blip>
          <a:srcRect/>
          <a:stretch/>
        </p:blipFill>
        <p:spPr>
          <a:xfrm>
            <a:off x="3311921" y="496726"/>
            <a:ext cx="3862225" cy="2500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9"/>
          <p:cNvSpPr txBox="1">
            <a:spLocks noGrp="1"/>
          </p:cNvSpPr>
          <p:nvPr>
            <p:ph type="title"/>
          </p:nvPr>
        </p:nvSpPr>
        <p:spPr>
          <a:xfrm>
            <a:off x="495475" y="110721"/>
            <a:ext cx="7053600" cy="717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Wyoming Family Resource Manual</a:t>
            </a:r>
            <a:endParaRPr b="1">
              <a:solidFill>
                <a:srgbClr val="CCE583"/>
              </a:solidFill>
            </a:endParaRPr>
          </a:p>
        </p:txBody>
      </p:sp>
      <p:sp>
        <p:nvSpPr>
          <p:cNvPr id="697" name="Google Shape;697;p19"/>
          <p:cNvSpPr txBox="1">
            <a:spLocks noGrp="1"/>
          </p:cNvSpPr>
          <p:nvPr>
            <p:ph type="body" idx="1"/>
          </p:nvPr>
        </p:nvSpPr>
        <p:spPr>
          <a:xfrm>
            <a:off x="4309404" y="1506418"/>
            <a:ext cx="4556804" cy="3364316"/>
          </a:xfrm>
          <a:prstGeom prst="rect">
            <a:avLst/>
          </a:prstGeom>
          <a:noFill/>
          <a:ln>
            <a:noFill/>
          </a:ln>
        </p:spPr>
        <p:txBody>
          <a:bodyPr spcFirstLastPara="1" wrap="square" lIns="68575" tIns="34275" rIns="68575" bIns="34275" anchor="t" anchorCtr="0">
            <a:normAutofit fontScale="85000" lnSpcReduction="20000"/>
          </a:bodyPr>
          <a:lstStyle/>
          <a:p>
            <a:pPr marL="254000" lvl="0" indent="-177800" algn="l" rtl="0">
              <a:lnSpc>
                <a:spcPct val="100000"/>
              </a:lnSpc>
              <a:spcBef>
                <a:spcPts val="0"/>
              </a:spcBef>
              <a:spcAft>
                <a:spcPts val="0"/>
              </a:spcAft>
              <a:buSzPct val="80000"/>
              <a:buNone/>
            </a:pPr>
            <a:endParaRPr/>
          </a:p>
          <a:p>
            <a:pPr marL="0" lvl="0" indent="0" algn="l" rtl="0">
              <a:lnSpc>
                <a:spcPct val="100000"/>
              </a:lnSpc>
              <a:spcBef>
                <a:spcPts val="0"/>
              </a:spcBef>
              <a:spcAft>
                <a:spcPts val="0"/>
              </a:spcAft>
              <a:buSzPct val="32352"/>
              <a:buNone/>
            </a:pPr>
            <a:r>
              <a:rPr lang="en" sz="4000" b="1">
                <a:solidFill>
                  <a:srgbClr val="ECF4DB"/>
                </a:solidFill>
              </a:rPr>
              <a:t>We combined our WY Resource Guide for Wyoming Families and the Colorado Home Intervention Program (CHIP) Manual</a:t>
            </a:r>
            <a:endParaRPr sz="4000" b="1">
              <a:solidFill>
                <a:srgbClr val="ECF4DB"/>
              </a:solidFill>
            </a:endParaRPr>
          </a:p>
          <a:p>
            <a:pPr marL="0" lvl="0" indent="0" algn="l" rtl="0">
              <a:lnSpc>
                <a:spcPct val="100000"/>
              </a:lnSpc>
              <a:spcBef>
                <a:spcPts val="0"/>
              </a:spcBef>
              <a:spcAft>
                <a:spcPts val="0"/>
              </a:spcAft>
              <a:buSzPct val="92436"/>
              <a:buNone/>
            </a:pPr>
            <a:endParaRPr sz="1400" b="1">
              <a:solidFill>
                <a:srgbClr val="ECF4DB"/>
              </a:solidFill>
            </a:endParaRPr>
          </a:p>
          <a:p>
            <a:pPr marL="0" lvl="0" indent="0" algn="l" rtl="0">
              <a:lnSpc>
                <a:spcPct val="100000"/>
              </a:lnSpc>
              <a:spcBef>
                <a:spcPts val="0"/>
              </a:spcBef>
              <a:spcAft>
                <a:spcPts val="0"/>
              </a:spcAft>
              <a:buSzPct val="92436"/>
              <a:buNone/>
            </a:pPr>
            <a:endParaRPr sz="1400" b="1"/>
          </a:p>
        </p:txBody>
      </p:sp>
      <p:pic>
        <p:nvPicPr>
          <p:cNvPr id="698" name="Google Shape;698;p19" descr="A picture of the cover of the Wyoming family resource manual showing Mt. Moran on the cover and the title. "/>
          <p:cNvPicPr preferRelativeResize="0"/>
          <p:nvPr/>
        </p:nvPicPr>
        <p:blipFill rotWithShape="1">
          <a:blip r:embed="rId3">
            <a:alphaModFix/>
          </a:blip>
          <a:srcRect/>
          <a:stretch/>
        </p:blipFill>
        <p:spPr>
          <a:xfrm>
            <a:off x="675964" y="828321"/>
            <a:ext cx="3346311" cy="4200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20"/>
          <p:cNvSpPr txBox="1">
            <a:spLocks noGrp="1"/>
          </p:cNvSpPr>
          <p:nvPr>
            <p:ph type="body" idx="1"/>
          </p:nvPr>
        </p:nvSpPr>
        <p:spPr>
          <a:xfrm>
            <a:off x="396510" y="197699"/>
            <a:ext cx="5518768" cy="1243877"/>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1020"/>
              <a:buNone/>
            </a:pPr>
            <a:endParaRPr sz="1175" b="1"/>
          </a:p>
          <a:p>
            <a:pPr marL="88900" lvl="0" indent="0" algn="l" rtl="0">
              <a:lnSpc>
                <a:spcPct val="80000"/>
              </a:lnSpc>
              <a:spcBef>
                <a:spcPts val="0"/>
              </a:spcBef>
              <a:spcAft>
                <a:spcPts val="0"/>
              </a:spcAft>
              <a:buClr>
                <a:srgbClr val="ECF4DB"/>
              </a:buClr>
              <a:buSzPts val="2200"/>
              <a:buNone/>
            </a:pPr>
            <a:r>
              <a:rPr lang="en" sz="4000" b="1">
                <a:solidFill>
                  <a:srgbClr val="92D050"/>
                </a:solidFill>
              </a:rPr>
              <a:t>Late 2021-2022</a:t>
            </a:r>
            <a:endParaRPr/>
          </a:p>
          <a:p>
            <a:pPr marL="88900" lvl="0" indent="0" algn="l" rtl="0">
              <a:lnSpc>
                <a:spcPct val="80000"/>
              </a:lnSpc>
              <a:spcBef>
                <a:spcPts val="0"/>
              </a:spcBef>
              <a:spcAft>
                <a:spcPts val="0"/>
              </a:spcAft>
              <a:buClr>
                <a:srgbClr val="ECF4DB"/>
              </a:buClr>
              <a:buSzPts val="2200"/>
              <a:buNone/>
            </a:pPr>
            <a:r>
              <a:rPr lang="en" sz="2400" b="1">
                <a:solidFill>
                  <a:srgbClr val="92D050"/>
                </a:solidFill>
              </a:rPr>
              <a:t>  </a:t>
            </a:r>
            <a:r>
              <a:rPr lang="en" sz="2200" b="1">
                <a:solidFill>
                  <a:srgbClr val="ECF4DB"/>
                </a:solidFill>
              </a:rPr>
              <a:t>We Arrived at an Intersection</a:t>
            </a:r>
            <a:endParaRPr sz="2200" b="1">
              <a:solidFill>
                <a:srgbClr val="ECF4DB"/>
              </a:solidFill>
            </a:endParaRPr>
          </a:p>
          <a:p>
            <a:pPr marL="0" lvl="0" indent="0" algn="l" rtl="0">
              <a:lnSpc>
                <a:spcPct val="80000"/>
              </a:lnSpc>
              <a:spcBef>
                <a:spcPts val="0"/>
              </a:spcBef>
              <a:spcAft>
                <a:spcPts val="0"/>
              </a:spcAft>
              <a:buSzPts val="1100"/>
              <a:buNone/>
            </a:pPr>
            <a:endParaRPr sz="2200" b="1">
              <a:solidFill>
                <a:srgbClr val="ECF4DB"/>
              </a:solidFill>
            </a:endParaRPr>
          </a:p>
          <a:p>
            <a:pPr marL="457200" lvl="0" indent="0" algn="l" rtl="0">
              <a:lnSpc>
                <a:spcPct val="80000"/>
              </a:lnSpc>
              <a:spcBef>
                <a:spcPts val="0"/>
              </a:spcBef>
              <a:spcAft>
                <a:spcPts val="0"/>
              </a:spcAft>
              <a:buSzPts val="935"/>
              <a:buNone/>
            </a:pPr>
            <a:endParaRPr sz="2200"/>
          </a:p>
          <a:p>
            <a:pPr marL="0" lvl="0" indent="0" algn="l" rtl="0">
              <a:lnSpc>
                <a:spcPct val="80000"/>
              </a:lnSpc>
              <a:spcBef>
                <a:spcPts val="0"/>
              </a:spcBef>
              <a:spcAft>
                <a:spcPts val="0"/>
              </a:spcAft>
              <a:buSzPts val="1100"/>
              <a:buNone/>
            </a:pPr>
            <a:endParaRPr sz="2200" b="1">
              <a:solidFill>
                <a:srgbClr val="ECF4DB"/>
              </a:solidFill>
            </a:endParaRPr>
          </a:p>
        </p:txBody>
      </p:sp>
      <p:sp>
        <p:nvSpPr>
          <p:cNvPr id="704" name="Google Shape;704;p20"/>
          <p:cNvSpPr txBox="1"/>
          <p:nvPr/>
        </p:nvSpPr>
        <p:spPr>
          <a:xfrm>
            <a:off x="478328" y="4285577"/>
            <a:ext cx="7590300" cy="585000"/>
          </a:xfrm>
          <a:prstGeom prst="rect">
            <a:avLst/>
          </a:prstGeom>
          <a:noFill/>
          <a:ln>
            <a:noFill/>
          </a:ln>
        </p:spPr>
        <p:txBody>
          <a:bodyPr spcFirstLastPara="1" wrap="square" lIns="91425" tIns="45700" rIns="91425" bIns="45700" anchor="t" anchorCtr="0">
            <a:spAutoFit/>
          </a:bodyPr>
          <a:lstStyle/>
          <a:p>
            <a:pPr marL="546100" marR="0" lvl="1" indent="0" algn="l" rtl="0">
              <a:lnSpc>
                <a:spcPct val="80000"/>
              </a:lnSpc>
              <a:spcBef>
                <a:spcPts val="0"/>
              </a:spcBef>
              <a:spcAft>
                <a:spcPts val="0"/>
              </a:spcAft>
              <a:buNone/>
            </a:pPr>
            <a:r>
              <a:rPr lang="en" sz="2000" b="1" i="0" u="none" strike="noStrike" cap="none">
                <a:solidFill>
                  <a:srgbClr val="ECF4DB"/>
                </a:solidFill>
                <a:latin typeface="Arial"/>
                <a:ea typeface="Arial"/>
                <a:cs typeface="Arial"/>
                <a:sym typeface="Arial"/>
              </a:rPr>
              <a:t>      The WEII Team Determined a Need to Support </a:t>
            </a:r>
            <a:endParaRPr/>
          </a:p>
          <a:p>
            <a:pPr marL="546100" marR="0" lvl="1" indent="0" algn="l" rtl="0">
              <a:lnSpc>
                <a:spcPct val="80000"/>
              </a:lnSpc>
              <a:spcBef>
                <a:spcPts val="0"/>
              </a:spcBef>
              <a:spcAft>
                <a:spcPts val="0"/>
              </a:spcAft>
              <a:buNone/>
            </a:pPr>
            <a:r>
              <a:rPr lang="en" sz="2000" b="1" i="0" u="none" strike="noStrike" cap="none">
                <a:solidFill>
                  <a:srgbClr val="ECF4DB"/>
                </a:solidFill>
                <a:latin typeface="Arial"/>
                <a:ea typeface="Arial"/>
                <a:cs typeface="Arial"/>
                <a:sym typeface="Arial"/>
              </a:rPr>
              <a:t>      Early Interventionists with Increased Intention </a:t>
            </a:r>
            <a:endParaRPr/>
          </a:p>
        </p:txBody>
      </p:sp>
      <p:pic>
        <p:nvPicPr>
          <p:cNvPr id="705" name="Google Shape;705;p20" descr="A photograph representing several different roadways crossing eachother with many vehicles merging and exiting. "/>
          <p:cNvPicPr preferRelativeResize="0"/>
          <p:nvPr/>
        </p:nvPicPr>
        <p:blipFill rotWithShape="1">
          <a:blip r:embed="rId3">
            <a:alphaModFix/>
          </a:blip>
          <a:srcRect/>
          <a:stretch/>
        </p:blipFill>
        <p:spPr>
          <a:xfrm>
            <a:off x="2221009" y="1441576"/>
            <a:ext cx="3694269" cy="2635245"/>
          </a:xfrm>
          <a:prstGeom prst="rect">
            <a:avLst/>
          </a:prstGeom>
          <a:noFill/>
          <a:ln>
            <a:noFill/>
          </a:ln>
        </p:spPr>
      </p:pic>
      <p:sp>
        <p:nvSpPr>
          <p:cNvPr id="706" name="Google Shape;706;p20"/>
          <p:cNvSpPr txBox="1"/>
          <p:nvPr/>
        </p:nvSpPr>
        <p:spPr>
          <a:xfrm>
            <a:off x="2494460" y="3834951"/>
            <a:ext cx="383183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21"/>
          <p:cNvSpPr txBox="1">
            <a:spLocks noGrp="1"/>
          </p:cNvSpPr>
          <p:nvPr>
            <p:ph type="title"/>
          </p:nvPr>
        </p:nvSpPr>
        <p:spPr>
          <a:xfrm>
            <a:off x="633101" y="305562"/>
            <a:ext cx="7649700" cy="17544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lt2"/>
              </a:buClr>
              <a:buSzPts val="3200"/>
              <a:buFont typeface="Century Gothic"/>
              <a:buNone/>
            </a:pPr>
            <a:r>
              <a:rPr lang="en" b="1">
                <a:solidFill>
                  <a:srgbClr val="ECF4DB"/>
                </a:solidFill>
              </a:rPr>
              <a:t>Using Our WEII Goals the Team Created a Program of Support within WEII called: </a:t>
            </a:r>
            <a:endParaRPr b="1">
              <a:solidFill>
                <a:srgbClr val="ECF4DB"/>
              </a:solidFill>
            </a:endParaRPr>
          </a:p>
        </p:txBody>
      </p:sp>
      <p:sp>
        <p:nvSpPr>
          <p:cNvPr id="712" name="Google Shape;712;p21"/>
          <p:cNvSpPr txBox="1">
            <a:spLocks noGrp="1"/>
          </p:cNvSpPr>
          <p:nvPr>
            <p:ph type="body" idx="1"/>
          </p:nvPr>
        </p:nvSpPr>
        <p:spPr>
          <a:xfrm>
            <a:off x="466326" y="3717601"/>
            <a:ext cx="7983250" cy="1250087"/>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800"/>
              </a:spcBef>
              <a:spcAft>
                <a:spcPts val="0"/>
              </a:spcAft>
              <a:buSzPts val="1100"/>
              <a:buNone/>
            </a:pPr>
            <a:r>
              <a:rPr lang="en" sz="1800" b="1">
                <a:solidFill>
                  <a:srgbClr val="ECF4DB"/>
                </a:solidFill>
              </a:rPr>
              <a:t>Using training, coaching and mentoring, parents and professionals are guided and supported as they access critical information and service needed for children who are D/HH to develop to their fullest potential.</a:t>
            </a:r>
            <a:endParaRPr sz="1800" b="1">
              <a:solidFill>
                <a:srgbClr val="ECF4DB"/>
              </a:solidFill>
            </a:endParaRPr>
          </a:p>
        </p:txBody>
      </p:sp>
      <p:sp>
        <p:nvSpPr>
          <p:cNvPr id="713" name="Google Shape;713;p21"/>
          <p:cNvSpPr txBox="1"/>
          <p:nvPr/>
        </p:nvSpPr>
        <p:spPr>
          <a:xfrm>
            <a:off x="2692625" y="1833735"/>
            <a:ext cx="3758750"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5400" b="1" i="0" u="none" strike="noStrike" cap="none" dirty="0">
                <a:solidFill>
                  <a:schemeClr val="accent1">
                    <a:lumMod val="60000"/>
                    <a:lumOff val="40000"/>
                  </a:schemeClr>
                </a:solidFill>
                <a:latin typeface="Century Gothic"/>
                <a:ea typeface="Century Gothic"/>
                <a:cs typeface="Century Gothic"/>
                <a:sym typeface="Century Gothic"/>
              </a:rPr>
              <a:t>WEII Plus Program</a:t>
            </a:r>
            <a:endParaRPr sz="1400" b="0" i="0" u="none" strike="noStrike" cap="none" dirty="0">
              <a:solidFill>
                <a:schemeClr val="accent1">
                  <a:lumMod val="60000"/>
                  <a:lumOff val="40000"/>
                </a:schemeClr>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xEl>
                                              <p:pRg st="0" end="0"/>
                                            </p:txEl>
                                          </p:spTgt>
                                        </p:tgtEl>
                                        <p:attrNameLst>
                                          <p:attrName>style.visibility</p:attrName>
                                        </p:attrNameLst>
                                      </p:cBhvr>
                                      <p:to>
                                        <p:strVal val="visible"/>
                                      </p:to>
                                    </p:set>
                                    <p:animEffect transition="in" filter="fade">
                                      <p:cBhvr>
                                        <p:cTn id="7" dur="500"/>
                                        <p:tgtEl>
                                          <p:spTgt spid="7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Effect transition="in" filter="fade">
                                      <p:cBhvr>
                                        <p:cTn id="10"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22"/>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chemeClr val="accent1"/>
                </a:solidFill>
              </a:rPr>
              <a:t>WEII Plus Program Description</a:t>
            </a:r>
            <a:endParaRPr b="1">
              <a:solidFill>
                <a:schemeClr val="accent1"/>
              </a:solidFill>
            </a:endParaRPr>
          </a:p>
        </p:txBody>
      </p:sp>
      <p:sp>
        <p:nvSpPr>
          <p:cNvPr id="719" name="Google Shape;719;p22"/>
          <p:cNvSpPr txBox="1">
            <a:spLocks noGrp="1"/>
          </p:cNvSpPr>
          <p:nvPr>
            <p:ph type="body" idx="1"/>
          </p:nvPr>
        </p:nvSpPr>
        <p:spPr>
          <a:xfrm>
            <a:off x="115166" y="1291718"/>
            <a:ext cx="8445431" cy="743551"/>
          </a:xfrm>
          <a:prstGeom prst="rect">
            <a:avLst/>
          </a:prstGeom>
          <a:noFill/>
          <a:ln>
            <a:noFill/>
          </a:ln>
        </p:spPr>
        <p:txBody>
          <a:bodyPr spcFirstLastPara="1" wrap="square" lIns="68575" tIns="34275" rIns="68575" bIns="34275" anchor="t" anchorCtr="0">
            <a:noAutofit/>
          </a:bodyPr>
          <a:lstStyle/>
          <a:p>
            <a:pPr marL="457200" lvl="0" indent="-368300" algn="l" rtl="0">
              <a:lnSpc>
                <a:spcPct val="100000"/>
              </a:lnSpc>
              <a:spcBef>
                <a:spcPts val="0"/>
              </a:spcBef>
              <a:spcAft>
                <a:spcPts val="0"/>
              </a:spcAft>
              <a:buSzPts val="2200"/>
              <a:buFont typeface="Calibri"/>
              <a:buChar char="►"/>
            </a:pPr>
            <a:r>
              <a:rPr lang="en" sz="2000" b="1">
                <a:solidFill>
                  <a:schemeClr val="lt1"/>
                </a:solidFill>
                <a:latin typeface="Calibri"/>
                <a:ea typeface="Calibri"/>
                <a:cs typeface="Calibri"/>
                <a:sym typeface="Calibri"/>
              </a:rPr>
              <a:t>Statewide service delivery model provided through the WY Child Development Centers….working to build capacity. </a:t>
            </a:r>
            <a:endParaRPr sz="2000" b="1">
              <a:solidFill>
                <a:schemeClr val="lt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2200"/>
          </a:p>
        </p:txBody>
      </p:sp>
      <p:sp>
        <p:nvSpPr>
          <p:cNvPr id="720" name="Google Shape;720;p22"/>
          <p:cNvSpPr txBox="1"/>
          <p:nvPr/>
        </p:nvSpPr>
        <p:spPr>
          <a:xfrm>
            <a:off x="99390" y="2225398"/>
            <a:ext cx="8643069" cy="1015663"/>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rgbClr val="ACD433"/>
              </a:buClr>
              <a:buSzPts val="2200"/>
              <a:buFont typeface="Calibri"/>
              <a:buChar char="►"/>
            </a:pPr>
            <a:r>
              <a:rPr lang="en" sz="2000" b="1" i="0" u="none" strike="noStrike" cap="none">
                <a:solidFill>
                  <a:srgbClr val="FFFFFF"/>
                </a:solidFill>
                <a:latin typeface="Calibri"/>
                <a:ea typeface="Calibri"/>
                <a:cs typeface="Calibri"/>
                <a:sym typeface="Calibri"/>
              </a:rPr>
              <a:t>Purpose: Empower early intervention providers and families by providing training, resources, strategies, and </a:t>
            </a:r>
            <a:r>
              <a:rPr lang="en" sz="2000" b="1" i="0" u="none" strike="noStrike" cap="none">
                <a:solidFill>
                  <a:srgbClr val="CCE583"/>
                </a:solidFill>
                <a:latin typeface="Calibri"/>
                <a:ea typeface="Calibri"/>
                <a:cs typeface="Calibri"/>
                <a:sym typeface="Calibri"/>
              </a:rPr>
              <a:t>coaching specific to the diagnosis of hearing loss. </a:t>
            </a:r>
            <a:endParaRPr/>
          </a:p>
        </p:txBody>
      </p:sp>
      <p:sp>
        <p:nvSpPr>
          <p:cNvPr id="721" name="Google Shape;721;p22"/>
          <p:cNvSpPr txBox="1"/>
          <p:nvPr/>
        </p:nvSpPr>
        <p:spPr>
          <a:xfrm>
            <a:off x="115166" y="3502051"/>
            <a:ext cx="8945219" cy="1015663"/>
          </a:xfrm>
          <a:prstGeom prst="rect">
            <a:avLst/>
          </a:prstGeom>
          <a:noFill/>
          <a:ln>
            <a:noFill/>
          </a:ln>
        </p:spPr>
        <p:txBody>
          <a:bodyPr spcFirstLastPara="1" wrap="square" lIns="91425" tIns="45700" rIns="91425" bIns="45700" anchor="t" anchorCtr="0">
            <a:spAutoFit/>
          </a:bodyPr>
          <a:lstStyle/>
          <a:p>
            <a:pPr marL="457200" marR="0" lvl="0" indent="-368300" algn="l" rtl="0">
              <a:lnSpc>
                <a:spcPct val="100000"/>
              </a:lnSpc>
              <a:spcBef>
                <a:spcPts val="0"/>
              </a:spcBef>
              <a:spcAft>
                <a:spcPts val="0"/>
              </a:spcAft>
              <a:buClr>
                <a:srgbClr val="ACD433"/>
              </a:buClr>
              <a:buSzPts val="2200"/>
              <a:buFont typeface="Calibri"/>
              <a:buChar char="►"/>
            </a:pPr>
            <a:r>
              <a:rPr lang="en" sz="2000" b="1" i="0" u="none" strike="noStrike" cap="none">
                <a:solidFill>
                  <a:schemeClr val="lt1"/>
                </a:solidFill>
                <a:latin typeface="Calibri"/>
                <a:ea typeface="Calibri"/>
                <a:cs typeface="Calibri"/>
                <a:sym typeface="Calibri"/>
              </a:rPr>
              <a:t>The intended outcome is that </a:t>
            </a:r>
            <a:r>
              <a:rPr lang="en" sz="2000" b="1" i="0" u="none" strike="noStrike" cap="none">
                <a:solidFill>
                  <a:srgbClr val="CCE583"/>
                </a:solidFill>
                <a:latin typeface="Calibri"/>
                <a:ea typeface="Calibri"/>
                <a:cs typeface="Calibri"/>
                <a:sym typeface="Calibri"/>
              </a:rPr>
              <a:t>early intervention providers and families </a:t>
            </a:r>
            <a:r>
              <a:rPr lang="en" sz="2000" b="1" i="0" u="none" strike="noStrike" cap="none">
                <a:solidFill>
                  <a:srgbClr val="ECF4DB"/>
                </a:solidFill>
                <a:latin typeface="Calibri"/>
                <a:ea typeface="Calibri"/>
                <a:cs typeface="Calibri"/>
                <a:sym typeface="Calibri"/>
              </a:rPr>
              <a:t>are </a:t>
            </a:r>
            <a:r>
              <a:rPr lang="en" sz="2000" b="1" i="0" u="none" strike="noStrike" cap="none">
                <a:solidFill>
                  <a:schemeClr val="lt1"/>
                </a:solidFill>
                <a:latin typeface="Calibri"/>
                <a:ea typeface="Calibri"/>
                <a:cs typeface="Calibri"/>
                <a:sym typeface="Calibri"/>
              </a:rPr>
              <a:t>supported in making informed decisions to give the child the opportunity to achieve their highest potential.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xEl>
                                              <p:pRg st="0" end="0"/>
                                            </p:txEl>
                                          </p:spTgt>
                                        </p:tgtEl>
                                        <p:attrNameLst>
                                          <p:attrName>style.visibility</p:attrName>
                                        </p:attrNameLst>
                                      </p:cBhvr>
                                      <p:to>
                                        <p:strVal val="visible"/>
                                      </p:to>
                                    </p:set>
                                    <p:animEffect transition="in" filter="fade">
                                      <p:cBhvr>
                                        <p:cTn id="7" dur="500"/>
                                        <p:tgtEl>
                                          <p:spTgt spid="7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
                                            <p:txEl>
                                              <p:pRg st="1" end="1"/>
                                            </p:txEl>
                                          </p:spTgt>
                                        </p:tgtEl>
                                        <p:attrNameLst>
                                          <p:attrName>style.visibility</p:attrName>
                                        </p:attrNameLst>
                                      </p:cBhvr>
                                      <p:to>
                                        <p:strVal val="visible"/>
                                      </p:to>
                                    </p:set>
                                    <p:animEffect transition="in" filter="fade">
                                      <p:cBhvr>
                                        <p:cTn id="12" dur="500"/>
                                        <p:tgtEl>
                                          <p:spTgt spid="7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0"/>
                                        </p:tgtEl>
                                        <p:attrNameLst>
                                          <p:attrName>style.visibility</p:attrName>
                                        </p:attrNameLst>
                                      </p:cBhvr>
                                      <p:to>
                                        <p:strVal val="visible"/>
                                      </p:to>
                                    </p:set>
                                    <p:animEffect transition="in" filter="fade">
                                      <p:cBhvr>
                                        <p:cTn id="17" dur="500"/>
                                        <p:tgtEl>
                                          <p:spTgt spid="7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1"/>
                                        </p:tgtEl>
                                        <p:attrNameLst>
                                          <p:attrName>style.visibility</p:attrName>
                                        </p:attrNameLst>
                                      </p:cBhvr>
                                      <p:to>
                                        <p:strVal val="visible"/>
                                      </p:to>
                                    </p:set>
                                    <p:animEffect transition="in" filter="fade">
                                      <p:cBhvr>
                                        <p:cTn id="22"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23"/>
          <p:cNvSpPr txBox="1">
            <a:spLocks noGrp="1"/>
          </p:cNvSpPr>
          <p:nvPr>
            <p:ph type="title"/>
          </p:nvPr>
        </p:nvSpPr>
        <p:spPr>
          <a:xfrm>
            <a:off x="316280" y="857430"/>
            <a:ext cx="8368104" cy="1295052"/>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WEII Plus Program: Critical Component  </a:t>
            </a:r>
            <a:br>
              <a:rPr lang="en" b="1">
                <a:solidFill>
                  <a:srgbClr val="CCE583"/>
                </a:solidFill>
              </a:rPr>
            </a:br>
            <a:r>
              <a:rPr lang="en" b="1">
                <a:solidFill>
                  <a:srgbClr val="CCE583"/>
                </a:solidFill>
              </a:rPr>
              <a:t>                     (the turbo boost)</a:t>
            </a:r>
            <a:endParaRPr b="1">
              <a:solidFill>
                <a:srgbClr val="CCE583"/>
              </a:solidFill>
            </a:endParaRPr>
          </a:p>
        </p:txBody>
      </p:sp>
      <p:sp>
        <p:nvSpPr>
          <p:cNvPr id="727" name="Google Shape;727;p23"/>
          <p:cNvSpPr txBox="1">
            <a:spLocks noGrp="1"/>
          </p:cNvSpPr>
          <p:nvPr>
            <p:ph type="body" idx="1"/>
          </p:nvPr>
        </p:nvSpPr>
        <p:spPr>
          <a:xfrm>
            <a:off x="459616" y="2152482"/>
            <a:ext cx="7660200" cy="2205514"/>
          </a:xfrm>
          <a:prstGeom prst="rect">
            <a:avLst/>
          </a:prstGeom>
          <a:noFill/>
          <a:ln>
            <a:noFill/>
          </a:ln>
        </p:spPr>
        <p:txBody>
          <a:bodyPr spcFirstLastPara="1" wrap="square" lIns="68575" tIns="34275" rIns="68575" bIns="34275" anchor="t" anchorCtr="0">
            <a:noAutofit/>
          </a:bodyPr>
          <a:lstStyle/>
          <a:p>
            <a:pPr marL="254000" lvl="0" indent="-177800" algn="l" rtl="0">
              <a:lnSpc>
                <a:spcPct val="80000"/>
              </a:lnSpc>
              <a:spcBef>
                <a:spcPts val="0"/>
              </a:spcBef>
              <a:spcAft>
                <a:spcPts val="0"/>
              </a:spcAft>
              <a:buSzPts val="1110"/>
              <a:buNone/>
            </a:pPr>
            <a:endParaRPr sz="1671"/>
          </a:p>
          <a:p>
            <a:pPr marL="457200" lvl="0" indent="-348540" algn="l" rtl="0">
              <a:lnSpc>
                <a:spcPct val="80000"/>
              </a:lnSpc>
              <a:spcBef>
                <a:spcPts val="0"/>
              </a:spcBef>
              <a:spcAft>
                <a:spcPts val="0"/>
              </a:spcAft>
              <a:buClr>
                <a:srgbClr val="ECF4DB"/>
              </a:buClr>
              <a:buSzPts val="1889"/>
              <a:buChar char="►"/>
            </a:pPr>
            <a:r>
              <a:rPr lang="en" sz="2258" b="1">
                <a:solidFill>
                  <a:schemeClr val="lt1"/>
                </a:solidFill>
              </a:rPr>
              <a:t>Provision in contracts between Part C and the child development centers requiring that provide Part C services that interventionists who work with children who are D/HH must connect with the WEII Plus Coordinator – (As of July 1, 2022) </a:t>
            </a:r>
            <a:r>
              <a:rPr lang="en" sz="2258" b="1">
                <a:solidFill>
                  <a:srgbClr val="ECF4DB"/>
                </a:solidFill>
              </a:rPr>
              <a:t>- </a:t>
            </a:r>
            <a:r>
              <a:rPr lang="en" sz="2258" b="1">
                <a:solidFill>
                  <a:schemeClr val="accent1"/>
                </a:solidFill>
              </a:rPr>
              <a:t>SYSTEM CHANGE SUCCESS! *****</a:t>
            </a:r>
            <a:endParaRPr sz="2258" b="1">
              <a:solidFill>
                <a:schemeClr val="accent1"/>
              </a:solidFill>
            </a:endParaRPr>
          </a:p>
          <a:p>
            <a:pPr marL="457200" lvl="0" indent="0" algn="l" rtl="0">
              <a:lnSpc>
                <a:spcPct val="80000"/>
              </a:lnSpc>
              <a:spcBef>
                <a:spcPts val="0"/>
              </a:spcBef>
              <a:spcAft>
                <a:spcPts val="0"/>
              </a:spcAft>
              <a:buSzPts val="1018"/>
              <a:buNone/>
            </a:pPr>
            <a:endParaRPr sz="1632" b="1">
              <a:solidFill>
                <a:schemeClr val="accent1"/>
              </a:solidFill>
            </a:endParaRPr>
          </a:p>
        </p:txBody>
      </p:sp>
      <p:sp>
        <p:nvSpPr>
          <p:cNvPr id="728" name="Google Shape;728;p23"/>
          <p:cNvSpPr txBox="1"/>
          <p:nvPr/>
        </p:nvSpPr>
        <p:spPr>
          <a:xfrm>
            <a:off x="8584750" y="4743300"/>
            <a:ext cx="47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entury Gothic"/>
                <a:ea typeface="Century Gothic"/>
                <a:cs typeface="Century Gothic"/>
                <a:sym typeface="Century Gothic"/>
              </a:rPr>
              <a:t>JJ</a:t>
            </a: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8" name="TextBox 7">
            <a:extLst>
              <a:ext uri="{FF2B5EF4-FFF2-40B4-BE49-F238E27FC236}">
                <a16:creationId xmlns:a16="http://schemas.microsoft.com/office/drawing/2014/main" id="{AE6153CF-1F5B-4556-9991-87EFF35D94E1}"/>
              </a:ext>
            </a:extLst>
          </p:cNvPr>
          <p:cNvSpPr txBox="1"/>
          <p:nvPr/>
        </p:nvSpPr>
        <p:spPr>
          <a:xfrm>
            <a:off x="1064102" y="3253693"/>
            <a:ext cx="7149314" cy="1200329"/>
          </a:xfrm>
          <a:prstGeom prst="rect">
            <a:avLst/>
          </a:prstGeom>
          <a:noFill/>
        </p:spPr>
        <p:txBody>
          <a:bodyPr wrap="square">
            <a:spAutoFit/>
          </a:bodyPr>
          <a:lstStyle/>
          <a:p>
            <a:pPr marL="342900" indent="-342900" rtl="0" fontAlgn="base">
              <a:spcBef>
                <a:spcPts val="0"/>
              </a:spcBef>
              <a:spcAft>
                <a:spcPts val="0"/>
              </a:spcAft>
              <a:buClr>
                <a:schemeClr val="accent1">
                  <a:lumMod val="60000"/>
                  <a:lumOff val="40000"/>
                </a:schemeClr>
              </a:buClr>
              <a:buFont typeface="Wingdings" panose="05000000000000000000" pitchFamily="2" charset="2"/>
              <a:buChar char="v"/>
            </a:pPr>
            <a:r>
              <a:rPr lang="en-US" sz="2400" b="0" i="0" u="none" strike="noStrike" dirty="0">
                <a:solidFill>
                  <a:schemeClr val="bg1"/>
                </a:solidFill>
                <a:effectLst/>
                <a:latin typeface="Arial" panose="020B0604020202020204" pitchFamily="34" charset="0"/>
              </a:rPr>
              <a:t>What is your state doing to encourage parent engagement in activities, parent support groups, state events and other connection opportunities?</a:t>
            </a:r>
          </a:p>
        </p:txBody>
      </p:sp>
      <p:sp>
        <p:nvSpPr>
          <p:cNvPr id="9" name="TextBox 8">
            <a:extLst>
              <a:ext uri="{FF2B5EF4-FFF2-40B4-BE49-F238E27FC236}">
                <a16:creationId xmlns:a16="http://schemas.microsoft.com/office/drawing/2014/main" id="{B4693AC1-CD07-4F05-8A4C-DDB5AE885B7A}"/>
              </a:ext>
            </a:extLst>
          </p:cNvPr>
          <p:cNvSpPr txBox="1"/>
          <p:nvPr/>
        </p:nvSpPr>
        <p:spPr>
          <a:xfrm>
            <a:off x="1064102" y="1561943"/>
            <a:ext cx="6809448" cy="1415772"/>
          </a:xfrm>
          <a:prstGeom prst="rect">
            <a:avLst/>
          </a:prstGeom>
          <a:noFill/>
        </p:spPr>
        <p:txBody>
          <a:bodyPr wrap="square">
            <a:spAutoFit/>
          </a:bodyPr>
          <a:lstStyle/>
          <a:p>
            <a:endParaRPr lang="en-US" dirty="0"/>
          </a:p>
          <a:p>
            <a:pPr marL="342900" indent="-342900">
              <a:buClr>
                <a:schemeClr val="accent1">
                  <a:lumMod val="60000"/>
                  <a:lumOff val="40000"/>
                </a:schemeClr>
              </a:buClr>
              <a:buFont typeface="Wingdings" panose="05000000000000000000" pitchFamily="2" charset="2"/>
              <a:buChar char="v"/>
            </a:pPr>
            <a:r>
              <a:rPr lang="en-US" sz="2400" dirty="0">
                <a:solidFill>
                  <a:schemeClr val="bg1"/>
                </a:solidFill>
              </a:rPr>
              <a:t>What are your go-to resources in working with children who are Deaf/HH and their families in early intervention?</a:t>
            </a:r>
          </a:p>
        </p:txBody>
      </p:sp>
      <p:sp>
        <p:nvSpPr>
          <p:cNvPr id="11" name="Google Shape;1232;p35">
            <a:extLst>
              <a:ext uri="{FF2B5EF4-FFF2-40B4-BE49-F238E27FC236}">
                <a16:creationId xmlns:a16="http://schemas.microsoft.com/office/drawing/2014/main" id="{BAC2EB1C-3C54-4134-A5D5-C330BEF261B5}"/>
              </a:ext>
            </a:extLst>
          </p:cNvPr>
          <p:cNvSpPr txBox="1">
            <a:spLocks noGrp="1"/>
          </p:cNvSpPr>
          <p:nvPr>
            <p:ph type="title"/>
          </p:nvPr>
        </p:nvSpPr>
        <p:spPr>
          <a:xfrm>
            <a:off x="640366" y="199095"/>
            <a:ext cx="7015795" cy="744794"/>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3000"/>
              <a:buNone/>
            </a:pPr>
            <a:r>
              <a:rPr lang="en" b="1" dirty="0">
                <a:solidFill>
                  <a:srgbClr val="CCE583"/>
                </a:solidFill>
              </a:rPr>
              <a:t>What’s Up With All the Post-It Notes?</a:t>
            </a:r>
            <a:endParaRPr b="1" dirty="0">
              <a:solidFill>
                <a:srgbClr val="CCE583"/>
              </a:solidFill>
            </a:endParaRPr>
          </a:p>
        </p:txBody>
      </p:sp>
      <p:sp>
        <p:nvSpPr>
          <p:cNvPr id="12" name="Google Shape;1232;p35">
            <a:extLst>
              <a:ext uri="{FF2B5EF4-FFF2-40B4-BE49-F238E27FC236}">
                <a16:creationId xmlns:a16="http://schemas.microsoft.com/office/drawing/2014/main" id="{29FE82F0-B2FA-4638-9B60-439CC3B22DE8}"/>
              </a:ext>
            </a:extLst>
          </p:cNvPr>
          <p:cNvSpPr txBox="1">
            <a:spLocks/>
          </p:cNvSpPr>
          <p:nvPr/>
        </p:nvSpPr>
        <p:spPr>
          <a:xfrm>
            <a:off x="1487839" y="817149"/>
            <a:ext cx="5389296" cy="45058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Century Gothic"/>
              <a:buNone/>
              <a:defRPr sz="30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US" sz="2400" b="1" dirty="0">
                <a:solidFill>
                  <a:srgbClr val="CCE583"/>
                </a:solidFill>
              </a:rPr>
              <a:t>Preview of Group Activity (cont.) </a:t>
            </a:r>
          </a:p>
        </p:txBody>
      </p:sp>
    </p:spTree>
    <p:extLst>
      <p:ext uri="{BB962C8B-B14F-4D97-AF65-F5344CB8AC3E}">
        <p14:creationId xmlns:p14="http://schemas.microsoft.com/office/powerpoint/2010/main" val="180778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36"/>
          <p:cNvSpPr/>
          <p:nvPr/>
        </p:nvSpPr>
        <p:spPr>
          <a:xfrm>
            <a:off x="0" y="32899"/>
            <a:ext cx="9144000" cy="5172752"/>
          </a:xfrm>
          <a:custGeom>
            <a:avLst/>
            <a:gdLst/>
            <a:ahLst/>
            <a:cxnLst/>
            <a:rect l="l" t="t" r="r" b="b"/>
            <a:pathLst>
              <a:path w="285750" h="111039" extrusionOk="0">
                <a:moveTo>
                  <a:pt x="142875" y="1"/>
                </a:moveTo>
                <a:lnTo>
                  <a:pt x="0" y="42256"/>
                </a:lnTo>
                <a:lnTo>
                  <a:pt x="0" y="111038"/>
                </a:lnTo>
                <a:lnTo>
                  <a:pt x="285750" y="111038"/>
                </a:lnTo>
                <a:lnTo>
                  <a:pt x="285750" y="42256"/>
                </a:lnTo>
                <a:lnTo>
                  <a:pt x="142875"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4" name="Google Shape;734;p36" descr="A graphic showing a winding road running north to south with 8 numbered stops along the road listing the 8 steps of the WEII process. "/>
          <p:cNvGrpSpPr/>
          <p:nvPr/>
        </p:nvGrpSpPr>
        <p:grpSpPr>
          <a:xfrm>
            <a:off x="2936335" y="1440637"/>
            <a:ext cx="3601632" cy="3765022"/>
            <a:chOff x="2936352" y="1652372"/>
            <a:chExt cx="3601632" cy="3553248"/>
          </a:xfrm>
        </p:grpSpPr>
        <p:sp>
          <p:nvSpPr>
            <p:cNvPr id="735" name="Google Shape;735;p36"/>
            <p:cNvSpPr/>
            <p:nvPr/>
          </p:nvSpPr>
          <p:spPr>
            <a:xfrm>
              <a:off x="2936352" y="1652372"/>
              <a:ext cx="3601632" cy="3553248"/>
            </a:xfrm>
            <a:custGeom>
              <a:avLst/>
              <a:gdLst/>
              <a:ahLst/>
              <a:cxnLst/>
              <a:rect l="l" t="t" r="r" b="b"/>
              <a:pathLst>
                <a:path w="112551" h="111039" extrusionOk="0">
                  <a:moveTo>
                    <a:pt x="51114" y="1"/>
                  </a:moveTo>
                  <a:lnTo>
                    <a:pt x="46161" y="1477"/>
                  </a:lnTo>
                  <a:lnTo>
                    <a:pt x="46161" y="16836"/>
                  </a:lnTo>
                  <a:cubicBezTo>
                    <a:pt x="46161" y="22956"/>
                    <a:pt x="51697" y="27933"/>
                    <a:pt x="58472" y="27933"/>
                  </a:cubicBezTo>
                  <a:lnTo>
                    <a:pt x="60401" y="27933"/>
                  </a:lnTo>
                  <a:cubicBezTo>
                    <a:pt x="61818" y="27933"/>
                    <a:pt x="62877" y="28826"/>
                    <a:pt x="62877" y="29635"/>
                  </a:cubicBezTo>
                  <a:cubicBezTo>
                    <a:pt x="62877" y="30397"/>
                    <a:pt x="61913" y="31255"/>
                    <a:pt x="60579" y="31326"/>
                  </a:cubicBezTo>
                  <a:cubicBezTo>
                    <a:pt x="60508" y="31326"/>
                    <a:pt x="60472" y="31302"/>
                    <a:pt x="60401" y="31302"/>
                  </a:cubicBezTo>
                  <a:lnTo>
                    <a:pt x="31838" y="31302"/>
                  </a:lnTo>
                  <a:cubicBezTo>
                    <a:pt x="24444" y="31302"/>
                    <a:pt x="18419" y="36720"/>
                    <a:pt x="18419" y="43375"/>
                  </a:cubicBezTo>
                  <a:cubicBezTo>
                    <a:pt x="18419" y="50007"/>
                    <a:pt x="24444" y="55424"/>
                    <a:pt x="31838" y="55424"/>
                  </a:cubicBezTo>
                  <a:lnTo>
                    <a:pt x="74796" y="55424"/>
                  </a:lnTo>
                  <a:cubicBezTo>
                    <a:pt x="78094" y="55424"/>
                    <a:pt x="80915" y="57639"/>
                    <a:pt x="80915" y="60270"/>
                  </a:cubicBezTo>
                  <a:cubicBezTo>
                    <a:pt x="80915" y="62890"/>
                    <a:pt x="78094" y="65104"/>
                    <a:pt x="74796" y="65104"/>
                  </a:cubicBezTo>
                  <a:lnTo>
                    <a:pt x="18574" y="65104"/>
                  </a:lnTo>
                  <a:cubicBezTo>
                    <a:pt x="8323" y="65104"/>
                    <a:pt x="0" y="72498"/>
                    <a:pt x="0" y="81606"/>
                  </a:cubicBezTo>
                  <a:cubicBezTo>
                    <a:pt x="0" y="90714"/>
                    <a:pt x="8323" y="98108"/>
                    <a:pt x="18574" y="98108"/>
                  </a:cubicBezTo>
                  <a:lnTo>
                    <a:pt x="86309" y="98108"/>
                  </a:lnTo>
                  <a:cubicBezTo>
                    <a:pt x="94893" y="98108"/>
                    <a:pt x="101954" y="103978"/>
                    <a:pt x="102680" y="111038"/>
                  </a:cubicBezTo>
                  <a:lnTo>
                    <a:pt x="112550" y="111038"/>
                  </a:lnTo>
                  <a:cubicBezTo>
                    <a:pt x="111848" y="98787"/>
                    <a:pt x="100334" y="88738"/>
                    <a:pt x="86309" y="88738"/>
                  </a:cubicBezTo>
                  <a:lnTo>
                    <a:pt x="18574" y="88714"/>
                  </a:lnTo>
                  <a:cubicBezTo>
                    <a:pt x="13836" y="88714"/>
                    <a:pt x="9823" y="85476"/>
                    <a:pt x="9823" y="81606"/>
                  </a:cubicBezTo>
                  <a:cubicBezTo>
                    <a:pt x="9823" y="77760"/>
                    <a:pt x="13836" y="74498"/>
                    <a:pt x="18574" y="74498"/>
                  </a:cubicBezTo>
                  <a:lnTo>
                    <a:pt x="74796" y="74498"/>
                  </a:lnTo>
                  <a:cubicBezTo>
                    <a:pt x="83582" y="74498"/>
                    <a:pt x="90738" y="68116"/>
                    <a:pt x="90738" y="60270"/>
                  </a:cubicBezTo>
                  <a:cubicBezTo>
                    <a:pt x="90738" y="52412"/>
                    <a:pt x="83582" y="46030"/>
                    <a:pt x="74796" y="46030"/>
                  </a:cubicBezTo>
                  <a:lnTo>
                    <a:pt x="31838" y="46030"/>
                  </a:lnTo>
                  <a:cubicBezTo>
                    <a:pt x="29909" y="46030"/>
                    <a:pt x="28266" y="44816"/>
                    <a:pt x="28266" y="43375"/>
                  </a:cubicBezTo>
                  <a:cubicBezTo>
                    <a:pt x="28266" y="41911"/>
                    <a:pt x="29909" y="40696"/>
                    <a:pt x="31838" y="40696"/>
                  </a:cubicBezTo>
                  <a:lnTo>
                    <a:pt x="60401" y="40696"/>
                  </a:lnTo>
                  <a:cubicBezTo>
                    <a:pt x="67187" y="40696"/>
                    <a:pt x="72700" y="35731"/>
                    <a:pt x="72700" y="29635"/>
                  </a:cubicBezTo>
                  <a:cubicBezTo>
                    <a:pt x="72700" y="23516"/>
                    <a:pt x="67187" y="18551"/>
                    <a:pt x="60401" y="18551"/>
                  </a:cubicBezTo>
                  <a:lnTo>
                    <a:pt x="58472" y="18551"/>
                  </a:lnTo>
                  <a:cubicBezTo>
                    <a:pt x="57067" y="18551"/>
                    <a:pt x="56019" y="17646"/>
                    <a:pt x="56019" y="16836"/>
                  </a:cubicBezTo>
                  <a:cubicBezTo>
                    <a:pt x="56019" y="16622"/>
                    <a:pt x="55996" y="16372"/>
                    <a:pt x="55948" y="16146"/>
                  </a:cubicBezTo>
                  <a:lnTo>
                    <a:pt x="55948" y="1430"/>
                  </a:lnTo>
                  <a:lnTo>
                    <a:pt x="511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36"/>
            <p:cNvSpPr/>
            <p:nvPr/>
          </p:nvSpPr>
          <p:spPr>
            <a:xfrm>
              <a:off x="2936352" y="1675636"/>
              <a:ext cx="3601632" cy="3529984"/>
            </a:xfrm>
            <a:custGeom>
              <a:avLst/>
              <a:gdLst/>
              <a:ahLst/>
              <a:cxnLst/>
              <a:rect l="l" t="t" r="r" b="b"/>
              <a:pathLst>
                <a:path w="112551" h="110312" extrusionOk="0">
                  <a:moveTo>
                    <a:pt x="48638" y="0"/>
                  </a:moveTo>
                  <a:lnTo>
                    <a:pt x="46161" y="750"/>
                  </a:lnTo>
                  <a:lnTo>
                    <a:pt x="46161" y="16109"/>
                  </a:lnTo>
                  <a:cubicBezTo>
                    <a:pt x="46161" y="22229"/>
                    <a:pt x="51697" y="27206"/>
                    <a:pt x="58472" y="27206"/>
                  </a:cubicBezTo>
                  <a:lnTo>
                    <a:pt x="60401" y="27206"/>
                  </a:lnTo>
                  <a:cubicBezTo>
                    <a:pt x="61818" y="27206"/>
                    <a:pt x="62877" y="28099"/>
                    <a:pt x="62877" y="28885"/>
                  </a:cubicBezTo>
                  <a:cubicBezTo>
                    <a:pt x="62877" y="29670"/>
                    <a:pt x="61913" y="30528"/>
                    <a:pt x="60579" y="30599"/>
                  </a:cubicBezTo>
                  <a:cubicBezTo>
                    <a:pt x="60508" y="30575"/>
                    <a:pt x="60472" y="30575"/>
                    <a:pt x="60401" y="30575"/>
                  </a:cubicBezTo>
                  <a:lnTo>
                    <a:pt x="31838" y="30575"/>
                  </a:lnTo>
                  <a:cubicBezTo>
                    <a:pt x="24444" y="30575"/>
                    <a:pt x="18419" y="35993"/>
                    <a:pt x="18419" y="42648"/>
                  </a:cubicBezTo>
                  <a:cubicBezTo>
                    <a:pt x="18419" y="49280"/>
                    <a:pt x="24444" y="54697"/>
                    <a:pt x="31838" y="54697"/>
                  </a:cubicBezTo>
                  <a:lnTo>
                    <a:pt x="74796" y="54697"/>
                  </a:lnTo>
                  <a:cubicBezTo>
                    <a:pt x="78094" y="54697"/>
                    <a:pt x="80915" y="56912"/>
                    <a:pt x="80915" y="59543"/>
                  </a:cubicBezTo>
                  <a:cubicBezTo>
                    <a:pt x="80915" y="62163"/>
                    <a:pt x="78094" y="64377"/>
                    <a:pt x="74796" y="64377"/>
                  </a:cubicBezTo>
                  <a:lnTo>
                    <a:pt x="18574" y="64377"/>
                  </a:lnTo>
                  <a:cubicBezTo>
                    <a:pt x="8323" y="64377"/>
                    <a:pt x="0" y="71771"/>
                    <a:pt x="0" y="80879"/>
                  </a:cubicBezTo>
                  <a:cubicBezTo>
                    <a:pt x="0" y="89987"/>
                    <a:pt x="8323" y="97381"/>
                    <a:pt x="18574" y="97381"/>
                  </a:cubicBezTo>
                  <a:lnTo>
                    <a:pt x="86309" y="97381"/>
                  </a:lnTo>
                  <a:cubicBezTo>
                    <a:pt x="94893" y="97381"/>
                    <a:pt x="101954" y="103251"/>
                    <a:pt x="102680" y="110311"/>
                  </a:cubicBezTo>
                  <a:lnTo>
                    <a:pt x="104252" y="110311"/>
                  </a:lnTo>
                  <a:cubicBezTo>
                    <a:pt x="103918" y="101477"/>
                    <a:pt x="94989" y="95988"/>
                    <a:pt x="86309" y="95988"/>
                  </a:cubicBezTo>
                  <a:lnTo>
                    <a:pt x="18574" y="95988"/>
                  </a:lnTo>
                  <a:cubicBezTo>
                    <a:pt x="9109" y="95988"/>
                    <a:pt x="1394" y="89202"/>
                    <a:pt x="1394" y="80879"/>
                  </a:cubicBezTo>
                  <a:cubicBezTo>
                    <a:pt x="1394" y="72557"/>
                    <a:pt x="9109" y="65794"/>
                    <a:pt x="18574" y="65794"/>
                  </a:cubicBezTo>
                  <a:lnTo>
                    <a:pt x="74796" y="65794"/>
                  </a:lnTo>
                  <a:cubicBezTo>
                    <a:pt x="78867" y="65794"/>
                    <a:pt x="82308" y="62936"/>
                    <a:pt x="82308" y="59543"/>
                  </a:cubicBezTo>
                  <a:cubicBezTo>
                    <a:pt x="82308" y="56138"/>
                    <a:pt x="78867" y="53281"/>
                    <a:pt x="74796" y="53281"/>
                  </a:cubicBezTo>
                  <a:lnTo>
                    <a:pt x="31838" y="53281"/>
                  </a:lnTo>
                  <a:cubicBezTo>
                    <a:pt x="25230" y="53281"/>
                    <a:pt x="19836" y="48518"/>
                    <a:pt x="19836" y="42648"/>
                  </a:cubicBezTo>
                  <a:cubicBezTo>
                    <a:pt x="19836" y="36755"/>
                    <a:pt x="25230" y="31992"/>
                    <a:pt x="31838" y="31992"/>
                  </a:cubicBezTo>
                  <a:lnTo>
                    <a:pt x="60651" y="31992"/>
                  </a:lnTo>
                  <a:cubicBezTo>
                    <a:pt x="62651" y="31873"/>
                    <a:pt x="64270" y="30504"/>
                    <a:pt x="64270" y="28885"/>
                  </a:cubicBezTo>
                  <a:cubicBezTo>
                    <a:pt x="64270" y="27218"/>
                    <a:pt x="62496" y="25801"/>
                    <a:pt x="60401" y="25801"/>
                  </a:cubicBezTo>
                  <a:lnTo>
                    <a:pt x="58472" y="25801"/>
                  </a:lnTo>
                  <a:cubicBezTo>
                    <a:pt x="52459" y="25801"/>
                    <a:pt x="47578" y="21467"/>
                    <a:pt x="47578" y="16109"/>
                  </a:cubicBezTo>
                  <a:lnTo>
                    <a:pt x="48638" y="0"/>
                  </a:lnTo>
                  <a:close/>
                  <a:moveTo>
                    <a:pt x="53638" y="24"/>
                  </a:moveTo>
                  <a:lnTo>
                    <a:pt x="54555" y="15419"/>
                  </a:lnTo>
                  <a:lnTo>
                    <a:pt x="54555" y="15526"/>
                  </a:lnTo>
                  <a:lnTo>
                    <a:pt x="54555" y="15645"/>
                  </a:lnTo>
                  <a:cubicBezTo>
                    <a:pt x="54603" y="15824"/>
                    <a:pt x="54603" y="15978"/>
                    <a:pt x="54603" y="16109"/>
                  </a:cubicBezTo>
                  <a:cubicBezTo>
                    <a:pt x="54603" y="17800"/>
                    <a:pt x="56377" y="19217"/>
                    <a:pt x="58472" y="19217"/>
                  </a:cubicBezTo>
                  <a:lnTo>
                    <a:pt x="60401" y="19217"/>
                  </a:lnTo>
                  <a:cubicBezTo>
                    <a:pt x="66402" y="19217"/>
                    <a:pt x="71307" y="23563"/>
                    <a:pt x="71307" y="28908"/>
                  </a:cubicBezTo>
                  <a:cubicBezTo>
                    <a:pt x="71307" y="34242"/>
                    <a:pt x="66402" y="38576"/>
                    <a:pt x="60401" y="38576"/>
                  </a:cubicBezTo>
                  <a:lnTo>
                    <a:pt x="31838" y="38576"/>
                  </a:lnTo>
                  <a:cubicBezTo>
                    <a:pt x="29099" y="38576"/>
                    <a:pt x="26849" y="40398"/>
                    <a:pt x="26849" y="42648"/>
                  </a:cubicBezTo>
                  <a:cubicBezTo>
                    <a:pt x="26849" y="44875"/>
                    <a:pt x="29099" y="46720"/>
                    <a:pt x="31838" y="46720"/>
                  </a:cubicBezTo>
                  <a:lnTo>
                    <a:pt x="74796" y="46720"/>
                  </a:lnTo>
                  <a:cubicBezTo>
                    <a:pt x="82820" y="46720"/>
                    <a:pt x="89345" y="52459"/>
                    <a:pt x="89345" y="59543"/>
                  </a:cubicBezTo>
                  <a:cubicBezTo>
                    <a:pt x="89345" y="66604"/>
                    <a:pt x="82820" y="72354"/>
                    <a:pt x="74796" y="72354"/>
                  </a:cubicBezTo>
                  <a:lnTo>
                    <a:pt x="18574" y="72354"/>
                  </a:lnTo>
                  <a:cubicBezTo>
                    <a:pt x="13062" y="72354"/>
                    <a:pt x="8430" y="76271"/>
                    <a:pt x="8430" y="80879"/>
                  </a:cubicBezTo>
                  <a:cubicBezTo>
                    <a:pt x="8430" y="85487"/>
                    <a:pt x="13062" y="89404"/>
                    <a:pt x="18574" y="89404"/>
                  </a:cubicBezTo>
                  <a:lnTo>
                    <a:pt x="86309" y="89404"/>
                  </a:lnTo>
                  <a:cubicBezTo>
                    <a:pt x="92738" y="89404"/>
                    <a:pt x="98858" y="91559"/>
                    <a:pt x="103537" y="95500"/>
                  </a:cubicBezTo>
                  <a:cubicBezTo>
                    <a:pt x="107716" y="99024"/>
                    <a:pt x="110550" y="103703"/>
                    <a:pt x="111157" y="110311"/>
                  </a:cubicBezTo>
                  <a:lnTo>
                    <a:pt x="112550" y="110311"/>
                  </a:lnTo>
                  <a:cubicBezTo>
                    <a:pt x="111848" y="98060"/>
                    <a:pt x="100334" y="88011"/>
                    <a:pt x="86309" y="88011"/>
                  </a:cubicBezTo>
                  <a:lnTo>
                    <a:pt x="18574" y="87987"/>
                  </a:lnTo>
                  <a:cubicBezTo>
                    <a:pt x="13836" y="87987"/>
                    <a:pt x="9823" y="84749"/>
                    <a:pt x="9823" y="80879"/>
                  </a:cubicBezTo>
                  <a:cubicBezTo>
                    <a:pt x="9823" y="77033"/>
                    <a:pt x="13836" y="73771"/>
                    <a:pt x="18574" y="73771"/>
                  </a:cubicBezTo>
                  <a:lnTo>
                    <a:pt x="74796" y="73771"/>
                  </a:lnTo>
                  <a:cubicBezTo>
                    <a:pt x="83582" y="73771"/>
                    <a:pt x="90738" y="67389"/>
                    <a:pt x="90738" y="59543"/>
                  </a:cubicBezTo>
                  <a:cubicBezTo>
                    <a:pt x="90738" y="51685"/>
                    <a:pt x="83582" y="45303"/>
                    <a:pt x="74796" y="45303"/>
                  </a:cubicBezTo>
                  <a:lnTo>
                    <a:pt x="31838" y="45303"/>
                  </a:lnTo>
                  <a:cubicBezTo>
                    <a:pt x="29909" y="45303"/>
                    <a:pt x="28266" y="44089"/>
                    <a:pt x="28266" y="42648"/>
                  </a:cubicBezTo>
                  <a:cubicBezTo>
                    <a:pt x="28266" y="41184"/>
                    <a:pt x="29909" y="39969"/>
                    <a:pt x="31838" y="39969"/>
                  </a:cubicBezTo>
                  <a:lnTo>
                    <a:pt x="60401" y="39969"/>
                  </a:lnTo>
                  <a:cubicBezTo>
                    <a:pt x="67187" y="39969"/>
                    <a:pt x="72700" y="35004"/>
                    <a:pt x="72700" y="28908"/>
                  </a:cubicBezTo>
                  <a:cubicBezTo>
                    <a:pt x="72700" y="22789"/>
                    <a:pt x="67187" y="17824"/>
                    <a:pt x="60401" y="17824"/>
                  </a:cubicBezTo>
                  <a:lnTo>
                    <a:pt x="58472" y="17824"/>
                  </a:lnTo>
                  <a:cubicBezTo>
                    <a:pt x="57067" y="17824"/>
                    <a:pt x="56019" y="16919"/>
                    <a:pt x="56019" y="16109"/>
                  </a:cubicBezTo>
                  <a:cubicBezTo>
                    <a:pt x="56019" y="15895"/>
                    <a:pt x="55996" y="15645"/>
                    <a:pt x="55948" y="15419"/>
                  </a:cubicBezTo>
                  <a:lnTo>
                    <a:pt x="55948" y="703"/>
                  </a:lnTo>
                  <a:lnTo>
                    <a:pt x="53638" y="24"/>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7" name="Google Shape;737;p36"/>
            <p:cNvGrpSpPr/>
            <p:nvPr/>
          </p:nvGrpSpPr>
          <p:grpSpPr>
            <a:xfrm>
              <a:off x="3071232" y="1725908"/>
              <a:ext cx="3289568" cy="3329600"/>
              <a:chOff x="3071232" y="1725908"/>
              <a:chExt cx="3289568" cy="3329600"/>
            </a:xfrm>
          </p:grpSpPr>
          <p:sp>
            <p:nvSpPr>
              <p:cNvPr id="738" name="Google Shape;738;p36"/>
              <p:cNvSpPr/>
              <p:nvPr/>
            </p:nvSpPr>
            <p:spPr>
              <a:xfrm>
                <a:off x="3662528" y="3020564"/>
                <a:ext cx="52224" cy="98304"/>
              </a:xfrm>
              <a:custGeom>
                <a:avLst/>
                <a:gdLst/>
                <a:ahLst/>
                <a:cxnLst/>
                <a:rect l="l" t="t" r="r" b="b"/>
                <a:pathLst>
                  <a:path w="1632" h="3072" extrusionOk="0">
                    <a:moveTo>
                      <a:pt x="668" y="0"/>
                    </a:moveTo>
                    <a:cubicBezTo>
                      <a:pt x="275" y="0"/>
                      <a:pt x="1" y="322"/>
                      <a:pt x="1" y="714"/>
                    </a:cubicBezTo>
                    <a:lnTo>
                      <a:pt x="1" y="738"/>
                    </a:lnTo>
                    <a:cubicBezTo>
                      <a:pt x="1" y="1346"/>
                      <a:pt x="48" y="1953"/>
                      <a:pt x="191" y="2536"/>
                    </a:cubicBezTo>
                    <a:cubicBezTo>
                      <a:pt x="275" y="2858"/>
                      <a:pt x="548" y="3072"/>
                      <a:pt x="870" y="3072"/>
                    </a:cubicBezTo>
                    <a:cubicBezTo>
                      <a:pt x="929" y="3072"/>
                      <a:pt x="977" y="3060"/>
                      <a:pt x="1037" y="3048"/>
                    </a:cubicBezTo>
                    <a:cubicBezTo>
                      <a:pt x="1418" y="2953"/>
                      <a:pt x="1632" y="2560"/>
                      <a:pt x="1537" y="2179"/>
                    </a:cubicBezTo>
                    <a:cubicBezTo>
                      <a:pt x="1406" y="1715"/>
                      <a:pt x="1334" y="1226"/>
                      <a:pt x="1334" y="738"/>
                    </a:cubicBezTo>
                    <a:lnTo>
                      <a:pt x="1334" y="714"/>
                    </a:lnTo>
                    <a:cubicBezTo>
                      <a:pt x="1334" y="322"/>
                      <a:pt x="1060" y="0"/>
                      <a:pt x="6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6"/>
              <p:cNvSpPr/>
              <p:nvPr/>
            </p:nvSpPr>
            <p:spPr>
              <a:xfrm>
                <a:off x="3852288" y="2785012"/>
                <a:ext cx="100992" cy="54208"/>
              </a:xfrm>
              <a:custGeom>
                <a:avLst/>
                <a:gdLst/>
                <a:ahLst/>
                <a:cxnLst/>
                <a:rect l="l" t="t" r="r" b="b"/>
                <a:pathLst>
                  <a:path w="3156" h="1694" extrusionOk="0">
                    <a:moveTo>
                      <a:pt x="2424" y="0"/>
                    </a:moveTo>
                    <a:cubicBezTo>
                      <a:pt x="2402" y="0"/>
                      <a:pt x="2380" y="1"/>
                      <a:pt x="2358" y="3"/>
                    </a:cubicBezTo>
                    <a:cubicBezTo>
                      <a:pt x="1762" y="51"/>
                      <a:pt x="1179" y="146"/>
                      <a:pt x="595" y="301"/>
                    </a:cubicBezTo>
                    <a:cubicBezTo>
                      <a:pt x="226" y="396"/>
                      <a:pt x="0" y="789"/>
                      <a:pt x="95" y="1170"/>
                    </a:cubicBezTo>
                    <a:cubicBezTo>
                      <a:pt x="179" y="1479"/>
                      <a:pt x="464" y="1694"/>
                      <a:pt x="786" y="1694"/>
                    </a:cubicBezTo>
                    <a:cubicBezTo>
                      <a:pt x="845" y="1694"/>
                      <a:pt x="905" y="1694"/>
                      <a:pt x="965" y="1670"/>
                    </a:cubicBezTo>
                    <a:cubicBezTo>
                      <a:pt x="1453" y="1539"/>
                      <a:pt x="1965" y="1456"/>
                      <a:pt x="2477" y="1408"/>
                    </a:cubicBezTo>
                    <a:cubicBezTo>
                      <a:pt x="2870" y="1384"/>
                      <a:pt x="3155" y="1039"/>
                      <a:pt x="3120" y="646"/>
                    </a:cubicBezTo>
                    <a:cubicBezTo>
                      <a:pt x="3097" y="275"/>
                      <a:pt x="2789" y="0"/>
                      <a:pt x="24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6"/>
              <p:cNvSpPr/>
              <p:nvPr/>
            </p:nvSpPr>
            <p:spPr>
              <a:xfrm>
                <a:off x="4327008"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2" y="1346"/>
                    </a:lnTo>
                    <a:cubicBezTo>
                      <a:pt x="2763" y="1346"/>
                      <a:pt x="3084" y="1072"/>
                      <a:pt x="3084" y="679"/>
                    </a:cubicBezTo>
                    <a:cubicBezTo>
                      <a:pt x="3084" y="286"/>
                      <a:pt x="2763"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36"/>
              <p:cNvSpPr/>
              <p:nvPr/>
            </p:nvSpPr>
            <p:spPr>
              <a:xfrm>
                <a:off x="3904096" y="3257428"/>
                <a:ext cx="99456" cy="47776"/>
              </a:xfrm>
              <a:custGeom>
                <a:avLst/>
                <a:gdLst/>
                <a:ahLst/>
                <a:cxnLst/>
                <a:rect l="l" t="t" r="r" b="b"/>
                <a:pathLst>
                  <a:path w="3108" h="1493" extrusionOk="0">
                    <a:moveTo>
                      <a:pt x="746" y="1"/>
                    </a:moveTo>
                    <a:cubicBezTo>
                      <a:pt x="380" y="1"/>
                      <a:pt x="70" y="287"/>
                      <a:pt x="36" y="659"/>
                    </a:cubicBezTo>
                    <a:cubicBezTo>
                      <a:pt x="0" y="1052"/>
                      <a:pt x="286" y="1409"/>
                      <a:pt x="679" y="1444"/>
                    </a:cubicBezTo>
                    <a:cubicBezTo>
                      <a:pt x="989" y="1468"/>
                      <a:pt x="1298" y="1492"/>
                      <a:pt x="1596" y="1492"/>
                    </a:cubicBezTo>
                    <a:lnTo>
                      <a:pt x="2405" y="1492"/>
                    </a:lnTo>
                    <a:cubicBezTo>
                      <a:pt x="2798" y="1492"/>
                      <a:pt x="3108" y="1147"/>
                      <a:pt x="3108" y="754"/>
                    </a:cubicBezTo>
                    <a:cubicBezTo>
                      <a:pt x="3108" y="361"/>
                      <a:pt x="2798" y="4"/>
                      <a:pt x="2405" y="4"/>
                    </a:cubicBezTo>
                    <a:lnTo>
                      <a:pt x="1596" y="4"/>
                    </a:lnTo>
                    <a:cubicBezTo>
                      <a:pt x="1421" y="4"/>
                      <a:pt x="1247" y="14"/>
                      <a:pt x="1072" y="14"/>
                    </a:cubicBezTo>
                    <a:cubicBezTo>
                      <a:pt x="985" y="14"/>
                      <a:pt x="897" y="12"/>
                      <a:pt x="810" y="4"/>
                    </a:cubicBezTo>
                    <a:cubicBezTo>
                      <a:pt x="789" y="2"/>
                      <a:pt x="767" y="1"/>
                      <a:pt x="7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6"/>
              <p:cNvSpPr/>
              <p:nvPr/>
            </p:nvSpPr>
            <p:spPr>
              <a:xfrm>
                <a:off x="3733792" y="3185780"/>
                <a:ext cx="93760" cy="77120"/>
              </a:xfrm>
              <a:custGeom>
                <a:avLst/>
                <a:gdLst/>
                <a:ahLst/>
                <a:cxnLst/>
                <a:rect l="l" t="t" r="r" b="b"/>
                <a:pathLst>
                  <a:path w="2930" h="2410" extrusionOk="0">
                    <a:moveTo>
                      <a:pt x="789" y="1"/>
                    </a:moveTo>
                    <a:cubicBezTo>
                      <a:pt x="595" y="1"/>
                      <a:pt x="402" y="78"/>
                      <a:pt x="262" y="231"/>
                    </a:cubicBezTo>
                    <a:cubicBezTo>
                      <a:pt x="0" y="516"/>
                      <a:pt x="24" y="969"/>
                      <a:pt x="310" y="1231"/>
                    </a:cubicBezTo>
                    <a:cubicBezTo>
                      <a:pt x="750" y="1636"/>
                      <a:pt x="1239" y="1993"/>
                      <a:pt x="1750" y="2314"/>
                    </a:cubicBezTo>
                    <a:cubicBezTo>
                      <a:pt x="1870" y="2374"/>
                      <a:pt x="1989" y="2409"/>
                      <a:pt x="2120" y="2409"/>
                    </a:cubicBezTo>
                    <a:cubicBezTo>
                      <a:pt x="2358" y="2409"/>
                      <a:pt x="2596" y="2290"/>
                      <a:pt x="2727" y="2064"/>
                    </a:cubicBezTo>
                    <a:cubicBezTo>
                      <a:pt x="2929" y="1731"/>
                      <a:pt x="2822" y="1302"/>
                      <a:pt x="2489" y="1100"/>
                    </a:cubicBezTo>
                    <a:cubicBezTo>
                      <a:pt x="2048" y="826"/>
                      <a:pt x="1631" y="528"/>
                      <a:pt x="1262" y="183"/>
                    </a:cubicBezTo>
                    <a:cubicBezTo>
                      <a:pt x="1129" y="61"/>
                      <a:pt x="959" y="1"/>
                      <a:pt x="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36"/>
              <p:cNvSpPr/>
              <p:nvPr/>
            </p:nvSpPr>
            <p:spPr>
              <a:xfrm>
                <a:off x="3699104" y="2856244"/>
                <a:ext cx="86528" cy="85088"/>
              </a:xfrm>
              <a:custGeom>
                <a:avLst/>
                <a:gdLst/>
                <a:ahLst/>
                <a:cxnLst/>
                <a:rect l="l" t="t" r="r" b="b"/>
                <a:pathLst>
                  <a:path w="2704" h="2659" extrusionOk="0">
                    <a:moveTo>
                      <a:pt x="1910" y="1"/>
                    </a:moveTo>
                    <a:cubicBezTo>
                      <a:pt x="1742" y="1"/>
                      <a:pt x="1574" y="61"/>
                      <a:pt x="1441" y="182"/>
                    </a:cubicBezTo>
                    <a:cubicBezTo>
                      <a:pt x="989" y="599"/>
                      <a:pt x="572" y="1051"/>
                      <a:pt x="227" y="1528"/>
                    </a:cubicBezTo>
                    <a:cubicBezTo>
                      <a:pt x="1" y="1849"/>
                      <a:pt x="72" y="2290"/>
                      <a:pt x="394" y="2516"/>
                    </a:cubicBezTo>
                    <a:cubicBezTo>
                      <a:pt x="513" y="2611"/>
                      <a:pt x="656" y="2659"/>
                      <a:pt x="799" y="2659"/>
                    </a:cubicBezTo>
                    <a:cubicBezTo>
                      <a:pt x="1025" y="2659"/>
                      <a:pt x="1239" y="2551"/>
                      <a:pt x="1382" y="2361"/>
                    </a:cubicBezTo>
                    <a:cubicBezTo>
                      <a:pt x="1668" y="1956"/>
                      <a:pt x="2001" y="1575"/>
                      <a:pt x="2382" y="1242"/>
                    </a:cubicBezTo>
                    <a:cubicBezTo>
                      <a:pt x="2680" y="980"/>
                      <a:pt x="2704" y="527"/>
                      <a:pt x="2442" y="242"/>
                    </a:cubicBezTo>
                    <a:cubicBezTo>
                      <a:pt x="2301" y="82"/>
                      <a:pt x="2105" y="1"/>
                      <a:pt x="19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36"/>
              <p:cNvSpPr/>
              <p:nvPr/>
            </p:nvSpPr>
            <p:spPr>
              <a:xfrm>
                <a:off x="3782176" y="4637908"/>
                <a:ext cx="98336" cy="44608"/>
              </a:xfrm>
              <a:custGeom>
                <a:avLst/>
                <a:gdLst/>
                <a:ahLst/>
                <a:cxnLst/>
                <a:rect l="l" t="t" r="r" b="b"/>
                <a:pathLst>
                  <a:path w="3073" h="1394" extrusionOk="0">
                    <a:moveTo>
                      <a:pt x="2370" y="0"/>
                    </a:moveTo>
                    <a:lnTo>
                      <a:pt x="703" y="24"/>
                    </a:lnTo>
                    <a:cubicBezTo>
                      <a:pt x="310" y="24"/>
                      <a:pt x="0" y="322"/>
                      <a:pt x="0" y="703"/>
                    </a:cubicBezTo>
                    <a:cubicBezTo>
                      <a:pt x="0" y="1095"/>
                      <a:pt x="310" y="1393"/>
                      <a:pt x="703" y="1393"/>
                    </a:cubicBezTo>
                    <a:lnTo>
                      <a:pt x="2370" y="1369"/>
                    </a:lnTo>
                    <a:cubicBezTo>
                      <a:pt x="2763" y="1369"/>
                      <a:pt x="3072" y="1072"/>
                      <a:pt x="3072" y="691"/>
                    </a:cubicBezTo>
                    <a:cubicBezTo>
                      <a:pt x="3072"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36"/>
              <p:cNvSpPr/>
              <p:nvPr/>
            </p:nvSpPr>
            <p:spPr>
              <a:xfrm>
                <a:off x="3952864"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36"/>
              <p:cNvSpPr/>
              <p:nvPr/>
            </p:nvSpPr>
            <p:spPr>
              <a:xfrm>
                <a:off x="4279392" y="3257524"/>
                <a:ext cx="98688" cy="47680"/>
              </a:xfrm>
              <a:custGeom>
                <a:avLst/>
                <a:gdLst/>
                <a:ahLst/>
                <a:cxnLst/>
                <a:rect l="l" t="t" r="r" b="b"/>
                <a:pathLst>
                  <a:path w="3084" h="1490" extrusionOk="0">
                    <a:moveTo>
                      <a:pt x="702" y="1"/>
                    </a:moveTo>
                    <a:cubicBezTo>
                      <a:pt x="321" y="1"/>
                      <a:pt x="0" y="358"/>
                      <a:pt x="0" y="751"/>
                    </a:cubicBezTo>
                    <a:cubicBezTo>
                      <a:pt x="0" y="1144"/>
                      <a:pt x="310" y="1489"/>
                      <a:pt x="702" y="1489"/>
                    </a:cubicBezTo>
                    <a:lnTo>
                      <a:pt x="2369" y="1489"/>
                    </a:lnTo>
                    <a:cubicBezTo>
                      <a:pt x="2762" y="1489"/>
                      <a:pt x="3084" y="1144"/>
                      <a:pt x="3084" y="751"/>
                    </a:cubicBezTo>
                    <a:cubicBezTo>
                      <a:pt x="3084" y="358"/>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36"/>
              <p:cNvSpPr/>
              <p:nvPr/>
            </p:nvSpPr>
            <p:spPr>
              <a:xfrm>
                <a:off x="4139936"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82" y="1346"/>
                    </a:lnTo>
                    <a:cubicBezTo>
                      <a:pt x="2763" y="1346"/>
                      <a:pt x="3084" y="1072"/>
                      <a:pt x="3084" y="679"/>
                    </a:cubicBezTo>
                    <a:cubicBezTo>
                      <a:pt x="3084" y="286"/>
                      <a:pt x="2763"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36"/>
              <p:cNvSpPr/>
              <p:nvPr/>
            </p:nvSpPr>
            <p:spPr>
              <a:xfrm>
                <a:off x="4156320" y="4637908"/>
                <a:ext cx="98688" cy="44608"/>
              </a:xfrm>
              <a:custGeom>
                <a:avLst/>
                <a:gdLst/>
                <a:ahLst/>
                <a:cxnLst/>
                <a:rect l="l" t="t" r="r" b="b"/>
                <a:pathLst>
                  <a:path w="3084" h="1394" extrusionOk="0">
                    <a:moveTo>
                      <a:pt x="2370" y="0"/>
                    </a:moveTo>
                    <a:lnTo>
                      <a:pt x="703" y="24"/>
                    </a:lnTo>
                    <a:cubicBezTo>
                      <a:pt x="310" y="24"/>
                      <a:pt x="0" y="322"/>
                      <a:pt x="0" y="714"/>
                    </a:cubicBezTo>
                    <a:cubicBezTo>
                      <a:pt x="0" y="1095"/>
                      <a:pt x="310" y="1393"/>
                      <a:pt x="703" y="1393"/>
                    </a:cubicBezTo>
                    <a:lnTo>
                      <a:pt x="2370" y="1369"/>
                    </a:lnTo>
                    <a:cubicBezTo>
                      <a:pt x="2763" y="1369"/>
                      <a:pt x="3084" y="1072"/>
                      <a:pt x="3084"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6"/>
              <p:cNvSpPr/>
              <p:nvPr/>
            </p:nvSpPr>
            <p:spPr>
              <a:xfrm>
                <a:off x="4092320" y="3257524"/>
                <a:ext cx="98688" cy="47680"/>
              </a:xfrm>
              <a:custGeom>
                <a:avLst/>
                <a:gdLst/>
                <a:ahLst/>
                <a:cxnLst/>
                <a:rect l="l" t="t" r="r" b="b"/>
                <a:pathLst>
                  <a:path w="3084" h="1490" extrusionOk="0">
                    <a:moveTo>
                      <a:pt x="703" y="1"/>
                    </a:moveTo>
                    <a:cubicBezTo>
                      <a:pt x="310" y="1"/>
                      <a:pt x="0" y="358"/>
                      <a:pt x="0" y="751"/>
                    </a:cubicBezTo>
                    <a:cubicBezTo>
                      <a:pt x="0" y="1144"/>
                      <a:pt x="310" y="1489"/>
                      <a:pt x="703" y="1489"/>
                    </a:cubicBezTo>
                    <a:lnTo>
                      <a:pt x="2369" y="1489"/>
                    </a:lnTo>
                    <a:cubicBezTo>
                      <a:pt x="2762" y="1489"/>
                      <a:pt x="3084" y="1144"/>
                      <a:pt x="3084" y="751"/>
                    </a:cubicBezTo>
                    <a:cubicBezTo>
                      <a:pt x="3084" y="358"/>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6"/>
              <p:cNvSpPr/>
              <p:nvPr/>
            </p:nvSpPr>
            <p:spPr>
              <a:xfrm>
                <a:off x="3969248" y="4637908"/>
                <a:ext cx="98720" cy="44608"/>
              </a:xfrm>
              <a:custGeom>
                <a:avLst/>
                <a:gdLst/>
                <a:ahLst/>
                <a:cxnLst/>
                <a:rect l="l" t="t" r="r" b="b"/>
                <a:pathLst>
                  <a:path w="3085" h="1394" extrusionOk="0">
                    <a:moveTo>
                      <a:pt x="2370" y="0"/>
                    </a:moveTo>
                    <a:lnTo>
                      <a:pt x="703" y="24"/>
                    </a:lnTo>
                    <a:cubicBezTo>
                      <a:pt x="310" y="24"/>
                      <a:pt x="0" y="322"/>
                      <a:pt x="0" y="714"/>
                    </a:cubicBezTo>
                    <a:cubicBezTo>
                      <a:pt x="0" y="1095"/>
                      <a:pt x="310" y="1393"/>
                      <a:pt x="703" y="1393"/>
                    </a:cubicBezTo>
                    <a:lnTo>
                      <a:pt x="2370" y="1369"/>
                    </a:lnTo>
                    <a:cubicBezTo>
                      <a:pt x="2763" y="1369"/>
                      <a:pt x="3072" y="1072"/>
                      <a:pt x="3072"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36"/>
              <p:cNvSpPr/>
              <p:nvPr/>
            </p:nvSpPr>
            <p:spPr>
              <a:xfrm>
                <a:off x="3765792"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6"/>
              <p:cNvSpPr/>
              <p:nvPr/>
            </p:nvSpPr>
            <p:spPr>
              <a:xfrm>
                <a:off x="4040864"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36"/>
              <p:cNvSpPr/>
              <p:nvPr/>
            </p:nvSpPr>
            <p:spPr>
              <a:xfrm>
                <a:off x="3102080" y="4062612"/>
                <a:ext cx="78528" cy="91456"/>
              </a:xfrm>
              <a:custGeom>
                <a:avLst/>
                <a:gdLst/>
                <a:ahLst/>
                <a:cxnLst/>
                <a:rect l="l" t="t" r="r" b="b"/>
                <a:pathLst>
                  <a:path w="2454" h="2858" extrusionOk="0">
                    <a:moveTo>
                      <a:pt x="1644" y="0"/>
                    </a:moveTo>
                    <a:cubicBezTo>
                      <a:pt x="1417" y="0"/>
                      <a:pt x="1195" y="108"/>
                      <a:pt x="1060" y="309"/>
                    </a:cubicBezTo>
                    <a:cubicBezTo>
                      <a:pt x="727" y="797"/>
                      <a:pt x="429" y="1321"/>
                      <a:pt x="167" y="1845"/>
                    </a:cubicBezTo>
                    <a:cubicBezTo>
                      <a:pt x="1" y="2190"/>
                      <a:pt x="155" y="2619"/>
                      <a:pt x="501" y="2786"/>
                    </a:cubicBezTo>
                    <a:cubicBezTo>
                      <a:pt x="608" y="2833"/>
                      <a:pt x="703" y="2857"/>
                      <a:pt x="810" y="2857"/>
                    </a:cubicBezTo>
                    <a:cubicBezTo>
                      <a:pt x="1072" y="2857"/>
                      <a:pt x="1322" y="2714"/>
                      <a:pt x="1453" y="2452"/>
                    </a:cubicBezTo>
                    <a:cubicBezTo>
                      <a:pt x="1668" y="2000"/>
                      <a:pt x="1930" y="1536"/>
                      <a:pt x="2227" y="1107"/>
                    </a:cubicBezTo>
                    <a:cubicBezTo>
                      <a:pt x="2453" y="785"/>
                      <a:pt x="2358" y="345"/>
                      <a:pt x="2037" y="119"/>
                    </a:cubicBezTo>
                    <a:cubicBezTo>
                      <a:pt x="1916" y="39"/>
                      <a:pt x="1780"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36"/>
              <p:cNvSpPr/>
              <p:nvPr/>
            </p:nvSpPr>
            <p:spPr>
              <a:xfrm>
                <a:off x="4227936"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36"/>
              <p:cNvSpPr/>
              <p:nvPr/>
            </p:nvSpPr>
            <p:spPr>
              <a:xfrm>
                <a:off x="4602080" y="2786228"/>
                <a:ext cx="98720" cy="42720"/>
              </a:xfrm>
              <a:custGeom>
                <a:avLst/>
                <a:gdLst/>
                <a:ahLst/>
                <a:cxnLst/>
                <a:rect l="l" t="t" r="r" b="b"/>
                <a:pathLst>
                  <a:path w="3085" h="1335" extrusionOk="0">
                    <a:moveTo>
                      <a:pt x="715" y="1"/>
                    </a:moveTo>
                    <a:cubicBezTo>
                      <a:pt x="322" y="1"/>
                      <a:pt x="1" y="275"/>
                      <a:pt x="1" y="668"/>
                    </a:cubicBezTo>
                    <a:cubicBezTo>
                      <a:pt x="1" y="1060"/>
                      <a:pt x="322" y="1334"/>
                      <a:pt x="715"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36"/>
              <p:cNvSpPr/>
              <p:nvPr/>
            </p:nvSpPr>
            <p:spPr>
              <a:xfrm>
                <a:off x="5653632" y="3516628"/>
                <a:ext cx="52224" cy="98304"/>
              </a:xfrm>
              <a:custGeom>
                <a:avLst/>
                <a:gdLst/>
                <a:ahLst/>
                <a:cxnLst/>
                <a:rect l="l" t="t" r="r" b="b"/>
                <a:pathLst>
                  <a:path w="1632" h="3072" extrusionOk="0">
                    <a:moveTo>
                      <a:pt x="770" y="0"/>
                    </a:moveTo>
                    <a:cubicBezTo>
                      <a:pt x="728" y="0"/>
                      <a:pt x="686" y="4"/>
                      <a:pt x="644" y="12"/>
                    </a:cubicBezTo>
                    <a:cubicBezTo>
                      <a:pt x="251" y="95"/>
                      <a:pt x="1" y="464"/>
                      <a:pt x="72" y="845"/>
                    </a:cubicBezTo>
                    <a:cubicBezTo>
                      <a:pt x="168" y="1310"/>
                      <a:pt x="215" y="1798"/>
                      <a:pt x="215" y="2274"/>
                    </a:cubicBezTo>
                    <a:lnTo>
                      <a:pt x="215" y="2357"/>
                    </a:lnTo>
                    <a:cubicBezTo>
                      <a:pt x="203" y="2750"/>
                      <a:pt x="525" y="3072"/>
                      <a:pt x="906" y="3072"/>
                    </a:cubicBezTo>
                    <a:lnTo>
                      <a:pt x="918" y="3072"/>
                    </a:lnTo>
                    <a:cubicBezTo>
                      <a:pt x="1311" y="3072"/>
                      <a:pt x="1620" y="2762"/>
                      <a:pt x="1632" y="2369"/>
                    </a:cubicBezTo>
                    <a:lnTo>
                      <a:pt x="1632" y="2274"/>
                    </a:lnTo>
                    <a:cubicBezTo>
                      <a:pt x="1632" y="1703"/>
                      <a:pt x="1572" y="1143"/>
                      <a:pt x="1465" y="583"/>
                    </a:cubicBezTo>
                    <a:cubicBezTo>
                      <a:pt x="1402" y="245"/>
                      <a:pt x="1103" y="0"/>
                      <a:pt x="7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36"/>
              <p:cNvSpPr/>
              <p:nvPr/>
            </p:nvSpPr>
            <p:spPr>
              <a:xfrm>
                <a:off x="4415008" y="2786228"/>
                <a:ext cx="98720" cy="42720"/>
              </a:xfrm>
              <a:custGeom>
                <a:avLst/>
                <a:gdLst/>
                <a:ahLst/>
                <a:cxnLst/>
                <a:rect l="l" t="t" r="r" b="b"/>
                <a:pathLst>
                  <a:path w="3085" h="1335" extrusionOk="0">
                    <a:moveTo>
                      <a:pt x="703" y="1"/>
                    </a:moveTo>
                    <a:cubicBezTo>
                      <a:pt x="322" y="1"/>
                      <a:pt x="1" y="275"/>
                      <a:pt x="1" y="668"/>
                    </a:cubicBezTo>
                    <a:cubicBezTo>
                      <a:pt x="1" y="1060"/>
                      <a:pt x="322" y="1334"/>
                      <a:pt x="703" y="1334"/>
                    </a:cubicBezTo>
                    <a:lnTo>
                      <a:pt x="2370" y="1334"/>
                    </a:lnTo>
                    <a:cubicBezTo>
                      <a:pt x="2763" y="1334"/>
                      <a:pt x="3084" y="1060"/>
                      <a:pt x="3084" y="668"/>
                    </a:cubicBezTo>
                    <a:cubicBezTo>
                      <a:pt x="3084" y="275"/>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36"/>
              <p:cNvSpPr/>
              <p:nvPr/>
            </p:nvSpPr>
            <p:spPr>
              <a:xfrm>
                <a:off x="3071232" y="4237428"/>
                <a:ext cx="48416" cy="98368"/>
              </a:xfrm>
              <a:custGeom>
                <a:avLst/>
                <a:gdLst/>
                <a:ahLst/>
                <a:cxnLst/>
                <a:rect l="l" t="t" r="r" b="b"/>
                <a:pathLst>
                  <a:path w="1513" h="3074" extrusionOk="0">
                    <a:moveTo>
                      <a:pt x="720" y="0"/>
                    </a:moveTo>
                    <a:cubicBezTo>
                      <a:pt x="356" y="0"/>
                      <a:pt x="36" y="290"/>
                      <a:pt x="24" y="668"/>
                    </a:cubicBezTo>
                    <a:cubicBezTo>
                      <a:pt x="12" y="871"/>
                      <a:pt x="0" y="1085"/>
                      <a:pt x="0" y="1299"/>
                    </a:cubicBezTo>
                    <a:cubicBezTo>
                      <a:pt x="0" y="1680"/>
                      <a:pt x="24" y="2061"/>
                      <a:pt x="60" y="2442"/>
                    </a:cubicBezTo>
                    <a:cubicBezTo>
                      <a:pt x="96" y="2800"/>
                      <a:pt x="405" y="3073"/>
                      <a:pt x="762" y="3073"/>
                    </a:cubicBezTo>
                    <a:lnTo>
                      <a:pt x="834" y="3073"/>
                    </a:lnTo>
                    <a:cubicBezTo>
                      <a:pt x="1227" y="3026"/>
                      <a:pt x="1512" y="2681"/>
                      <a:pt x="1465" y="2288"/>
                    </a:cubicBezTo>
                    <a:cubicBezTo>
                      <a:pt x="1441" y="1966"/>
                      <a:pt x="1417" y="1621"/>
                      <a:pt x="1417" y="1299"/>
                    </a:cubicBezTo>
                    <a:cubicBezTo>
                      <a:pt x="1417" y="1109"/>
                      <a:pt x="1429" y="930"/>
                      <a:pt x="1429" y="740"/>
                    </a:cubicBezTo>
                    <a:cubicBezTo>
                      <a:pt x="1453" y="359"/>
                      <a:pt x="1155" y="14"/>
                      <a:pt x="762" y="2"/>
                    </a:cubicBezTo>
                    <a:cubicBezTo>
                      <a:pt x="748" y="1"/>
                      <a:pt x="734" y="0"/>
                      <a:pt x="7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36"/>
              <p:cNvSpPr/>
              <p:nvPr/>
            </p:nvSpPr>
            <p:spPr>
              <a:xfrm>
                <a:off x="3221344" y="3937364"/>
                <a:ext cx="96032" cy="74592"/>
              </a:xfrm>
              <a:custGeom>
                <a:avLst/>
                <a:gdLst/>
                <a:ahLst/>
                <a:cxnLst/>
                <a:rect l="l" t="t" r="r" b="b"/>
                <a:pathLst>
                  <a:path w="3001" h="2331" extrusionOk="0">
                    <a:moveTo>
                      <a:pt x="2185" y="1"/>
                    </a:moveTo>
                    <a:cubicBezTo>
                      <a:pt x="2066" y="1"/>
                      <a:pt x="1946" y="30"/>
                      <a:pt x="1834" y="92"/>
                    </a:cubicBezTo>
                    <a:cubicBezTo>
                      <a:pt x="1334" y="389"/>
                      <a:pt x="834" y="711"/>
                      <a:pt x="381" y="1056"/>
                    </a:cubicBezTo>
                    <a:cubicBezTo>
                      <a:pt x="60" y="1294"/>
                      <a:pt x="0" y="1735"/>
                      <a:pt x="238" y="2044"/>
                    </a:cubicBezTo>
                    <a:cubicBezTo>
                      <a:pt x="369" y="2235"/>
                      <a:pt x="584" y="2330"/>
                      <a:pt x="798" y="2330"/>
                    </a:cubicBezTo>
                    <a:cubicBezTo>
                      <a:pt x="953" y="2330"/>
                      <a:pt x="1096" y="2282"/>
                      <a:pt x="1227" y="2187"/>
                    </a:cubicBezTo>
                    <a:cubicBezTo>
                      <a:pt x="1643" y="1878"/>
                      <a:pt x="2084" y="1592"/>
                      <a:pt x="2548" y="1330"/>
                    </a:cubicBezTo>
                    <a:cubicBezTo>
                      <a:pt x="2882" y="1128"/>
                      <a:pt x="3001" y="699"/>
                      <a:pt x="2798" y="354"/>
                    </a:cubicBezTo>
                    <a:cubicBezTo>
                      <a:pt x="2670" y="128"/>
                      <a:pt x="2432" y="1"/>
                      <a:pt x="21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6"/>
              <p:cNvSpPr/>
              <p:nvPr/>
            </p:nvSpPr>
            <p:spPr>
              <a:xfrm>
                <a:off x="3406496" y="4626708"/>
                <a:ext cx="100992" cy="53120"/>
              </a:xfrm>
              <a:custGeom>
                <a:avLst/>
                <a:gdLst/>
                <a:ahLst/>
                <a:cxnLst/>
                <a:rect l="l" t="t" r="r" b="b"/>
                <a:pathLst>
                  <a:path w="3156" h="1660" extrusionOk="0">
                    <a:moveTo>
                      <a:pt x="769" y="1"/>
                    </a:moveTo>
                    <a:cubicBezTo>
                      <a:pt x="443" y="1"/>
                      <a:pt x="146" y="233"/>
                      <a:pt x="84" y="564"/>
                    </a:cubicBezTo>
                    <a:cubicBezTo>
                      <a:pt x="1" y="957"/>
                      <a:pt x="251" y="1326"/>
                      <a:pt x="632" y="1410"/>
                    </a:cubicBezTo>
                    <a:cubicBezTo>
                      <a:pt x="1191" y="1517"/>
                      <a:pt x="1775" y="1612"/>
                      <a:pt x="2346" y="1660"/>
                    </a:cubicBezTo>
                    <a:lnTo>
                      <a:pt x="2418" y="1660"/>
                    </a:lnTo>
                    <a:cubicBezTo>
                      <a:pt x="2775" y="1660"/>
                      <a:pt x="3085" y="1386"/>
                      <a:pt x="3120" y="1029"/>
                    </a:cubicBezTo>
                    <a:cubicBezTo>
                      <a:pt x="3156" y="636"/>
                      <a:pt x="2870" y="291"/>
                      <a:pt x="2489" y="255"/>
                    </a:cubicBezTo>
                    <a:cubicBezTo>
                      <a:pt x="1953" y="207"/>
                      <a:pt x="1430" y="124"/>
                      <a:pt x="918" y="17"/>
                    </a:cubicBezTo>
                    <a:cubicBezTo>
                      <a:pt x="868" y="6"/>
                      <a:pt x="818" y="1"/>
                      <a:pt x="7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6"/>
              <p:cNvSpPr/>
              <p:nvPr/>
            </p:nvSpPr>
            <p:spPr>
              <a:xfrm>
                <a:off x="3390496" y="3878772"/>
                <a:ext cx="101376" cy="55072"/>
              </a:xfrm>
              <a:custGeom>
                <a:avLst/>
                <a:gdLst/>
                <a:ahLst/>
                <a:cxnLst/>
                <a:rect l="l" t="t" r="r" b="b"/>
                <a:pathLst>
                  <a:path w="3168" h="1721" extrusionOk="0">
                    <a:moveTo>
                      <a:pt x="2411" y="0"/>
                    </a:moveTo>
                    <a:cubicBezTo>
                      <a:pt x="2382" y="0"/>
                      <a:pt x="2352" y="2"/>
                      <a:pt x="2322" y="6"/>
                    </a:cubicBezTo>
                    <a:cubicBezTo>
                      <a:pt x="1751" y="77"/>
                      <a:pt x="1179" y="184"/>
                      <a:pt x="620" y="315"/>
                    </a:cubicBezTo>
                    <a:cubicBezTo>
                      <a:pt x="239" y="411"/>
                      <a:pt x="1" y="792"/>
                      <a:pt x="96" y="1173"/>
                    </a:cubicBezTo>
                    <a:cubicBezTo>
                      <a:pt x="167" y="1494"/>
                      <a:pt x="453" y="1720"/>
                      <a:pt x="775" y="1720"/>
                    </a:cubicBezTo>
                    <a:cubicBezTo>
                      <a:pt x="834" y="1720"/>
                      <a:pt x="894" y="1708"/>
                      <a:pt x="941" y="1697"/>
                    </a:cubicBezTo>
                    <a:cubicBezTo>
                      <a:pt x="1453" y="1577"/>
                      <a:pt x="1977" y="1482"/>
                      <a:pt x="2501" y="1411"/>
                    </a:cubicBezTo>
                    <a:cubicBezTo>
                      <a:pt x="2894" y="1363"/>
                      <a:pt x="3168" y="1006"/>
                      <a:pt x="3120" y="613"/>
                    </a:cubicBezTo>
                    <a:cubicBezTo>
                      <a:pt x="3076" y="261"/>
                      <a:pt x="2768" y="0"/>
                      <a:pt x="24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36"/>
              <p:cNvSpPr/>
              <p:nvPr/>
            </p:nvSpPr>
            <p:spPr>
              <a:xfrm>
                <a:off x="3578720" y="3876660"/>
                <a:ext cx="98720" cy="43072"/>
              </a:xfrm>
              <a:custGeom>
                <a:avLst/>
                <a:gdLst/>
                <a:ahLst/>
                <a:cxnLst/>
                <a:rect l="l" t="t" r="r" b="b"/>
                <a:pathLst>
                  <a:path w="3085" h="1346" extrusionOk="0">
                    <a:moveTo>
                      <a:pt x="715" y="0"/>
                    </a:moveTo>
                    <a:cubicBezTo>
                      <a:pt x="322" y="0"/>
                      <a:pt x="0" y="286"/>
                      <a:pt x="0" y="679"/>
                    </a:cubicBezTo>
                    <a:cubicBezTo>
                      <a:pt x="0" y="1072"/>
                      <a:pt x="322" y="1346"/>
                      <a:pt x="715" y="1346"/>
                    </a:cubicBezTo>
                    <a:lnTo>
                      <a:pt x="2370" y="1346"/>
                    </a:lnTo>
                    <a:cubicBezTo>
                      <a:pt x="2763" y="1346"/>
                      <a:pt x="3084" y="1072"/>
                      <a:pt x="3084" y="679"/>
                    </a:cubicBezTo>
                    <a:cubicBezTo>
                      <a:pt x="3084" y="286"/>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36"/>
              <p:cNvSpPr/>
              <p:nvPr/>
            </p:nvSpPr>
            <p:spPr>
              <a:xfrm>
                <a:off x="3595104" y="4637908"/>
                <a:ext cx="98336" cy="44608"/>
              </a:xfrm>
              <a:custGeom>
                <a:avLst/>
                <a:gdLst/>
                <a:ahLst/>
                <a:cxnLst/>
                <a:rect l="l" t="t" r="r" b="b"/>
                <a:pathLst>
                  <a:path w="3073" h="1394" extrusionOk="0">
                    <a:moveTo>
                      <a:pt x="2370" y="0"/>
                    </a:moveTo>
                    <a:lnTo>
                      <a:pt x="703" y="24"/>
                    </a:lnTo>
                    <a:cubicBezTo>
                      <a:pt x="310" y="24"/>
                      <a:pt x="0" y="310"/>
                      <a:pt x="0" y="703"/>
                    </a:cubicBezTo>
                    <a:cubicBezTo>
                      <a:pt x="0" y="1095"/>
                      <a:pt x="310" y="1393"/>
                      <a:pt x="703" y="1393"/>
                    </a:cubicBezTo>
                    <a:lnTo>
                      <a:pt x="2370" y="1369"/>
                    </a:lnTo>
                    <a:cubicBezTo>
                      <a:pt x="2763" y="1369"/>
                      <a:pt x="3072" y="1072"/>
                      <a:pt x="3072" y="679"/>
                    </a:cubicBezTo>
                    <a:cubicBezTo>
                      <a:pt x="3072"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36"/>
              <p:cNvSpPr/>
              <p:nvPr/>
            </p:nvSpPr>
            <p:spPr>
              <a:xfrm>
                <a:off x="3109312" y="4417332"/>
                <a:ext cx="80448" cy="90304"/>
              </a:xfrm>
              <a:custGeom>
                <a:avLst/>
                <a:gdLst/>
                <a:ahLst/>
                <a:cxnLst/>
                <a:rect l="l" t="t" r="r" b="b"/>
                <a:pathLst>
                  <a:path w="2514" h="2822" extrusionOk="0">
                    <a:moveTo>
                      <a:pt x="814" y="0"/>
                    </a:moveTo>
                    <a:cubicBezTo>
                      <a:pt x="700" y="0"/>
                      <a:pt x="585" y="27"/>
                      <a:pt x="477" y="83"/>
                    </a:cubicBezTo>
                    <a:cubicBezTo>
                      <a:pt x="132" y="273"/>
                      <a:pt x="1" y="702"/>
                      <a:pt x="191" y="1047"/>
                    </a:cubicBezTo>
                    <a:cubicBezTo>
                      <a:pt x="465" y="1559"/>
                      <a:pt x="787" y="2059"/>
                      <a:pt x="1132" y="2535"/>
                    </a:cubicBezTo>
                    <a:cubicBezTo>
                      <a:pt x="1275" y="2714"/>
                      <a:pt x="1489" y="2821"/>
                      <a:pt x="1704" y="2821"/>
                    </a:cubicBezTo>
                    <a:cubicBezTo>
                      <a:pt x="1858" y="2821"/>
                      <a:pt x="2001" y="2773"/>
                      <a:pt x="2132" y="2678"/>
                    </a:cubicBezTo>
                    <a:cubicBezTo>
                      <a:pt x="2442" y="2440"/>
                      <a:pt x="2513" y="2000"/>
                      <a:pt x="2275" y="1690"/>
                    </a:cubicBezTo>
                    <a:cubicBezTo>
                      <a:pt x="1965" y="1261"/>
                      <a:pt x="1680" y="821"/>
                      <a:pt x="1430" y="368"/>
                    </a:cubicBezTo>
                    <a:cubicBezTo>
                      <a:pt x="1307" y="131"/>
                      <a:pt x="1065" y="0"/>
                      <a:pt x="8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36"/>
              <p:cNvSpPr/>
              <p:nvPr/>
            </p:nvSpPr>
            <p:spPr>
              <a:xfrm>
                <a:off x="3234304" y="4554452"/>
                <a:ext cx="97184" cy="72800"/>
              </a:xfrm>
              <a:custGeom>
                <a:avLst/>
                <a:gdLst/>
                <a:ahLst/>
                <a:cxnLst/>
                <a:rect l="l" t="t" r="r" b="b"/>
                <a:pathLst>
                  <a:path w="3037" h="2275" extrusionOk="0">
                    <a:moveTo>
                      <a:pt x="818" y="1"/>
                    </a:moveTo>
                    <a:cubicBezTo>
                      <a:pt x="588" y="1"/>
                      <a:pt x="361" y="109"/>
                      <a:pt x="226" y="310"/>
                    </a:cubicBezTo>
                    <a:cubicBezTo>
                      <a:pt x="0" y="632"/>
                      <a:pt x="84" y="1072"/>
                      <a:pt x="405" y="1286"/>
                    </a:cubicBezTo>
                    <a:cubicBezTo>
                      <a:pt x="881" y="1620"/>
                      <a:pt x="1381" y="1929"/>
                      <a:pt x="1893" y="2191"/>
                    </a:cubicBezTo>
                    <a:cubicBezTo>
                      <a:pt x="2000" y="2251"/>
                      <a:pt x="2119" y="2275"/>
                      <a:pt x="2227" y="2275"/>
                    </a:cubicBezTo>
                    <a:cubicBezTo>
                      <a:pt x="2477" y="2275"/>
                      <a:pt x="2727" y="2144"/>
                      <a:pt x="2858" y="1906"/>
                    </a:cubicBezTo>
                    <a:cubicBezTo>
                      <a:pt x="3036" y="1560"/>
                      <a:pt x="2905" y="1132"/>
                      <a:pt x="2560" y="941"/>
                    </a:cubicBezTo>
                    <a:cubicBezTo>
                      <a:pt x="2096" y="691"/>
                      <a:pt x="1643" y="417"/>
                      <a:pt x="1215" y="120"/>
                    </a:cubicBezTo>
                    <a:cubicBezTo>
                      <a:pt x="1094" y="39"/>
                      <a:pt x="956" y="1"/>
                      <a:pt x="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36"/>
              <p:cNvSpPr/>
              <p:nvPr/>
            </p:nvSpPr>
            <p:spPr>
              <a:xfrm>
                <a:off x="4904608" y="4637908"/>
                <a:ext cx="98688" cy="44608"/>
              </a:xfrm>
              <a:custGeom>
                <a:avLst/>
                <a:gdLst/>
                <a:ahLst/>
                <a:cxnLst/>
                <a:rect l="l" t="t" r="r" b="b"/>
                <a:pathLst>
                  <a:path w="3084" h="1394" extrusionOk="0">
                    <a:moveTo>
                      <a:pt x="2370" y="0"/>
                    </a:moveTo>
                    <a:lnTo>
                      <a:pt x="715" y="24"/>
                    </a:lnTo>
                    <a:cubicBezTo>
                      <a:pt x="322" y="24"/>
                      <a:pt x="0" y="322"/>
                      <a:pt x="0" y="714"/>
                    </a:cubicBezTo>
                    <a:cubicBezTo>
                      <a:pt x="0" y="1107"/>
                      <a:pt x="322" y="1393"/>
                      <a:pt x="715"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36"/>
              <p:cNvSpPr/>
              <p:nvPr/>
            </p:nvSpPr>
            <p:spPr>
              <a:xfrm>
                <a:off x="5465824" y="4638260"/>
                <a:ext cx="98688" cy="44256"/>
              </a:xfrm>
              <a:custGeom>
                <a:avLst/>
                <a:gdLst/>
                <a:ahLst/>
                <a:cxnLst/>
                <a:rect l="l" t="t" r="r" b="b"/>
                <a:pathLst>
                  <a:path w="3084" h="1383" extrusionOk="0">
                    <a:moveTo>
                      <a:pt x="2369" y="1"/>
                    </a:moveTo>
                    <a:lnTo>
                      <a:pt x="714" y="13"/>
                    </a:lnTo>
                    <a:cubicBezTo>
                      <a:pt x="322" y="13"/>
                      <a:pt x="0" y="311"/>
                      <a:pt x="0" y="703"/>
                    </a:cubicBezTo>
                    <a:cubicBezTo>
                      <a:pt x="0" y="1096"/>
                      <a:pt x="322" y="1382"/>
                      <a:pt x="714"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36"/>
              <p:cNvSpPr/>
              <p:nvPr/>
            </p:nvSpPr>
            <p:spPr>
              <a:xfrm>
                <a:off x="5278752" y="4638260"/>
                <a:ext cx="98688" cy="44256"/>
              </a:xfrm>
              <a:custGeom>
                <a:avLst/>
                <a:gdLst/>
                <a:ahLst/>
                <a:cxnLst/>
                <a:rect l="l" t="t" r="r" b="b"/>
                <a:pathLst>
                  <a:path w="3084" h="1383" extrusionOk="0">
                    <a:moveTo>
                      <a:pt x="2369" y="1"/>
                    </a:moveTo>
                    <a:lnTo>
                      <a:pt x="714" y="13"/>
                    </a:lnTo>
                    <a:cubicBezTo>
                      <a:pt x="322" y="13"/>
                      <a:pt x="0" y="311"/>
                      <a:pt x="0" y="703"/>
                    </a:cubicBezTo>
                    <a:cubicBezTo>
                      <a:pt x="0" y="1096"/>
                      <a:pt x="322" y="1382"/>
                      <a:pt x="714"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36"/>
              <p:cNvSpPr/>
              <p:nvPr/>
            </p:nvSpPr>
            <p:spPr>
              <a:xfrm>
                <a:off x="5398752" y="3270580"/>
                <a:ext cx="101376" cy="61280"/>
              </a:xfrm>
              <a:custGeom>
                <a:avLst/>
                <a:gdLst/>
                <a:ahLst/>
                <a:cxnLst/>
                <a:rect l="l" t="t" r="r" b="b"/>
                <a:pathLst>
                  <a:path w="3168" h="1915" extrusionOk="0">
                    <a:moveTo>
                      <a:pt x="772" y="0"/>
                    </a:moveTo>
                    <a:cubicBezTo>
                      <a:pt x="453" y="0"/>
                      <a:pt x="167" y="221"/>
                      <a:pt x="96" y="545"/>
                    </a:cubicBezTo>
                    <a:cubicBezTo>
                      <a:pt x="1" y="926"/>
                      <a:pt x="227" y="1307"/>
                      <a:pt x="608" y="1403"/>
                    </a:cubicBezTo>
                    <a:cubicBezTo>
                      <a:pt x="1120" y="1522"/>
                      <a:pt x="1620" y="1676"/>
                      <a:pt x="2108" y="1867"/>
                    </a:cubicBezTo>
                    <a:cubicBezTo>
                      <a:pt x="2191" y="1903"/>
                      <a:pt x="2275" y="1915"/>
                      <a:pt x="2370" y="1915"/>
                    </a:cubicBezTo>
                    <a:cubicBezTo>
                      <a:pt x="2644" y="1915"/>
                      <a:pt x="2918" y="1748"/>
                      <a:pt x="3025" y="1474"/>
                    </a:cubicBezTo>
                    <a:cubicBezTo>
                      <a:pt x="3168" y="1105"/>
                      <a:pt x="2989" y="688"/>
                      <a:pt x="2620" y="545"/>
                    </a:cubicBezTo>
                    <a:cubicBezTo>
                      <a:pt x="2084" y="343"/>
                      <a:pt x="1513" y="164"/>
                      <a:pt x="941" y="21"/>
                    </a:cubicBezTo>
                    <a:cubicBezTo>
                      <a:pt x="884" y="7"/>
                      <a:pt x="827" y="0"/>
                      <a:pt x="7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36"/>
              <p:cNvSpPr/>
              <p:nvPr/>
            </p:nvSpPr>
            <p:spPr>
              <a:xfrm>
                <a:off x="5262752" y="3875508"/>
                <a:ext cx="98688" cy="44224"/>
              </a:xfrm>
              <a:custGeom>
                <a:avLst/>
                <a:gdLst/>
                <a:ahLst/>
                <a:cxnLst/>
                <a:rect l="l" t="t" r="r" b="b"/>
                <a:pathLst>
                  <a:path w="3084" h="1382" extrusionOk="0">
                    <a:moveTo>
                      <a:pt x="2380" y="0"/>
                    </a:moveTo>
                    <a:cubicBezTo>
                      <a:pt x="2373" y="0"/>
                      <a:pt x="2365" y="0"/>
                      <a:pt x="2357" y="1"/>
                    </a:cubicBezTo>
                    <a:cubicBezTo>
                      <a:pt x="2262" y="13"/>
                      <a:pt x="2179" y="48"/>
                      <a:pt x="2096" y="48"/>
                    </a:cubicBezTo>
                    <a:lnTo>
                      <a:pt x="703" y="48"/>
                    </a:lnTo>
                    <a:cubicBezTo>
                      <a:pt x="310" y="48"/>
                      <a:pt x="0" y="322"/>
                      <a:pt x="0" y="715"/>
                    </a:cubicBezTo>
                    <a:cubicBezTo>
                      <a:pt x="0" y="1108"/>
                      <a:pt x="310" y="1382"/>
                      <a:pt x="703" y="1382"/>
                    </a:cubicBezTo>
                    <a:lnTo>
                      <a:pt x="2381" y="1382"/>
                    </a:lnTo>
                    <a:cubicBezTo>
                      <a:pt x="2774" y="1382"/>
                      <a:pt x="3084" y="1060"/>
                      <a:pt x="3072" y="667"/>
                    </a:cubicBezTo>
                    <a:cubicBezTo>
                      <a:pt x="3072" y="282"/>
                      <a:pt x="2752" y="0"/>
                      <a:pt x="23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36"/>
              <p:cNvSpPr/>
              <p:nvPr/>
            </p:nvSpPr>
            <p:spPr>
              <a:xfrm>
                <a:off x="5091680" y="4638260"/>
                <a:ext cx="98688" cy="44256"/>
              </a:xfrm>
              <a:custGeom>
                <a:avLst/>
                <a:gdLst/>
                <a:ahLst/>
                <a:cxnLst/>
                <a:rect l="l" t="t" r="r" b="b"/>
                <a:pathLst>
                  <a:path w="3084" h="1383" extrusionOk="0">
                    <a:moveTo>
                      <a:pt x="2369" y="1"/>
                    </a:moveTo>
                    <a:lnTo>
                      <a:pt x="715" y="13"/>
                    </a:lnTo>
                    <a:cubicBezTo>
                      <a:pt x="322" y="13"/>
                      <a:pt x="0" y="311"/>
                      <a:pt x="0" y="703"/>
                    </a:cubicBezTo>
                    <a:cubicBezTo>
                      <a:pt x="0" y="1096"/>
                      <a:pt x="322" y="1382"/>
                      <a:pt x="715" y="1382"/>
                    </a:cubicBezTo>
                    <a:lnTo>
                      <a:pt x="2369" y="1358"/>
                    </a:lnTo>
                    <a:cubicBezTo>
                      <a:pt x="2762" y="1358"/>
                      <a:pt x="3084" y="1073"/>
                      <a:pt x="3084" y="680"/>
                    </a:cubicBezTo>
                    <a:cubicBezTo>
                      <a:pt x="3084" y="287"/>
                      <a:pt x="2762" y="1"/>
                      <a:pt x="23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36"/>
              <p:cNvSpPr/>
              <p:nvPr/>
            </p:nvSpPr>
            <p:spPr>
              <a:xfrm>
                <a:off x="5075680" y="3876660"/>
                <a:ext cx="98304" cy="43072"/>
              </a:xfrm>
              <a:custGeom>
                <a:avLst/>
                <a:gdLst/>
                <a:ahLst/>
                <a:cxnLst/>
                <a:rect l="l" t="t" r="r" b="b"/>
                <a:pathLst>
                  <a:path w="3072" h="1346" extrusionOk="0">
                    <a:moveTo>
                      <a:pt x="703" y="0"/>
                    </a:moveTo>
                    <a:cubicBezTo>
                      <a:pt x="310" y="0"/>
                      <a:pt x="0" y="286"/>
                      <a:pt x="0" y="679"/>
                    </a:cubicBezTo>
                    <a:cubicBezTo>
                      <a:pt x="0" y="1072"/>
                      <a:pt x="310" y="1346"/>
                      <a:pt x="703" y="1346"/>
                    </a:cubicBezTo>
                    <a:lnTo>
                      <a:pt x="2369" y="1346"/>
                    </a:lnTo>
                    <a:cubicBezTo>
                      <a:pt x="2762" y="1346"/>
                      <a:pt x="3072" y="1072"/>
                      <a:pt x="3072" y="679"/>
                    </a:cubicBezTo>
                    <a:cubicBezTo>
                      <a:pt x="3072" y="286"/>
                      <a:pt x="2762" y="0"/>
                      <a:pt x="23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36"/>
              <p:cNvSpPr/>
              <p:nvPr/>
            </p:nvSpPr>
            <p:spPr>
              <a:xfrm>
                <a:off x="5214720"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36"/>
              <p:cNvSpPr/>
              <p:nvPr/>
            </p:nvSpPr>
            <p:spPr>
              <a:xfrm>
                <a:off x="5836896" y="4654260"/>
                <a:ext cx="101760" cy="57952"/>
              </a:xfrm>
              <a:custGeom>
                <a:avLst/>
                <a:gdLst/>
                <a:ahLst/>
                <a:cxnLst/>
                <a:rect l="l" t="t" r="r" b="b"/>
                <a:pathLst>
                  <a:path w="3180" h="1811" extrusionOk="0">
                    <a:moveTo>
                      <a:pt x="782" y="0"/>
                    </a:moveTo>
                    <a:cubicBezTo>
                      <a:pt x="450" y="0"/>
                      <a:pt x="147" y="225"/>
                      <a:pt x="84" y="561"/>
                    </a:cubicBezTo>
                    <a:cubicBezTo>
                      <a:pt x="1" y="954"/>
                      <a:pt x="239" y="1323"/>
                      <a:pt x="632" y="1406"/>
                    </a:cubicBezTo>
                    <a:cubicBezTo>
                      <a:pt x="1156" y="1513"/>
                      <a:pt x="1680" y="1644"/>
                      <a:pt x="2192" y="1787"/>
                    </a:cubicBezTo>
                    <a:cubicBezTo>
                      <a:pt x="2263" y="1811"/>
                      <a:pt x="2322" y="1811"/>
                      <a:pt x="2394" y="1811"/>
                    </a:cubicBezTo>
                    <a:cubicBezTo>
                      <a:pt x="2692" y="1811"/>
                      <a:pt x="2977" y="1608"/>
                      <a:pt x="3073" y="1299"/>
                    </a:cubicBezTo>
                    <a:cubicBezTo>
                      <a:pt x="3180" y="918"/>
                      <a:pt x="2954" y="537"/>
                      <a:pt x="2584" y="430"/>
                    </a:cubicBezTo>
                    <a:cubicBezTo>
                      <a:pt x="2037" y="275"/>
                      <a:pt x="1477" y="132"/>
                      <a:pt x="918" y="13"/>
                    </a:cubicBezTo>
                    <a:cubicBezTo>
                      <a:pt x="872" y="4"/>
                      <a:pt x="8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36"/>
              <p:cNvSpPr/>
              <p:nvPr/>
            </p:nvSpPr>
            <p:spPr>
              <a:xfrm>
                <a:off x="6012160" y="4714676"/>
                <a:ext cx="98720" cy="70688"/>
              </a:xfrm>
              <a:custGeom>
                <a:avLst/>
                <a:gdLst/>
                <a:ahLst/>
                <a:cxnLst/>
                <a:rect l="l" t="t" r="r" b="b"/>
                <a:pathLst>
                  <a:path w="3085" h="2209" extrusionOk="0">
                    <a:moveTo>
                      <a:pt x="805" y="1"/>
                    </a:moveTo>
                    <a:cubicBezTo>
                      <a:pt x="547" y="1"/>
                      <a:pt x="297" y="146"/>
                      <a:pt x="179" y="399"/>
                    </a:cubicBezTo>
                    <a:cubicBezTo>
                      <a:pt x="1" y="744"/>
                      <a:pt x="155" y="1173"/>
                      <a:pt x="501" y="1340"/>
                    </a:cubicBezTo>
                    <a:cubicBezTo>
                      <a:pt x="989" y="1578"/>
                      <a:pt x="1465" y="1840"/>
                      <a:pt x="1918" y="2102"/>
                    </a:cubicBezTo>
                    <a:cubicBezTo>
                      <a:pt x="2037" y="2173"/>
                      <a:pt x="2156" y="2209"/>
                      <a:pt x="2275" y="2209"/>
                    </a:cubicBezTo>
                    <a:cubicBezTo>
                      <a:pt x="2525" y="2209"/>
                      <a:pt x="2763" y="2078"/>
                      <a:pt x="2894" y="1852"/>
                    </a:cubicBezTo>
                    <a:cubicBezTo>
                      <a:pt x="3084" y="1518"/>
                      <a:pt x="2977" y="1078"/>
                      <a:pt x="2632" y="887"/>
                    </a:cubicBezTo>
                    <a:cubicBezTo>
                      <a:pt x="2144" y="601"/>
                      <a:pt x="1644" y="328"/>
                      <a:pt x="1120" y="78"/>
                    </a:cubicBezTo>
                    <a:cubicBezTo>
                      <a:pt x="1019" y="25"/>
                      <a:pt x="911" y="1"/>
                      <a:pt x="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6"/>
              <p:cNvSpPr/>
              <p:nvPr/>
            </p:nvSpPr>
            <p:spPr>
              <a:xfrm>
                <a:off x="6167616" y="4818676"/>
                <a:ext cx="88416" cy="82528"/>
              </a:xfrm>
              <a:custGeom>
                <a:avLst/>
                <a:gdLst/>
                <a:ahLst/>
                <a:cxnLst/>
                <a:rect l="l" t="t" r="r" b="b"/>
                <a:pathLst>
                  <a:path w="2763" h="2579" extrusionOk="0">
                    <a:moveTo>
                      <a:pt x="796" y="1"/>
                    </a:moveTo>
                    <a:cubicBezTo>
                      <a:pt x="600" y="1"/>
                      <a:pt x="403" y="79"/>
                      <a:pt x="262" y="233"/>
                    </a:cubicBezTo>
                    <a:cubicBezTo>
                      <a:pt x="0" y="518"/>
                      <a:pt x="24" y="971"/>
                      <a:pt x="322" y="1233"/>
                    </a:cubicBezTo>
                    <a:cubicBezTo>
                      <a:pt x="715" y="1590"/>
                      <a:pt x="1108" y="1971"/>
                      <a:pt x="1465" y="2352"/>
                    </a:cubicBezTo>
                    <a:cubicBezTo>
                      <a:pt x="1608" y="2507"/>
                      <a:pt x="1798" y="2578"/>
                      <a:pt x="1989" y="2578"/>
                    </a:cubicBezTo>
                    <a:cubicBezTo>
                      <a:pt x="2155" y="2578"/>
                      <a:pt x="2334" y="2519"/>
                      <a:pt x="2465" y="2388"/>
                    </a:cubicBezTo>
                    <a:cubicBezTo>
                      <a:pt x="2751" y="2114"/>
                      <a:pt x="2763" y="1673"/>
                      <a:pt x="2501" y="1388"/>
                    </a:cubicBezTo>
                    <a:cubicBezTo>
                      <a:pt x="2108" y="971"/>
                      <a:pt x="1691" y="566"/>
                      <a:pt x="1262" y="173"/>
                    </a:cubicBezTo>
                    <a:cubicBezTo>
                      <a:pt x="1131" y="58"/>
                      <a:pt x="963" y="1"/>
                      <a:pt x="7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36"/>
              <p:cNvSpPr/>
              <p:nvPr/>
            </p:nvSpPr>
            <p:spPr>
              <a:xfrm>
                <a:off x="5562208" y="3357044"/>
                <a:ext cx="86528" cy="84544"/>
              </a:xfrm>
              <a:custGeom>
                <a:avLst/>
                <a:gdLst/>
                <a:ahLst/>
                <a:cxnLst/>
                <a:rect l="l" t="t" r="r" b="b"/>
                <a:pathLst>
                  <a:path w="2704" h="2642" extrusionOk="0">
                    <a:moveTo>
                      <a:pt x="781" y="1"/>
                    </a:moveTo>
                    <a:cubicBezTo>
                      <a:pt x="593" y="1"/>
                      <a:pt x="405" y="75"/>
                      <a:pt x="262" y="225"/>
                    </a:cubicBezTo>
                    <a:cubicBezTo>
                      <a:pt x="0" y="510"/>
                      <a:pt x="12" y="963"/>
                      <a:pt x="298" y="1225"/>
                    </a:cubicBezTo>
                    <a:cubicBezTo>
                      <a:pt x="691" y="1582"/>
                      <a:pt x="1036" y="1963"/>
                      <a:pt x="1346" y="2368"/>
                    </a:cubicBezTo>
                    <a:cubicBezTo>
                      <a:pt x="1489" y="2546"/>
                      <a:pt x="1691" y="2642"/>
                      <a:pt x="1905" y="2642"/>
                    </a:cubicBezTo>
                    <a:cubicBezTo>
                      <a:pt x="2060" y="2642"/>
                      <a:pt x="2215" y="2594"/>
                      <a:pt x="2346" y="2499"/>
                    </a:cubicBezTo>
                    <a:cubicBezTo>
                      <a:pt x="2655" y="2261"/>
                      <a:pt x="2703" y="1808"/>
                      <a:pt x="2465" y="1499"/>
                    </a:cubicBezTo>
                    <a:cubicBezTo>
                      <a:pt x="2108" y="1034"/>
                      <a:pt x="1703" y="594"/>
                      <a:pt x="1262" y="189"/>
                    </a:cubicBezTo>
                    <a:cubicBezTo>
                      <a:pt x="1126" y="64"/>
                      <a:pt x="954" y="1"/>
                      <a:pt x="7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36"/>
              <p:cNvSpPr/>
              <p:nvPr/>
            </p:nvSpPr>
            <p:spPr>
              <a:xfrm>
                <a:off x="5652896" y="4638484"/>
                <a:ext cx="99072" cy="44768"/>
              </a:xfrm>
              <a:custGeom>
                <a:avLst/>
                <a:gdLst/>
                <a:ahLst/>
                <a:cxnLst/>
                <a:rect l="l" t="t" r="r" b="b"/>
                <a:pathLst>
                  <a:path w="3096" h="1399" extrusionOk="0">
                    <a:moveTo>
                      <a:pt x="2075" y="1"/>
                    </a:moveTo>
                    <a:cubicBezTo>
                      <a:pt x="1856" y="1"/>
                      <a:pt x="1639" y="6"/>
                      <a:pt x="1417" y="6"/>
                    </a:cubicBezTo>
                    <a:lnTo>
                      <a:pt x="714" y="6"/>
                    </a:lnTo>
                    <a:cubicBezTo>
                      <a:pt x="322" y="6"/>
                      <a:pt x="0" y="292"/>
                      <a:pt x="0" y="685"/>
                    </a:cubicBezTo>
                    <a:cubicBezTo>
                      <a:pt x="0" y="1077"/>
                      <a:pt x="322" y="1351"/>
                      <a:pt x="714" y="1351"/>
                    </a:cubicBezTo>
                    <a:lnTo>
                      <a:pt x="1417" y="1351"/>
                    </a:lnTo>
                    <a:cubicBezTo>
                      <a:pt x="1726" y="1351"/>
                      <a:pt x="2036" y="1375"/>
                      <a:pt x="2346" y="1387"/>
                    </a:cubicBezTo>
                    <a:cubicBezTo>
                      <a:pt x="2357" y="1387"/>
                      <a:pt x="2369" y="1399"/>
                      <a:pt x="2381" y="1399"/>
                    </a:cubicBezTo>
                    <a:cubicBezTo>
                      <a:pt x="2750" y="1399"/>
                      <a:pt x="3072" y="1113"/>
                      <a:pt x="3084" y="732"/>
                    </a:cubicBezTo>
                    <a:cubicBezTo>
                      <a:pt x="3096" y="339"/>
                      <a:pt x="2798" y="30"/>
                      <a:pt x="2405" y="6"/>
                    </a:cubicBezTo>
                    <a:cubicBezTo>
                      <a:pt x="2294" y="2"/>
                      <a:pt x="2184" y="1"/>
                      <a:pt x="20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6"/>
              <p:cNvSpPr/>
              <p:nvPr/>
            </p:nvSpPr>
            <p:spPr>
              <a:xfrm>
                <a:off x="5594208" y="3697844"/>
                <a:ext cx="80800" cy="89696"/>
              </a:xfrm>
              <a:custGeom>
                <a:avLst/>
                <a:gdLst/>
                <a:ahLst/>
                <a:cxnLst/>
                <a:rect l="l" t="t" r="r" b="b"/>
                <a:pathLst>
                  <a:path w="2525" h="2803" extrusionOk="0">
                    <a:moveTo>
                      <a:pt x="1722" y="0"/>
                    </a:moveTo>
                    <a:cubicBezTo>
                      <a:pt x="1470" y="0"/>
                      <a:pt x="1227" y="136"/>
                      <a:pt x="1096" y="373"/>
                    </a:cubicBezTo>
                    <a:cubicBezTo>
                      <a:pt x="858" y="814"/>
                      <a:pt x="572" y="1243"/>
                      <a:pt x="251" y="1647"/>
                    </a:cubicBezTo>
                    <a:cubicBezTo>
                      <a:pt x="0" y="1957"/>
                      <a:pt x="48" y="2398"/>
                      <a:pt x="358" y="2648"/>
                    </a:cubicBezTo>
                    <a:cubicBezTo>
                      <a:pt x="489" y="2743"/>
                      <a:pt x="643" y="2802"/>
                      <a:pt x="798" y="2802"/>
                    </a:cubicBezTo>
                    <a:cubicBezTo>
                      <a:pt x="1001" y="2802"/>
                      <a:pt x="1215" y="2707"/>
                      <a:pt x="1346" y="2529"/>
                    </a:cubicBezTo>
                    <a:cubicBezTo>
                      <a:pt x="1727" y="2064"/>
                      <a:pt x="2060" y="1564"/>
                      <a:pt x="2346" y="1040"/>
                    </a:cubicBezTo>
                    <a:cubicBezTo>
                      <a:pt x="2525" y="707"/>
                      <a:pt x="2406" y="266"/>
                      <a:pt x="2060" y="88"/>
                    </a:cubicBezTo>
                    <a:cubicBezTo>
                      <a:pt x="1952" y="28"/>
                      <a:pt x="1836" y="0"/>
                      <a:pt x="17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6"/>
              <p:cNvSpPr/>
              <p:nvPr/>
            </p:nvSpPr>
            <p:spPr>
              <a:xfrm>
                <a:off x="5443712" y="3827284"/>
                <a:ext cx="99840" cy="67680"/>
              </a:xfrm>
              <a:custGeom>
                <a:avLst/>
                <a:gdLst/>
                <a:ahLst/>
                <a:cxnLst/>
                <a:rect l="l" t="t" r="r" b="b"/>
                <a:pathLst>
                  <a:path w="3120" h="2115" extrusionOk="0">
                    <a:moveTo>
                      <a:pt x="2313" y="0"/>
                    </a:moveTo>
                    <a:cubicBezTo>
                      <a:pt x="2196" y="0"/>
                      <a:pt x="2076" y="30"/>
                      <a:pt x="1965" y="91"/>
                    </a:cubicBezTo>
                    <a:cubicBezTo>
                      <a:pt x="1513" y="341"/>
                      <a:pt x="1036" y="555"/>
                      <a:pt x="548" y="746"/>
                    </a:cubicBezTo>
                    <a:cubicBezTo>
                      <a:pt x="179" y="877"/>
                      <a:pt x="1" y="1293"/>
                      <a:pt x="143" y="1651"/>
                    </a:cubicBezTo>
                    <a:cubicBezTo>
                      <a:pt x="251" y="1936"/>
                      <a:pt x="512" y="2115"/>
                      <a:pt x="798" y="2115"/>
                    </a:cubicBezTo>
                    <a:cubicBezTo>
                      <a:pt x="882" y="2115"/>
                      <a:pt x="965" y="2103"/>
                      <a:pt x="1048" y="2067"/>
                    </a:cubicBezTo>
                    <a:cubicBezTo>
                      <a:pt x="1608" y="1853"/>
                      <a:pt x="2144" y="1603"/>
                      <a:pt x="2656" y="1329"/>
                    </a:cubicBezTo>
                    <a:cubicBezTo>
                      <a:pt x="2989" y="1139"/>
                      <a:pt x="3120" y="710"/>
                      <a:pt x="2929" y="365"/>
                    </a:cubicBezTo>
                    <a:cubicBezTo>
                      <a:pt x="2800" y="130"/>
                      <a:pt x="2561" y="0"/>
                      <a:pt x="23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6"/>
              <p:cNvSpPr/>
              <p:nvPr/>
            </p:nvSpPr>
            <p:spPr>
              <a:xfrm>
                <a:off x="6284960" y="4962932"/>
                <a:ext cx="75840" cy="92576"/>
              </a:xfrm>
              <a:custGeom>
                <a:avLst/>
                <a:gdLst/>
                <a:ahLst/>
                <a:cxnLst/>
                <a:rect l="l" t="t" r="r" b="b"/>
                <a:pathLst>
                  <a:path w="2370" h="2893" extrusionOk="0">
                    <a:moveTo>
                      <a:pt x="806" y="1"/>
                    </a:moveTo>
                    <a:cubicBezTo>
                      <a:pt x="685" y="1"/>
                      <a:pt x="563" y="31"/>
                      <a:pt x="453" y="94"/>
                    </a:cubicBezTo>
                    <a:cubicBezTo>
                      <a:pt x="120" y="285"/>
                      <a:pt x="1" y="725"/>
                      <a:pt x="191" y="1059"/>
                    </a:cubicBezTo>
                    <a:cubicBezTo>
                      <a:pt x="453" y="1523"/>
                      <a:pt x="703" y="1999"/>
                      <a:pt x="917" y="2476"/>
                    </a:cubicBezTo>
                    <a:cubicBezTo>
                      <a:pt x="1036" y="2737"/>
                      <a:pt x="1298" y="2892"/>
                      <a:pt x="1560" y="2892"/>
                    </a:cubicBezTo>
                    <a:cubicBezTo>
                      <a:pt x="1667" y="2892"/>
                      <a:pt x="1763" y="2880"/>
                      <a:pt x="1858" y="2833"/>
                    </a:cubicBezTo>
                    <a:cubicBezTo>
                      <a:pt x="2215" y="2678"/>
                      <a:pt x="2370" y="2249"/>
                      <a:pt x="2215" y="1892"/>
                    </a:cubicBezTo>
                    <a:cubicBezTo>
                      <a:pt x="1977" y="1380"/>
                      <a:pt x="1703" y="856"/>
                      <a:pt x="1417" y="356"/>
                    </a:cubicBezTo>
                    <a:cubicBezTo>
                      <a:pt x="1290" y="125"/>
                      <a:pt x="1051" y="1"/>
                      <a:pt x="8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6"/>
              <p:cNvSpPr/>
              <p:nvPr/>
            </p:nvSpPr>
            <p:spPr>
              <a:xfrm>
                <a:off x="4717536"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22" y="1393"/>
                      <a:pt x="703"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4653504" y="3257524"/>
                <a:ext cx="98720" cy="47680"/>
              </a:xfrm>
              <a:custGeom>
                <a:avLst/>
                <a:gdLst/>
                <a:ahLst/>
                <a:cxnLst/>
                <a:rect l="l" t="t" r="r" b="b"/>
                <a:pathLst>
                  <a:path w="3085" h="1490" extrusionOk="0">
                    <a:moveTo>
                      <a:pt x="703" y="1"/>
                    </a:moveTo>
                    <a:cubicBezTo>
                      <a:pt x="322" y="1"/>
                      <a:pt x="1" y="358"/>
                      <a:pt x="1" y="751"/>
                    </a:cubicBezTo>
                    <a:cubicBezTo>
                      <a:pt x="1" y="1144"/>
                      <a:pt x="322" y="1489"/>
                      <a:pt x="703"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p:nvPr/>
            </p:nvSpPr>
            <p:spPr>
              <a:xfrm>
                <a:off x="4701152"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1" y="1346"/>
                    </a:lnTo>
                    <a:cubicBezTo>
                      <a:pt x="2774" y="1346"/>
                      <a:pt x="3084" y="1072"/>
                      <a:pt x="3084" y="679"/>
                    </a:cubicBezTo>
                    <a:cubicBezTo>
                      <a:pt x="3084" y="286"/>
                      <a:pt x="2774" y="0"/>
                      <a:pt x="23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6"/>
              <p:cNvSpPr/>
              <p:nvPr/>
            </p:nvSpPr>
            <p:spPr>
              <a:xfrm>
                <a:off x="4514080" y="3876660"/>
                <a:ext cx="98688" cy="43072"/>
              </a:xfrm>
              <a:custGeom>
                <a:avLst/>
                <a:gdLst/>
                <a:ahLst/>
                <a:cxnLst/>
                <a:rect l="l" t="t" r="r" b="b"/>
                <a:pathLst>
                  <a:path w="3084" h="1346" extrusionOk="0">
                    <a:moveTo>
                      <a:pt x="715" y="0"/>
                    </a:moveTo>
                    <a:cubicBezTo>
                      <a:pt x="322" y="0"/>
                      <a:pt x="0" y="286"/>
                      <a:pt x="0" y="679"/>
                    </a:cubicBezTo>
                    <a:cubicBezTo>
                      <a:pt x="0" y="1072"/>
                      <a:pt x="322" y="1346"/>
                      <a:pt x="715" y="1346"/>
                    </a:cubicBezTo>
                    <a:lnTo>
                      <a:pt x="2382" y="1346"/>
                    </a:lnTo>
                    <a:cubicBezTo>
                      <a:pt x="2774" y="1346"/>
                      <a:pt x="3084" y="1072"/>
                      <a:pt x="3084" y="679"/>
                    </a:cubicBezTo>
                    <a:cubicBezTo>
                      <a:pt x="3084" y="286"/>
                      <a:pt x="2774" y="0"/>
                      <a:pt x="23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6"/>
              <p:cNvSpPr/>
              <p:nvPr/>
            </p:nvSpPr>
            <p:spPr>
              <a:xfrm>
                <a:off x="4530464"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22" y="1393"/>
                      <a:pt x="703" y="1393"/>
                    </a:cubicBezTo>
                    <a:lnTo>
                      <a:pt x="2370" y="1369"/>
                    </a:lnTo>
                    <a:cubicBezTo>
                      <a:pt x="2762" y="1369"/>
                      <a:pt x="3084" y="1084"/>
                      <a:pt x="3084" y="691"/>
                    </a:cubicBezTo>
                    <a:cubicBezTo>
                      <a:pt x="3084" y="298"/>
                      <a:pt x="2762"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6"/>
              <p:cNvSpPr/>
              <p:nvPr/>
            </p:nvSpPr>
            <p:spPr>
              <a:xfrm>
                <a:off x="4840576"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6"/>
              <p:cNvSpPr/>
              <p:nvPr/>
            </p:nvSpPr>
            <p:spPr>
              <a:xfrm>
                <a:off x="4888608" y="3876660"/>
                <a:ext cx="98304" cy="43072"/>
              </a:xfrm>
              <a:custGeom>
                <a:avLst/>
                <a:gdLst/>
                <a:ahLst/>
                <a:cxnLst/>
                <a:rect l="l" t="t" r="r" b="b"/>
                <a:pathLst>
                  <a:path w="3072" h="1346" extrusionOk="0">
                    <a:moveTo>
                      <a:pt x="703" y="0"/>
                    </a:moveTo>
                    <a:cubicBezTo>
                      <a:pt x="310" y="0"/>
                      <a:pt x="0" y="286"/>
                      <a:pt x="0" y="679"/>
                    </a:cubicBezTo>
                    <a:cubicBezTo>
                      <a:pt x="0" y="1072"/>
                      <a:pt x="310" y="1346"/>
                      <a:pt x="703" y="1346"/>
                    </a:cubicBezTo>
                    <a:lnTo>
                      <a:pt x="2369" y="1346"/>
                    </a:lnTo>
                    <a:cubicBezTo>
                      <a:pt x="2762" y="1346"/>
                      <a:pt x="3072" y="1072"/>
                      <a:pt x="3072" y="679"/>
                    </a:cubicBezTo>
                    <a:cubicBezTo>
                      <a:pt x="3072" y="286"/>
                      <a:pt x="2762" y="0"/>
                      <a:pt x="23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6"/>
              <p:cNvSpPr/>
              <p:nvPr/>
            </p:nvSpPr>
            <p:spPr>
              <a:xfrm>
                <a:off x="5027648" y="3257524"/>
                <a:ext cx="98720" cy="47680"/>
              </a:xfrm>
              <a:custGeom>
                <a:avLst/>
                <a:gdLst/>
                <a:ahLst/>
                <a:cxnLst/>
                <a:rect l="l" t="t" r="r" b="b"/>
                <a:pathLst>
                  <a:path w="3085" h="1490" extrusionOk="0">
                    <a:moveTo>
                      <a:pt x="715" y="1"/>
                    </a:moveTo>
                    <a:cubicBezTo>
                      <a:pt x="322" y="1"/>
                      <a:pt x="1" y="358"/>
                      <a:pt x="1" y="751"/>
                    </a:cubicBezTo>
                    <a:cubicBezTo>
                      <a:pt x="1" y="1144"/>
                      <a:pt x="322" y="1489"/>
                      <a:pt x="715"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6"/>
              <p:cNvSpPr/>
              <p:nvPr/>
            </p:nvSpPr>
            <p:spPr>
              <a:xfrm>
                <a:off x="4343392" y="4637908"/>
                <a:ext cx="98688" cy="44608"/>
              </a:xfrm>
              <a:custGeom>
                <a:avLst/>
                <a:gdLst/>
                <a:ahLst/>
                <a:cxnLst/>
                <a:rect l="l" t="t" r="r" b="b"/>
                <a:pathLst>
                  <a:path w="3084" h="1394" extrusionOk="0">
                    <a:moveTo>
                      <a:pt x="2370" y="0"/>
                    </a:moveTo>
                    <a:lnTo>
                      <a:pt x="703" y="24"/>
                    </a:lnTo>
                    <a:cubicBezTo>
                      <a:pt x="322" y="24"/>
                      <a:pt x="0" y="322"/>
                      <a:pt x="0" y="714"/>
                    </a:cubicBezTo>
                    <a:cubicBezTo>
                      <a:pt x="0" y="1107"/>
                      <a:pt x="310" y="1393"/>
                      <a:pt x="703" y="1393"/>
                    </a:cubicBezTo>
                    <a:lnTo>
                      <a:pt x="2370" y="1369"/>
                    </a:lnTo>
                    <a:cubicBezTo>
                      <a:pt x="2763" y="1369"/>
                      <a:pt x="3084" y="1072"/>
                      <a:pt x="3084" y="691"/>
                    </a:cubicBezTo>
                    <a:cubicBezTo>
                      <a:pt x="3084" y="298"/>
                      <a:pt x="2763" y="0"/>
                      <a:pt x="23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6"/>
              <p:cNvSpPr/>
              <p:nvPr/>
            </p:nvSpPr>
            <p:spPr>
              <a:xfrm>
                <a:off x="4466432" y="3257524"/>
                <a:ext cx="98720" cy="47680"/>
              </a:xfrm>
              <a:custGeom>
                <a:avLst/>
                <a:gdLst/>
                <a:ahLst/>
                <a:cxnLst/>
                <a:rect l="l" t="t" r="r" b="b"/>
                <a:pathLst>
                  <a:path w="3085" h="1490" extrusionOk="0">
                    <a:moveTo>
                      <a:pt x="703" y="1"/>
                    </a:moveTo>
                    <a:cubicBezTo>
                      <a:pt x="322" y="1"/>
                      <a:pt x="1" y="358"/>
                      <a:pt x="1" y="751"/>
                    </a:cubicBezTo>
                    <a:cubicBezTo>
                      <a:pt x="1" y="1144"/>
                      <a:pt x="322" y="1489"/>
                      <a:pt x="703" y="1489"/>
                    </a:cubicBezTo>
                    <a:lnTo>
                      <a:pt x="2370" y="1489"/>
                    </a:lnTo>
                    <a:cubicBezTo>
                      <a:pt x="2763" y="1489"/>
                      <a:pt x="3085" y="1144"/>
                      <a:pt x="3085" y="751"/>
                    </a:cubicBezTo>
                    <a:cubicBezTo>
                      <a:pt x="3085" y="358"/>
                      <a:pt x="2763" y="1"/>
                      <a:pt x="23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6"/>
              <p:cNvSpPr/>
              <p:nvPr/>
            </p:nvSpPr>
            <p:spPr>
              <a:xfrm>
                <a:off x="4820000" y="2783156"/>
                <a:ext cx="100256" cy="46944"/>
              </a:xfrm>
              <a:custGeom>
                <a:avLst/>
                <a:gdLst/>
                <a:ahLst/>
                <a:cxnLst/>
                <a:rect l="l" t="t" r="r" b="b"/>
                <a:pathLst>
                  <a:path w="3133" h="1467" extrusionOk="0">
                    <a:moveTo>
                      <a:pt x="2380" y="0"/>
                    </a:moveTo>
                    <a:cubicBezTo>
                      <a:pt x="2365" y="0"/>
                      <a:pt x="2350" y="1"/>
                      <a:pt x="2335" y="2"/>
                    </a:cubicBezTo>
                    <a:lnTo>
                      <a:pt x="2275" y="2"/>
                    </a:lnTo>
                    <a:cubicBezTo>
                      <a:pt x="2073" y="25"/>
                      <a:pt x="1894" y="73"/>
                      <a:pt x="1704" y="85"/>
                    </a:cubicBezTo>
                    <a:cubicBezTo>
                      <a:pt x="1692" y="79"/>
                      <a:pt x="1679" y="77"/>
                      <a:pt x="1666" y="77"/>
                    </a:cubicBezTo>
                    <a:cubicBezTo>
                      <a:pt x="1626" y="77"/>
                      <a:pt x="1582" y="97"/>
                      <a:pt x="1537" y="97"/>
                    </a:cubicBezTo>
                    <a:lnTo>
                      <a:pt x="703" y="97"/>
                    </a:lnTo>
                    <a:cubicBezTo>
                      <a:pt x="311" y="97"/>
                      <a:pt x="1" y="371"/>
                      <a:pt x="1" y="764"/>
                    </a:cubicBezTo>
                    <a:cubicBezTo>
                      <a:pt x="1" y="1156"/>
                      <a:pt x="311" y="1442"/>
                      <a:pt x="703" y="1442"/>
                    </a:cubicBezTo>
                    <a:lnTo>
                      <a:pt x="1358" y="1442"/>
                    </a:lnTo>
                    <a:lnTo>
                      <a:pt x="1358" y="1430"/>
                    </a:lnTo>
                    <a:cubicBezTo>
                      <a:pt x="1418" y="1430"/>
                      <a:pt x="1477" y="1466"/>
                      <a:pt x="1537" y="1466"/>
                    </a:cubicBezTo>
                    <a:cubicBezTo>
                      <a:pt x="1835" y="1466"/>
                      <a:pt x="2108" y="1442"/>
                      <a:pt x="2382" y="1418"/>
                    </a:cubicBezTo>
                    <a:lnTo>
                      <a:pt x="2442" y="1418"/>
                    </a:lnTo>
                    <a:cubicBezTo>
                      <a:pt x="2835" y="1383"/>
                      <a:pt x="3132" y="1049"/>
                      <a:pt x="3097" y="656"/>
                    </a:cubicBezTo>
                    <a:cubicBezTo>
                      <a:pt x="3074" y="279"/>
                      <a:pt x="2754" y="0"/>
                      <a:pt x="23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6"/>
              <p:cNvSpPr/>
              <p:nvPr/>
            </p:nvSpPr>
            <p:spPr>
              <a:xfrm>
                <a:off x="4577696" y="2269460"/>
                <a:ext cx="87680" cy="87040"/>
              </a:xfrm>
              <a:custGeom>
                <a:avLst/>
                <a:gdLst/>
                <a:ahLst/>
                <a:cxnLst/>
                <a:rect l="l" t="t" r="r" b="b"/>
                <a:pathLst>
                  <a:path w="2740" h="2720" extrusionOk="0">
                    <a:moveTo>
                      <a:pt x="805" y="0"/>
                    </a:moveTo>
                    <a:cubicBezTo>
                      <a:pt x="669" y="0"/>
                      <a:pt x="530" y="40"/>
                      <a:pt x="405" y="124"/>
                    </a:cubicBezTo>
                    <a:cubicBezTo>
                      <a:pt x="84" y="338"/>
                      <a:pt x="1" y="779"/>
                      <a:pt x="215" y="1100"/>
                    </a:cubicBezTo>
                    <a:cubicBezTo>
                      <a:pt x="572" y="1624"/>
                      <a:pt x="989" y="2112"/>
                      <a:pt x="1477" y="2541"/>
                    </a:cubicBezTo>
                    <a:cubicBezTo>
                      <a:pt x="1608" y="2660"/>
                      <a:pt x="1775" y="2720"/>
                      <a:pt x="1941" y="2720"/>
                    </a:cubicBezTo>
                    <a:cubicBezTo>
                      <a:pt x="2144" y="2720"/>
                      <a:pt x="2334" y="2636"/>
                      <a:pt x="2477" y="2470"/>
                    </a:cubicBezTo>
                    <a:cubicBezTo>
                      <a:pt x="2739" y="2184"/>
                      <a:pt x="2703" y="1731"/>
                      <a:pt x="2418" y="1469"/>
                    </a:cubicBezTo>
                    <a:cubicBezTo>
                      <a:pt x="2025" y="1124"/>
                      <a:pt x="1679" y="731"/>
                      <a:pt x="1394" y="315"/>
                    </a:cubicBezTo>
                    <a:cubicBezTo>
                      <a:pt x="1259" y="113"/>
                      <a:pt x="1036" y="0"/>
                      <a:pt x="8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6"/>
              <p:cNvSpPr/>
              <p:nvPr/>
            </p:nvSpPr>
            <p:spPr>
              <a:xfrm>
                <a:off x="4929728" y="2386420"/>
                <a:ext cx="101408" cy="69152"/>
              </a:xfrm>
              <a:custGeom>
                <a:avLst/>
                <a:gdLst/>
                <a:ahLst/>
                <a:cxnLst/>
                <a:rect l="l" t="t" r="r" b="b"/>
                <a:pathLst>
                  <a:path w="3169" h="2161" extrusionOk="0">
                    <a:moveTo>
                      <a:pt x="795" y="1"/>
                    </a:moveTo>
                    <a:cubicBezTo>
                      <a:pt x="504" y="1"/>
                      <a:pt x="236" y="189"/>
                      <a:pt x="132" y="481"/>
                    </a:cubicBezTo>
                    <a:cubicBezTo>
                      <a:pt x="1" y="851"/>
                      <a:pt x="203" y="1255"/>
                      <a:pt x="572" y="1386"/>
                    </a:cubicBezTo>
                    <a:cubicBezTo>
                      <a:pt x="1073" y="1553"/>
                      <a:pt x="1549" y="1779"/>
                      <a:pt x="1989" y="2053"/>
                    </a:cubicBezTo>
                    <a:cubicBezTo>
                      <a:pt x="2108" y="2124"/>
                      <a:pt x="2239" y="2160"/>
                      <a:pt x="2358" y="2160"/>
                    </a:cubicBezTo>
                    <a:cubicBezTo>
                      <a:pt x="2597" y="2160"/>
                      <a:pt x="2835" y="2041"/>
                      <a:pt x="2966" y="1827"/>
                    </a:cubicBezTo>
                    <a:cubicBezTo>
                      <a:pt x="3168" y="1493"/>
                      <a:pt x="3073" y="1053"/>
                      <a:pt x="2739" y="851"/>
                    </a:cubicBezTo>
                    <a:cubicBezTo>
                      <a:pt x="2204" y="517"/>
                      <a:pt x="1632" y="243"/>
                      <a:pt x="1025" y="41"/>
                    </a:cubicBezTo>
                    <a:cubicBezTo>
                      <a:pt x="948" y="14"/>
                      <a:pt x="871" y="1"/>
                      <a:pt x="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6"/>
              <p:cNvSpPr/>
              <p:nvPr/>
            </p:nvSpPr>
            <p:spPr>
              <a:xfrm>
                <a:off x="5067680" y="2513428"/>
                <a:ext cx="60608" cy="99488"/>
              </a:xfrm>
              <a:custGeom>
                <a:avLst/>
                <a:gdLst/>
                <a:ahLst/>
                <a:cxnLst/>
                <a:rect l="l" t="t" r="r" b="b"/>
                <a:pathLst>
                  <a:path w="1894" h="3109" extrusionOk="0">
                    <a:moveTo>
                      <a:pt x="801" y="1"/>
                    </a:moveTo>
                    <a:cubicBezTo>
                      <a:pt x="717" y="1"/>
                      <a:pt x="632" y="16"/>
                      <a:pt x="548" y="49"/>
                    </a:cubicBezTo>
                    <a:cubicBezTo>
                      <a:pt x="179" y="191"/>
                      <a:pt x="0" y="596"/>
                      <a:pt x="143" y="965"/>
                    </a:cubicBezTo>
                    <a:cubicBezTo>
                      <a:pt x="322" y="1442"/>
                      <a:pt x="429" y="1942"/>
                      <a:pt x="452" y="2442"/>
                    </a:cubicBezTo>
                    <a:cubicBezTo>
                      <a:pt x="476" y="2811"/>
                      <a:pt x="786" y="3108"/>
                      <a:pt x="1167" y="3108"/>
                    </a:cubicBezTo>
                    <a:lnTo>
                      <a:pt x="1203" y="3108"/>
                    </a:lnTo>
                    <a:cubicBezTo>
                      <a:pt x="1595" y="3085"/>
                      <a:pt x="1893" y="2739"/>
                      <a:pt x="1869" y="2358"/>
                    </a:cubicBezTo>
                    <a:cubicBezTo>
                      <a:pt x="1834" y="1704"/>
                      <a:pt x="1691" y="1073"/>
                      <a:pt x="1465" y="453"/>
                    </a:cubicBezTo>
                    <a:cubicBezTo>
                      <a:pt x="1354" y="177"/>
                      <a:pt x="1087" y="1"/>
                      <a:pt x="8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6"/>
              <p:cNvSpPr/>
              <p:nvPr/>
            </p:nvSpPr>
            <p:spPr>
              <a:xfrm>
                <a:off x="4548352" y="2082548"/>
                <a:ext cx="47680" cy="100608"/>
              </a:xfrm>
              <a:custGeom>
                <a:avLst/>
                <a:gdLst/>
                <a:ahLst/>
                <a:cxnLst/>
                <a:rect l="l" t="t" r="r" b="b"/>
                <a:pathLst>
                  <a:path w="1490" h="3144" extrusionOk="0">
                    <a:moveTo>
                      <a:pt x="739" y="0"/>
                    </a:moveTo>
                    <a:cubicBezTo>
                      <a:pt x="346" y="0"/>
                      <a:pt x="1" y="310"/>
                      <a:pt x="1" y="702"/>
                    </a:cubicBezTo>
                    <a:lnTo>
                      <a:pt x="1" y="2441"/>
                    </a:lnTo>
                    <a:cubicBezTo>
                      <a:pt x="1" y="2834"/>
                      <a:pt x="346" y="3143"/>
                      <a:pt x="739" y="3143"/>
                    </a:cubicBezTo>
                    <a:cubicBezTo>
                      <a:pt x="1132" y="3143"/>
                      <a:pt x="1489" y="2834"/>
                      <a:pt x="1489" y="2441"/>
                    </a:cubicBezTo>
                    <a:lnTo>
                      <a:pt x="1489" y="702"/>
                    </a:lnTo>
                    <a:cubicBezTo>
                      <a:pt x="1489" y="310"/>
                      <a:pt x="1132" y="0"/>
                      <a:pt x="7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6"/>
              <p:cNvSpPr/>
              <p:nvPr/>
            </p:nvSpPr>
            <p:spPr>
              <a:xfrm>
                <a:off x="4997568" y="2695700"/>
                <a:ext cx="90688" cy="83712"/>
              </a:xfrm>
              <a:custGeom>
                <a:avLst/>
                <a:gdLst/>
                <a:ahLst/>
                <a:cxnLst/>
                <a:rect l="l" t="t" r="r" b="b"/>
                <a:pathLst>
                  <a:path w="2834" h="2616" extrusionOk="0">
                    <a:moveTo>
                      <a:pt x="2043" y="0"/>
                    </a:moveTo>
                    <a:cubicBezTo>
                      <a:pt x="1834" y="0"/>
                      <a:pt x="1626" y="92"/>
                      <a:pt x="1489" y="270"/>
                    </a:cubicBezTo>
                    <a:cubicBezTo>
                      <a:pt x="1167" y="663"/>
                      <a:pt x="798" y="1032"/>
                      <a:pt x="369" y="1353"/>
                    </a:cubicBezTo>
                    <a:cubicBezTo>
                      <a:pt x="60" y="1580"/>
                      <a:pt x="0" y="2032"/>
                      <a:pt x="238" y="2342"/>
                    </a:cubicBezTo>
                    <a:cubicBezTo>
                      <a:pt x="369" y="2520"/>
                      <a:pt x="584" y="2615"/>
                      <a:pt x="798" y="2615"/>
                    </a:cubicBezTo>
                    <a:cubicBezTo>
                      <a:pt x="953" y="2615"/>
                      <a:pt x="1096" y="2580"/>
                      <a:pt x="1227" y="2473"/>
                    </a:cubicBezTo>
                    <a:cubicBezTo>
                      <a:pt x="1739" y="2092"/>
                      <a:pt x="2203" y="1639"/>
                      <a:pt x="2596" y="1151"/>
                    </a:cubicBezTo>
                    <a:cubicBezTo>
                      <a:pt x="2834" y="841"/>
                      <a:pt x="2786" y="401"/>
                      <a:pt x="2477" y="151"/>
                    </a:cubicBezTo>
                    <a:cubicBezTo>
                      <a:pt x="2351" y="50"/>
                      <a:pt x="2196" y="0"/>
                      <a:pt x="20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6"/>
              <p:cNvSpPr/>
              <p:nvPr/>
            </p:nvSpPr>
            <p:spPr>
              <a:xfrm>
                <a:off x="4548352" y="1888980"/>
                <a:ext cx="47680" cy="100608"/>
              </a:xfrm>
              <a:custGeom>
                <a:avLst/>
                <a:gdLst/>
                <a:ahLst/>
                <a:cxnLst/>
                <a:rect l="l" t="t" r="r" b="b"/>
                <a:pathLst>
                  <a:path w="1490" h="3144" extrusionOk="0">
                    <a:moveTo>
                      <a:pt x="739" y="1"/>
                    </a:moveTo>
                    <a:cubicBezTo>
                      <a:pt x="346" y="1"/>
                      <a:pt x="1" y="310"/>
                      <a:pt x="1" y="703"/>
                    </a:cubicBezTo>
                    <a:lnTo>
                      <a:pt x="1" y="2441"/>
                    </a:lnTo>
                    <a:cubicBezTo>
                      <a:pt x="1" y="2834"/>
                      <a:pt x="346" y="3144"/>
                      <a:pt x="739" y="3144"/>
                    </a:cubicBezTo>
                    <a:cubicBezTo>
                      <a:pt x="1132" y="3144"/>
                      <a:pt x="1489" y="2834"/>
                      <a:pt x="1489" y="2441"/>
                    </a:cubicBezTo>
                    <a:lnTo>
                      <a:pt x="1489" y="703"/>
                    </a:lnTo>
                    <a:cubicBezTo>
                      <a:pt x="1489" y="310"/>
                      <a:pt x="1132" y="1"/>
                      <a:pt x="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6"/>
              <p:cNvSpPr/>
              <p:nvPr/>
            </p:nvSpPr>
            <p:spPr>
              <a:xfrm>
                <a:off x="4739232" y="2368404"/>
                <a:ext cx="102144" cy="50976"/>
              </a:xfrm>
              <a:custGeom>
                <a:avLst/>
                <a:gdLst/>
                <a:ahLst/>
                <a:cxnLst/>
                <a:rect l="l" t="t" r="r" b="b"/>
                <a:pathLst>
                  <a:path w="3192" h="1593" extrusionOk="0">
                    <a:moveTo>
                      <a:pt x="762" y="0"/>
                    </a:moveTo>
                    <a:cubicBezTo>
                      <a:pt x="421" y="0"/>
                      <a:pt x="114" y="248"/>
                      <a:pt x="60" y="604"/>
                    </a:cubicBezTo>
                    <a:cubicBezTo>
                      <a:pt x="1" y="985"/>
                      <a:pt x="263" y="1378"/>
                      <a:pt x="644" y="1449"/>
                    </a:cubicBezTo>
                    <a:cubicBezTo>
                      <a:pt x="1132" y="1521"/>
                      <a:pt x="1632" y="1592"/>
                      <a:pt x="2132" y="1592"/>
                    </a:cubicBezTo>
                    <a:lnTo>
                      <a:pt x="2489" y="1592"/>
                    </a:lnTo>
                    <a:cubicBezTo>
                      <a:pt x="2870" y="1592"/>
                      <a:pt x="3192" y="1247"/>
                      <a:pt x="3192" y="854"/>
                    </a:cubicBezTo>
                    <a:cubicBezTo>
                      <a:pt x="3192" y="461"/>
                      <a:pt x="2870" y="104"/>
                      <a:pt x="2489" y="104"/>
                    </a:cubicBezTo>
                    <a:lnTo>
                      <a:pt x="2132" y="104"/>
                    </a:lnTo>
                    <a:cubicBezTo>
                      <a:pt x="1703" y="104"/>
                      <a:pt x="1287" y="80"/>
                      <a:pt x="870" y="9"/>
                    </a:cubicBezTo>
                    <a:cubicBezTo>
                      <a:pt x="834" y="3"/>
                      <a:pt x="798" y="0"/>
                      <a:pt x="7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6"/>
              <p:cNvSpPr/>
              <p:nvPr/>
            </p:nvSpPr>
            <p:spPr>
              <a:xfrm>
                <a:off x="4548352" y="1725908"/>
                <a:ext cx="47680" cy="72800"/>
              </a:xfrm>
              <a:custGeom>
                <a:avLst/>
                <a:gdLst/>
                <a:ahLst/>
                <a:cxnLst/>
                <a:rect l="l" t="t" r="r" b="b"/>
                <a:pathLst>
                  <a:path w="1490" h="2275" extrusionOk="0">
                    <a:moveTo>
                      <a:pt x="739" y="1"/>
                    </a:moveTo>
                    <a:cubicBezTo>
                      <a:pt x="346" y="1"/>
                      <a:pt x="1" y="322"/>
                      <a:pt x="1" y="715"/>
                    </a:cubicBezTo>
                    <a:lnTo>
                      <a:pt x="1" y="1572"/>
                    </a:lnTo>
                    <a:cubicBezTo>
                      <a:pt x="1" y="1965"/>
                      <a:pt x="346" y="2275"/>
                      <a:pt x="739" y="2275"/>
                    </a:cubicBezTo>
                    <a:cubicBezTo>
                      <a:pt x="1132" y="2275"/>
                      <a:pt x="1489" y="1965"/>
                      <a:pt x="1489" y="1572"/>
                    </a:cubicBezTo>
                    <a:lnTo>
                      <a:pt x="1489" y="715"/>
                    </a:lnTo>
                    <a:cubicBezTo>
                      <a:pt x="1489" y="322"/>
                      <a:pt x="1132" y="1"/>
                      <a:pt x="7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01" name="Google Shape;801;p36"/>
          <p:cNvSpPr/>
          <p:nvPr/>
        </p:nvSpPr>
        <p:spPr>
          <a:xfrm>
            <a:off x="4281644" y="809182"/>
            <a:ext cx="580704" cy="580672"/>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FFFFFF"/>
                </a:solidFill>
                <a:latin typeface="Fira Sans Extra Condensed"/>
                <a:ea typeface="Fira Sans Extra Condensed"/>
                <a:cs typeface="Fira Sans Extra Condensed"/>
                <a:sym typeface="Fira Sans Extra Condensed"/>
              </a:rPr>
              <a:t>01</a:t>
            </a:r>
            <a:endParaRPr sz="3000" b="0" i="0" u="none" strike="noStrike" cap="none">
              <a:solidFill>
                <a:srgbClr val="FFFFFF"/>
              </a:solidFill>
              <a:latin typeface="Fira Sans Extra Condensed"/>
              <a:ea typeface="Fira Sans Extra Condensed"/>
              <a:cs typeface="Fira Sans Extra Condensed"/>
              <a:sym typeface="Fira Sans Extra Condensed"/>
            </a:endParaRPr>
          </a:p>
        </p:txBody>
      </p:sp>
      <p:grpSp>
        <p:nvGrpSpPr>
          <p:cNvPr id="802" name="Google Shape;802;p36"/>
          <p:cNvGrpSpPr/>
          <p:nvPr/>
        </p:nvGrpSpPr>
        <p:grpSpPr>
          <a:xfrm>
            <a:off x="5472581" y="2377038"/>
            <a:ext cx="3521444" cy="845142"/>
            <a:chOff x="5762256" y="2743113"/>
            <a:chExt cx="3521444" cy="845142"/>
          </a:xfrm>
        </p:grpSpPr>
        <p:sp>
          <p:nvSpPr>
            <p:cNvPr id="803" name="Google Shape;803;p36"/>
            <p:cNvSpPr/>
            <p:nvPr/>
          </p:nvSpPr>
          <p:spPr>
            <a:xfrm>
              <a:off x="5762256" y="2937471"/>
              <a:ext cx="650752" cy="650784"/>
            </a:xfrm>
            <a:custGeom>
              <a:avLst/>
              <a:gdLst/>
              <a:ahLst/>
              <a:cxnLst/>
              <a:rect l="l" t="t" r="r" b="b"/>
              <a:pathLst>
                <a:path w="20336" h="20337" extrusionOk="0">
                  <a:moveTo>
                    <a:pt x="12645" y="0"/>
                  </a:moveTo>
                  <a:cubicBezTo>
                    <a:pt x="8418" y="0"/>
                    <a:pt x="4953" y="3441"/>
                    <a:pt x="4953" y="7692"/>
                  </a:cubicBezTo>
                  <a:cubicBezTo>
                    <a:pt x="4953" y="9728"/>
                    <a:pt x="5739" y="11561"/>
                    <a:pt x="7025" y="12942"/>
                  </a:cubicBezTo>
                  <a:lnTo>
                    <a:pt x="1786" y="18169"/>
                  </a:lnTo>
                  <a:cubicBezTo>
                    <a:pt x="1607" y="18062"/>
                    <a:pt x="1405" y="17991"/>
                    <a:pt x="1179" y="17991"/>
                  </a:cubicBezTo>
                  <a:cubicBezTo>
                    <a:pt x="548" y="17991"/>
                    <a:pt x="0" y="18538"/>
                    <a:pt x="0" y="19169"/>
                  </a:cubicBezTo>
                  <a:cubicBezTo>
                    <a:pt x="0" y="19812"/>
                    <a:pt x="548" y="20336"/>
                    <a:pt x="1179" y="20336"/>
                  </a:cubicBezTo>
                  <a:cubicBezTo>
                    <a:pt x="1822" y="20336"/>
                    <a:pt x="2346" y="19812"/>
                    <a:pt x="2346" y="19169"/>
                  </a:cubicBezTo>
                  <a:cubicBezTo>
                    <a:pt x="2346" y="18955"/>
                    <a:pt x="2286" y="18753"/>
                    <a:pt x="2179" y="18574"/>
                  </a:cubicBezTo>
                  <a:lnTo>
                    <a:pt x="7418" y="13335"/>
                  </a:lnTo>
                  <a:cubicBezTo>
                    <a:pt x="8799" y="14609"/>
                    <a:pt x="10632" y="15383"/>
                    <a:pt x="12645" y="15383"/>
                  </a:cubicBezTo>
                  <a:cubicBezTo>
                    <a:pt x="16895" y="15383"/>
                    <a:pt x="20336" y="11942"/>
                    <a:pt x="20336" y="7692"/>
                  </a:cubicBezTo>
                  <a:cubicBezTo>
                    <a:pt x="20336" y="3441"/>
                    <a:pt x="16895" y="0"/>
                    <a:pt x="126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6"/>
            <p:cNvSpPr txBox="1"/>
            <p:nvPr/>
          </p:nvSpPr>
          <p:spPr>
            <a:xfrm>
              <a:off x="5881575" y="3021163"/>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04</a:t>
              </a:r>
              <a:endParaRPr sz="1400" b="0" i="0" u="none" strike="noStrike" cap="none">
                <a:solidFill>
                  <a:srgbClr val="000000"/>
                </a:solidFill>
                <a:latin typeface="Roboto"/>
                <a:ea typeface="Roboto"/>
                <a:cs typeface="Roboto"/>
                <a:sym typeface="Roboto"/>
              </a:endParaRPr>
            </a:p>
          </p:txBody>
        </p:sp>
        <p:sp>
          <p:nvSpPr>
            <p:cNvPr id="805" name="Google Shape;805;p36"/>
            <p:cNvSpPr txBox="1"/>
            <p:nvPr/>
          </p:nvSpPr>
          <p:spPr>
            <a:xfrm>
              <a:off x="6489200" y="2743113"/>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06" name="Google Shape;806;p36"/>
            <p:cNvSpPr txBox="1"/>
            <p:nvPr/>
          </p:nvSpPr>
          <p:spPr>
            <a:xfrm>
              <a:off x="6489200" y="2743125"/>
              <a:ext cx="27945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Family provided with WY Family Resource Manual</a:t>
              </a:r>
              <a:endParaRPr sz="1800" b="1" i="0" u="none" strike="noStrike" cap="none">
                <a:solidFill>
                  <a:srgbClr val="434343"/>
                </a:solidFill>
                <a:latin typeface="Roboto"/>
                <a:ea typeface="Roboto"/>
                <a:cs typeface="Roboto"/>
                <a:sym typeface="Roboto"/>
              </a:endParaRPr>
            </a:p>
          </p:txBody>
        </p:sp>
      </p:grpSp>
      <p:grpSp>
        <p:nvGrpSpPr>
          <p:cNvPr id="807" name="Google Shape;807;p36"/>
          <p:cNvGrpSpPr/>
          <p:nvPr/>
        </p:nvGrpSpPr>
        <p:grpSpPr>
          <a:xfrm>
            <a:off x="821225" y="1721025"/>
            <a:ext cx="3460428" cy="774075"/>
            <a:chOff x="146900" y="2232025"/>
            <a:chExt cx="3460428" cy="774075"/>
          </a:xfrm>
        </p:grpSpPr>
        <p:sp>
          <p:nvSpPr>
            <p:cNvPr id="808" name="Google Shape;808;p36"/>
            <p:cNvSpPr/>
            <p:nvPr/>
          </p:nvSpPr>
          <p:spPr>
            <a:xfrm>
              <a:off x="2956544" y="2355316"/>
              <a:ext cx="650784" cy="650784"/>
            </a:xfrm>
            <a:custGeom>
              <a:avLst/>
              <a:gdLst/>
              <a:ahLst/>
              <a:cxnLst/>
              <a:rect l="l" t="t" r="r" b="b"/>
              <a:pathLst>
                <a:path w="20337" h="20337" extrusionOk="0">
                  <a:moveTo>
                    <a:pt x="7692" y="1"/>
                  </a:moveTo>
                  <a:cubicBezTo>
                    <a:pt x="3441" y="1"/>
                    <a:pt x="1" y="3442"/>
                    <a:pt x="1" y="7692"/>
                  </a:cubicBezTo>
                  <a:cubicBezTo>
                    <a:pt x="1" y="11943"/>
                    <a:pt x="3441" y="15384"/>
                    <a:pt x="7692" y="15384"/>
                  </a:cubicBezTo>
                  <a:cubicBezTo>
                    <a:pt x="9704" y="15384"/>
                    <a:pt x="11538" y="14610"/>
                    <a:pt x="12919" y="13336"/>
                  </a:cubicBezTo>
                  <a:lnTo>
                    <a:pt x="18158" y="18575"/>
                  </a:lnTo>
                  <a:cubicBezTo>
                    <a:pt x="18050" y="18753"/>
                    <a:pt x="17991" y="18956"/>
                    <a:pt x="17991" y="19170"/>
                  </a:cubicBezTo>
                  <a:cubicBezTo>
                    <a:pt x="17991" y="19813"/>
                    <a:pt x="18515" y="20337"/>
                    <a:pt x="19170" y="20337"/>
                  </a:cubicBezTo>
                  <a:cubicBezTo>
                    <a:pt x="19789" y="20337"/>
                    <a:pt x="20336" y="19813"/>
                    <a:pt x="20336" y="19170"/>
                  </a:cubicBezTo>
                  <a:cubicBezTo>
                    <a:pt x="20336" y="18539"/>
                    <a:pt x="19789" y="17991"/>
                    <a:pt x="19170" y="17991"/>
                  </a:cubicBezTo>
                  <a:cubicBezTo>
                    <a:pt x="18931" y="17991"/>
                    <a:pt x="18729" y="18063"/>
                    <a:pt x="18550" y="18170"/>
                  </a:cubicBezTo>
                  <a:lnTo>
                    <a:pt x="13312" y="12943"/>
                  </a:lnTo>
                  <a:cubicBezTo>
                    <a:pt x="14598" y="11562"/>
                    <a:pt x="15383" y="9728"/>
                    <a:pt x="15383" y="7692"/>
                  </a:cubicBezTo>
                  <a:cubicBezTo>
                    <a:pt x="15383" y="3442"/>
                    <a:pt x="11919" y="1"/>
                    <a:pt x="76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6"/>
            <p:cNvSpPr txBox="1"/>
            <p:nvPr/>
          </p:nvSpPr>
          <p:spPr>
            <a:xfrm>
              <a:off x="2912100" y="2439025"/>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03</a:t>
              </a:r>
              <a:endParaRPr sz="1400" b="0" i="0" u="none" strike="noStrike" cap="none">
                <a:solidFill>
                  <a:srgbClr val="000000"/>
                </a:solidFill>
                <a:latin typeface="Roboto"/>
                <a:ea typeface="Roboto"/>
                <a:cs typeface="Roboto"/>
                <a:sym typeface="Roboto"/>
              </a:endParaRPr>
            </a:p>
          </p:txBody>
        </p:sp>
        <p:sp>
          <p:nvSpPr>
            <p:cNvPr id="810" name="Google Shape;810;p36"/>
            <p:cNvSpPr txBox="1"/>
            <p:nvPr/>
          </p:nvSpPr>
          <p:spPr>
            <a:xfrm>
              <a:off x="146900" y="2232025"/>
              <a:ext cx="2733300" cy="534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 sz="1700" b="1" i="0" u="none" strike="noStrike" cap="none">
                  <a:solidFill>
                    <a:srgbClr val="434343"/>
                  </a:solidFill>
                  <a:latin typeface="Roboto"/>
                  <a:ea typeface="Roboto"/>
                  <a:cs typeface="Roboto"/>
                  <a:sym typeface="Roboto"/>
                </a:rPr>
                <a:t>Referral to Part C EI and WY Hands &amp; Voices</a:t>
              </a:r>
              <a:endParaRPr sz="1700" b="1" i="0" u="none" strike="noStrike" cap="none">
                <a:solidFill>
                  <a:srgbClr val="434343"/>
                </a:solidFill>
                <a:latin typeface="Roboto"/>
                <a:ea typeface="Roboto"/>
                <a:cs typeface="Roboto"/>
                <a:sym typeface="Roboto"/>
              </a:endParaRPr>
            </a:p>
          </p:txBody>
        </p:sp>
      </p:grpSp>
      <p:grpSp>
        <p:nvGrpSpPr>
          <p:cNvPr id="811" name="Google Shape;811;p36"/>
          <p:cNvGrpSpPr/>
          <p:nvPr/>
        </p:nvGrpSpPr>
        <p:grpSpPr>
          <a:xfrm>
            <a:off x="5064477" y="1389850"/>
            <a:ext cx="3842552" cy="831252"/>
            <a:chOff x="5092568" y="1405502"/>
            <a:chExt cx="2508357" cy="831252"/>
          </a:xfrm>
        </p:grpSpPr>
        <p:sp>
          <p:nvSpPr>
            <p:cNvPr id="812" name="Google Shape;812;p36"/>
            <p:cNvSpPr/>
            <p:nvPr/>
          </p:nvSpPr>
          <p:spPr>
            <a:xfrm>
              <a:off x="5092568" y="1620543"/>
              <a:ext cx="446540" cy="616211"/>
            </a:xfrm>
            <a:custGeom>
              <a:avLst/>
              <a:gdLst/>
              <a:ahLst/>
              <a:cxnLst/>
              <a:rect l="l" t="t" r="r" b="b"/>
              <a:pathLst>
                <a:path w="20325" h="20337" extrusionOk="0">
                  <a:moveTo>
                    <a:pt x="12633" y="1"/>
                  </a:moveTo>
                  <a:cubicBezTo>
                    <a:pt x="8406" y="1"/>
                    <a:pt x="4942" y="3442"/>
                    <a:pt x="4942" y="7692"/>
                  </a:cubicBezTo>
                  <a:cubicBezTo>
                    <a:pt x="4942" y="9728"/>
                    <a:pt x="5739" y="11562"/>
                    <a:pt x="7013" y="12943"/>
                  </a:cubicBezTo>
                  <a:lnTo>
                    <a:pt x="1787" y="18170"/>
                  </a:lnTo>
                  <a:cubicBezTo>
                    <a:pt x="1608" y="18063"/>
                    <a:pt x="1394" y="17991"/>
                    <a:pt x="1167" y="17991"/>
                  </a:cubicBezTo>
                  <a:cubicBezTo>
                    <a:pt x="536" y="17991"/>
                    <a:pt x="1" y="18539"/>
                    <a:pt x="1" y="19170"/>
                  </a:cubicBezTo>
                  <a:cubicBezTo>
                    <a:pt x="1" y="19813"/>
                    <a:pt x="536" y="20337"/>
                    <a:pt x="1167" y="20337"/>
                  </a:cubicBezTo>
                  <a:cubicBezTo>
                    <a:pt x="1822" y="20337"/>
                    <a:pt x="2334" y="19813"/>
                    <a:pt x="2334" y="19170"/>
                  </a:cubicBezTo>
                  <a:cubicBezTo>
                    <a:pt x="2334" y="18955"/>
                    <a:pt x="2275" y="18753"/>
                    <a:pt x="2179" y="18574"/>
                  </a:cubicBezTo>
                  <a:lnTo>
                    <a:pt x="7418" y="13336"/>
                  </a:lnTo>
                  <a:cubicBezTo>
                    <a:pt x="8787" y="14610"/>
                    <a:pt x="10633" y="15384"/>
                    <a:pt x="12633" y="15384"/>
                  </a:cubicBezTo>
                  <a:cubicBezTo>
                    <a:pt x="16884" y="15384"/>
                    <a:pt x="20325" y="11943"/>
                    <a:pt x="20325" y="7692"/>
                  </a:cubicBezTo>
                  <a:cubicBezTo>
                    <a:pt x="20325" y="3442"/>
                    <a:pt x="16884" y="1"/>
                    <a:pt x="126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6"/>
            <p:cNvSpPr txBox="1"/>
            <p:nvPr/>
          </p:nvSpPr>
          <p:spPr>
            <a:xfrm>
              <a:off x="5159286" y="1693030"/>
              <a:ext cx="413400" cy="377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02</a:t>
              </a:r>
              <a:endParaRPr sz="1400" b="0" i="0" u="none" strike="noStrike" cap="none">
                <a:solidFill>
                  <a:srgbClr val="000000"/>
                </a:solidFill>
                <a:latin typeface="Roboto"/>
                <a:ea typeface="Roboto"/>
                <a:cs typeface="Roboto"/>
                <a:sym typeface="Roboto"/>
              </a:endParaRPr>
            </a:p>
          </p:txBody>
        </p:sp>
        <p:sp>
          <p:nvSpPr>
            <p:cNvPr id="814" name="Google Shape;814;p36"/>
            <p:cNvSpPr txBox="1"/>
            <p:nvPr/>
          </p:nvSpPr>
          <p:spPr>
            <a:xfrm>
              <a:off x="5869325" y="1666800"/>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15" name="Google Shape;815;p36"/>
            <p:cNvSpPr txBox="1"/>
            <p:nvPr/>
          </p:nvSpPr>
          <p:spPr>
            <a:xfrm>
              <a:off x="5572689" y="1405502"/>
              <a:ext cx="1858200" cy="7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Permission from family for WEII Plus Coordinator to contact EI Providers</a:t>
              </a:r>
              <a:endParaRPr sz="1800" b="1" i="0" u="none" strike="noStrike" cap="none">
                <a:solidFill>
                  <a:srgbClr val="434343"/>
                </a:solidFill>
                <a:latin typeface="Roboto"/>
                <a:ea typeface="Roboto"/>
                <a:cs typeface="Roboto"/>
                <a:sym typeface="Roboto"/>
              </a:endParaRPr>
            </a:p>
          </p:txBody>
        </p:sp>
      </p:grpSp>
      <p:grpSp>
        <p:nvGrpSpPr>
          <p:cNvPr id="816" name="Google Shape;816;p36"/>
          <p:cNvGrpSpPr/>
          <p:nvPr/>
        </p:nvGrpSpPr>
        <p:grpSpPr>
          <a:xfrm>
            <a:off x="5699694" y="3094600"/>
            <a:ext cx="3404706" cy="1311869"/>
            <a:chOff x="6028544" y="3351575"/>
            <a:chExt cx="3404706" cy="1311869"/>
          </a:xfrm>
        </p:grpSpPr>
        <p:sp>
          <p:nvSpPr>
            <p:cNvPr id="817" name="Google Shape;817;p36"/>
            <p:cNvSpPr/>
            <p:nvPr/>
          </p:nvSpPr>
          <p:spPr>
            <a:xfrm>
              <a:off x="6028544" y="4012660"/>
              <a:ext cx="650400" cy="650784"/>
            </a:xfrm>
            <a:custGeom>
              <a:avLst/>
              <a:gdLst/>
              <a:ahLst/>
              <a:cxnLst/>
              <a:rect l="l" t="t" r="r" b="b"/>
              <a:pathLst>
                <a:path w="20325" h="20337" extrusionOk="0">
                  <a:moveTo>
                    <a:pt x="12633" y="1"/>
                  </a:moveTo>
                  <a:cubicBezTo>
                    <a:pt x="8406" y="1"/>
                    <a:pt x="4942" y="3442"/>
                    <a:pt x="4942" y="7692"/>
                  </a:cubicBezTo>
                  <a:cubicBezTo>
                    <a:pt x="4942" y="9728"/>
                    <a:pt x="5739" y="11562"/>
                    <a:pt x="7013" y="12943"/>
                  </a:cubicBezTo>
                  <a:lnTo>
                    <a:pt x="1787" y="18170"/>
                  </a:lnTo>
                  <a:cubicBezTo>
                    <a:pt x="1608" y="18063"/>
                    <a:pt x="1394" y="17991"/>
                    <a:pt x="1167" y="17991"/>
                  </a:cubicBezTo>
                  <a:cubicBezTo>
                    <a:pt x="536" y="17991"/>
                    <a:pt x="1" y="18539"/>
                    <a:pt x="1" y="19170"/>
                  </a:cubicBezTo>
                  <a:cubicBezTo>
                    <a:pt x="1" y="19813"/>
                    <a:pt x="536" y="20337"/>
                    <a:pt x="1167" y="20337"/>
                  </a:cubicBezTo>
                  <a:cubicBezTo>
                    <a:pt x="1822" y="20337"/>
                    <a:pt x="2334" y="19813"/>
                    <a:pt x="2334" y="19170"/>
                  </a:cubicBezTo>
                  <a:cubicBezTo>
                    <a:pt x="2334" y="18956"/>
                    <a:pt x="2275" y="18753"/>
                    <a:pt x="2179" y="18575"/>
                  </a:cubicBezTo>
                  <a:lnTo>
                    <a:pt x="7418" y="13336"/>
                  </a:lnTo>
                  <a:cubicBezTo>
                    <a:pt x="8787" y="14610"/>
                    <a:pt x="10633" y="15384"/>
                    <a:pt x="12633" y="15384"/>
                  </a:cubicBezTo>
                  <a:cubicBezTo>
                    <a:pt x="16884" y="15384"/>
                    <a:pt x="20325" y="11943"/>
                    <a:pt x="20325" y="7692"/>
                  </a:cubicBezTo>
                  <a:cubicBezTo>
                    <a:pt x="20325" y="3442"/>
                    <a:pt x="16884" y="1"/>
                    <a:pt x="1263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6"/>
            <p:cNvSpPr txBox="1"/>
            <p:nvPr/>
          </p:nvSpPr>
          <p:spPr>
            <a:xfrm>
              <a:off x="6145050" y="4096350"/>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06</a:t>
              </a:r>
              <a:endParaRPr sz="1400" b="0" i="0" u="none" strike="noStrike" cap="none">
                <a:solidFill>
                  <a:srgbClr val="000000"/>
                </a:solidFill>
                <a:latin typeface="Roboto"/>
                <a:ea typeface="Roboto"/>
                <a:cs typeface="Roboto"/>
                <a:sym typeface="Roboto"/>
              </a:endParaRPr>
            </a:p>
          </p:txBody>
        </p:sp>
        <p:sp>
          <p:nvSpPr>
            <p:cNvPr id="819" name="Google Shape;819;p36"/>
            <p:cNvSpPr txBox="1"/>
            <p:nvPr/>
          </p:nvSpPr>
          <p:spPr>
            <a:xfrm>
              <a:off x="6755150" y="3819425"/>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20" name="Google Shape;820;p36"/>
            <p:cNvSpPr txBox="1"/>
            <p:nvPr/>
          </p:nvSpPr>
          <p:spPr>
            <a:xfrm>
              <a:off x="6678950" y="3351575"/>
              <a:ext cx="2754300" cy="5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WEII Plus Facilitator given access to WEII Resources</a:t>
              </a:r>
              <a:endParaRPr sz="1800" b="1" i="0" u="none" strike="noStrike" cap="none">
                <a:solidFill>
                  <a:srgbClr val="434343"/>
                </a:solidFill>
                <a:latin typeface="Roboto"/>
                <a:ea typeface="Roboto"/>
                <a:cs typeface="Roboto"/>
                <a:sym typeface="Roboto"/>
              </a:endParaRPr>
            </a:p>
          </p:txBody>
        </p:sp>
      </p:grpSp>
      <p:grpSp>
        <p:nvGrpSpPr>
          <p:cNvPr id="821" name="Google Shape;821;p36"/>
          <p:cNvGrpSpPr/>
          <p:nvPr/>
        </p:nvGrpSpPr>
        <p:grpSpPr>
          <a:xfrm>
            <a:off x="94750" y="2447875"/>
            <a:ext cx="3489058" cy="1333765"/>
            <a:chOff x="-453250" y="2910575"/>
            <a:chExt cx="3489058" cy="1333765"/>
          </a:xfrm>
        </p:grpSpPr>
        <p:sp>
          <p:nvSpPr>
            <p:cNvPr id="822" name="Google Shape;822;p36"/>
            <p:cNvSpPr/>
            <p:nvPr/>
          </p:nvSpPr>
          <p:spPr>
            <a:xfrm>
              <a:off x="2385056" y="3593588"/>
              <a:ext cx="650752" cy="650752"/>
            </a:xfrm>
            <a:custGeom>
              <a:avLst/>
              <a:gdLst/>
              <a:ahLst/>
              <a:cxnLst/>
              <a:rect l="l" t="t" r="r" b="b"/>
              <a:pathLst>
                <a:path w="20336" h="20336" extrusionOk="0">
                  <a:moveTo>
                    <a:pt x="7692" y="0"/>
                  </a:moveTo>
                  <a:cubicBezTo>
                    <a:pt x="3441" y="0"/>
                    <a:pt x="0" y="3441"/>
                    <a:pt x="0" y="7692"/>
                  </a:cubicBezTo>
                  <a:cubicBezTo>
                    <a:pt x="0" y="11942"/>
                    <a:pt x="3441" y="15383"/>
                    <a:pt x="7692" y="15383"/>
                  </a:cubicBezTo>
                  <a:cubicBezTo>
                    <a:pt x="9704" y="15383"/>
                    <a:pt x="11537" y="14609"/>
                    <a:pt x="12918" y="13335"/>
                  </a:cubicBezTo>
                  <a:lnTo>
                    <a:pt x="18157" y="18574"/>
                  </a:lnTo>
                  <a:cubicBezTo>
                    <a:pt x="18050" y="18752"/>
                    <a:pt x="17990" y="18955"/>
                    <a:pt x="17990" y="19169"/>
                  </a:cubicBezTo>
                  <a:cubicBezTo>
                    <a:pt x="17990" y="19812"/>
                    <a:pt x="18514" y="20336"/>
                    <a:pt x="19169" y="20336"/>
                  </a:cubicBezTo>
                  <a:cubicBezTo>
                    <a:pt x="19788" y="20336"/>
                    <a:pt x="20336" y="19812"/>
                    <a:pt x="20336" y="19169"/>
                  </a:cubicBezTo>
                  <a:cubicBezTo>
                    <a:pt x="20336" y="18538"/>
                    <a:pt x="19788" y="17990"/>
                    <a:pt x="19169" y="17990"/>
                  </a:cubicBezTo>
                  <a:cubicBezTo>
                    <a:pt x="18931" y="17990"/>
                    <a:pt x="18729" y="18062"/>
                    <a:pt x="18550" y="18169"/>
                  </a:cubicBezTo>
                  <a:lnTo>
                    <a:pt x="13311" y="12942"/>
                  </a:lnTo>
                  <a:cubicBezTo>
                    <a:pt x="14597" y="11561"/>
                    <a:pt x="15383" y="9727"/>
                    <a:pt x="15383" y="7692"/>
                  </a:cubicBezTo>
                  <a:cubicBezTo>
                    <a:pt x="15383" y="3441"/>
                    <a:pt x="11918" y="0"/>
                    <a:pt x="76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6"/>
            <p:cNvSpPr txBox="1"/>
            <p:nvPr/>
          </p:nvSpPr>
          <p:spPr>
            <a:xfrm>
              <a:off x="2341150" y="3677300"/>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05</a:t>
              </a:r>
              <a:endParaRPr sz="1400" b="0" i="0" u="none" strike="noStrike" cap="none">
                <a:solidFill>
                  <a:srgbClr val="000000"/>
                </a:solidFill>
                <a:latin typeface="Roboto"/>
                <a:ea typeface="Roboto"/>
                <a:cs typeface="Roboto"/>
                <a:sym typeface="Roboto"/>
              </a:endParaRPr>
            </a:p>
          </p:txBody>
        </p:sp>
        <p:sp>
          <p:nvSpPr>
            <p:cNvPr id="824" name="Google Shape;824;p36"/>
            <p:cNvSpPr txBox="1"/>
            <p:nvPr/>
          </p:nvSpPr>
          <p:spPr>
            <a:xfrm>
              <a:off x="560875" y="3405163"/>
              <a:ext cx="1731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25" name="Google Shape;825;p36"/>
            <p:cNvSpPr txBox="1"/>
            <p:nvPr/>
          </p:nvSpPr>
          <p:spPr>
            <a:xfrm>
              <a:off x="-453250" y="2910575"/>
              <a:ext cx="2745600" cy="1142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 sz="1700" b="1" i="0" u="none" strike="noStrike" cap="none">
                  <a:solidFill>
                    <a:srgbClr val="434343"/>
                  </a:solidFill>
                  <a:latin typeface="Roboto"/>
                  <a:ea typeface="Roboto"/>
                  <a:cs typeface="Roboto"/>
                  <a:sym typeface="Roboto"/>
                </a:rPr>
                <a:t>WEII Plus Coordinator contacts Family Service Coordinator and WEII Plus Facilitator</a:t>
              </a:r>
              <a:endParaRPr sz="1700" b="1" i="0" u="none" strike="noStrike" cap="none">
                <a:solidFill>
                  <a:srgbClr val="434343"/>
                </a:solidFill>
                <a:latin typeface="Roboto"/>
                <a:ea typeface="Roboto"/>
                <a:cs typeface="Roboto"/>
                <a:sym typeface="Roboto"/>
              </a:endParaRPr>
            </a:p>
          </p:txBody>
        </p:sp>
      </p:grpSp>
      <p:sp>
        <p:nvSpPr>
          <p:cNvPr id="826" name="Google Shape;826;p36"/>
          <p:cNvSpPr txBox="1"/>
          <p:nvPr/>
        </p:nvSpPr>
        <p:spPr>
          <a:xfrm>
            <a:off x="1721400" y="854949"/>
            <a:ext cx="2520300" cy="74994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ID of child</a:t>
            </a:r>
            <a:endParaRPr sz="1800" b="1" i="0" u="none" strike="noStrike" cap="none">
              <a:solidFill>
                <a:srgbClr val="434343"/>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birth - 2 who is D/HH</a:t>
            </a:r>
            <a:endParaRPr sz="1800" b="1" i="0" u="none" strike="noStrike" cap="none">
              <a:solidFill>
                <a:srgbClr val="434343"/>
              </a:solidFill>
              <a:latin typeface="Roboto"/>
              <a:ea typeface="Roboto"/>
              <a:cs typeface="Roboto"/>
              <a:sym typeface="Roboto"/>
            </a:endParaRPr>
          </a:p>
        </p:txBody>
      </p:sp>
      <p:grpSp>
        <p:nvGrpSpPr>
          <p:cNvPr id="827" name="Google Shape;827;p36"/>
          <p:cNvGrpSpPr/>
          <p:nvPr/>
        </p:nvGrpSpPr>
        <p:grpSpPr>
          <a:xfrm>
            <a:off x="-97675" y="3682600"/>
            <a:ext cx="3301558" cy="980790"/>
            <a:chOff x="-265750" y="3263550"/>
            <a:chExt cx="3301558" cy="980790"/>
          </a:xfrm>
        </p:grpSpPr>
        <p:sp>
          <p:nvSpPr>
            <p:cNvPr id="828" name="Google Shape;828;p36"/>
            <p:cNvSpPr/>
            <p:nvPr/>
          </p:nvSpPr>
          <p:spPr>
            <a:xfrm>
              <a:off x="2385056" y="3593588"/>
              <a:ext cx="650752" cy="650752"/>
            </a:xfrm>
            <a:custGeom>
              <a:avLst/>
              <a:gdLst/>
              <a:ahLst/>
              <a:cxnLst/>
              <a:rect l="l" t="t" r="r" b="b"/>
              <a:pathLst>
                <a:path w="20336" h="20336" extrusionOk="0">
                  <a:moveTo>
                    <a:pt x="7692" y="0"/>
                  </a:moveTo>
                  <a:cubicBezTo>
                    <a:pt x="3441" y="0"/>
                    <a:pt x="0" y="3441"/>
                    <a:pt x="0" y="7692"/>
                  </a:cubicBezTo>
                  <a:cubicBezTo>
                    <a:pt x="0" y="11942"/>
                    <a:pt x="3441" y="15383"/>
                    <a:pt x="7692" y="15383"/>
                  </a:cubicBezTo>
                  <a:cubicBezTo>
                    <a:pt x="9704" y="15383"/>
                    <a:pt x="11537" y="14609"/>
                    <a:pt x="12918" y="13335"/>
                  </a:cubicBezTo>
                  <a:lnTo>
                    <a:pt x="18157" y="18574"/>
                  </a:lnTo>
                  <a:cubicBezTo>
                    <a:pt x="18050" y="18752"/>
                    <a:pt x="17990" y="18955"/>
                    <a:pt x="17990" y="19169"/>
                  </a:cubicBezTo>
                  <a:cubicBezTo>
                    <a:pt x="17990" y="19812"/>
                    <a:pt x="18514" y="20336"/>
                    <a:pt x="19169" y="20336"/>
                  </a:cubicBezTo>
                  <a:cubicBezTo>
                    <a:pt x="19788" y="20336"/>
                    <a:pt x="20336" y="19812"/>
                    <a:pt x="20336" y="19169"/>
                  </a:cubicBezTo>
                  <a:cubicBezTo>
                    <a:pt x="20336" y="18538"/>
                    <a:pt x="19788" y="17990"/>
                    <a:pt x="19169" y="17990"/>
                  </a:cubicBezTo>
                  <a:cubicBezTo>
                    <a:pt x="18931" y="17990"/>
                    <a:pt x="18729" y="18062"/>
                    <a:pt x="18550" y="18169"/>
                  </a:cubicBezTo>
                  <a:lnTo>
                    <a:pt x="13311" y="12942"/>
                  </a:lnTo>
                  <a:cubicBezTo>
                    <a:pt x="14597" y="11561"/>
                    <a:pt x="15383" y="9727"/>
                    <a:pt x="15383" y="7692"/>
                  </a:cubicBezTo>
                  <a:cubicBezTo>
                    <a:pt x="15383" y="3441"/>
                    <a:pt x="11918" y="0"/>
                    <a:pt x="76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6"/>
            <p:cNvSpPr txBox="1"/>
            <p:nvPr/>
          </p:nvSpPr>
          <p:spPr>
            <a:xfrm>
              <a:off x="2341150" y="3677300"/>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07</a:t>
              </a:r>
              <a:endParaRPr sz="1400" b="0" i="0" u="none" strike="noStrike" cap="none">
                <a:solidFill>
                  <a:srgbClr val="000000"/>
                </a:solidFill>
                <a:latin typeface="Roboto"/>
                <a:ea typeface="Roboto"/>
                <a:cs typeface="Roboto"/>
                <a:sym typeface="Roboto"/>
              </a:endParaRPr>
            </a:p>
          </p:txBody>
        </p:sp>
        <p:sp>
          <p:nvSpPr>
            <p:cNvPr id="830" name="Google Shape;830;p36"/>
            <p:cNvSpPr txBox="1"/>
            <p:nvPr/>
          </p:nvSpPr>
          <p:spPr>
            <a:xfrm>
              <a:off x="577325" y="3400375"/>
              <a:ext cx="1731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31" name="Google Shape;831;p36"/>
            <p:cNvSpPr txBox="1"/>
            <p:nvPr/>
          </p:nvSpPr>
          <p:spPr>
            <a:xfrm>
              <a:off x="-265750" y="3263550"/>
              <a:ext cx="2650800" cy="845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1" i="0" u="none" strike="noStrike" cap="none">
                  <a:solidFill>
                    <a:srgbClr val="434343"/>
                  </a:solidFill>
                  <a:latin typeface="Roboto"/>
                  <a:ea typeface="Roboto"/>
                  <a:cs typeface="Roboto"/>
                  <a:sym typeface="Roboto"/>
                </a:rPr>
                <a:t>WEII Plus Coordinator makes initial phone call to family to share info and schedule meeting</a:t>
              </a:r>
              <a:endParaRPr sz="1800" b="1" i="0" u="none" strike="noStrike" cap="none">
                <a:solidFill>
                  <a:srgbClr val="434343"/>
                </a:solidFill>
                <a:latin typeface="Roboto"/>
                <a:ea typeface="Roboto"/>
                <a:cs typeface="Roboto"/>
                <a:sym typeface="Roboto"/>
              </a:endParaRPr>
            </a:p>
          </p:txBody>
        </p:sp>
      </p:grpSp>
      <p:grpSp>
        <p:nvGrpSpPr>
          <p:cNvPr id="832" name="Google Shape;832;p36"/>
          <p:cNvGrpSpPr/>
          <p:nvPr/>
        </p:nvGrpSpPr>
        <p:grpSpPr>
          <a:xfrm>
            <a:off x="6243752" y="3970275"/>
            <a:ext cx="2900179" cy="1083099"/>
            <a:chOff x="6028544" y="3580345"/>
            <a:chExt cx="2591991" cy="1083099"/>
          </a:xfrm>
        </p:grpSpPr>
        <p:sp>
          <p:nvSpPr>
            <p:cNvPr id="833" name="Google Shape;833;p36"/>
            <p:cNvSpPr/>
            <p:nvPr/>
          </p:nvSpPr>
          <p:spPr>
            <a:xfrm>
              <a:off x="6028544" y="4012660"/>
              <a:ext cx="650400" cy="650784"/>
            </a:xfrm>
            <a:custGeom>
              <a:avLst/>
              <a:gdLst/>
              <a:ahLst/>
              <a:cxnLst/>
              <a:rect l="l" t="t" r="r" b="b"/>
              <a:pathLst>
                <a:path w="20325" h="20337" extrusionOk="0">
                  <a:moveTo>
                    <a:pt x="12633" y="1"/>
                  </a:moveTo>
                  <a:cubicBezTo>
                    <a:pt x="8406" y="1"/>
                    <a:pt x="4942" y="3442"/>
                    <a:pt x="4942" y="7692"/>
                  </a:cubicBezTo>
                  <a:cubicBezTo>
                    <a:pt x="4942" y="9728"/>
                    <a:pt x="5739" y="11562"/>
                    <a:pt x="7013" y="12943"/>
                  </a:cubicBezTo>
                  <a:lnTo>
                    <a:pt x="1787" y="18170"/>
                  </a:lnTo>
                  <a:cubicBezTo>
                    <a:pt x="1608" y="18063"/>
                    <a:pt x="1394" y="17991"/>
                    <a:pt x="1167" y="17991"/>
                  </a:cubicBezTo>
                  <a:cubicBezTo>
                    <a:pt x="536" y="17991"/>
                    <a:pt x="1" y="18539"/>
                    <a:pt x="1" y="19170"/>
                  </a:cubicBezTo>
                  <a:cubicBezTo>
                    <a:pt x="1" y="19813"/>
                    <a:pt x="536" y="20337"/>
                    <a:pt x="1167" y="20337"/>
                  </a:cubicBezTo>
                  <a:cubicBezTo>
                    <a:pt x="1822" y="20337"/>
                    <a:pt x="2334" y="19813"/>
                    <a:pt x="2334" y="19170"/>
                  </a:cubicBezTo>
                  <a:cubicBezTo>
                    <a:pt x="2334" y="18956"/>
                    <a:pt x="2275" y="18753"/>
                    <a:pt x="2179" y="18575"/>
                  </a:cubicBezTo>
                  <a:lnTo>
                    <a:pt x="7418" y="13336"/>
                  </a:lnTo>
                  <a:cubicBezTo>
                    <a:pt x="8787" y="14610"/>
                    <a:pt x="10633" y="15384"/>
                    <a:pt x="12633" y="15384"/>
                  </a:cubicBezTo>
                  <a:cubicBezTo>
                    <a:pt x="16884" y="15384"/>
                    <a:pt x="20325" y="11943"/>
                    <a:pt x="20325" y="7692"/>
                  </a:cubicBezTo>
                  <a:cubicBezTo>
                    <a:pt x="20325" y="3442"/>
                    <a:pt x="16884" y="1"/>
                    <a:pt x="126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6"/>
            <p:cNvSpPr txBox="1"/>
            <p:nvPr/>
          </p:nvSpPr>
          <p:spPr>
            <a:xfrm>
              <a:off x="6145050" y="4096350"/>
              <a:ext cx="580800" cy="327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Fira Sans Extra Condensed"/>
                  <a:ea typeface="Fira Sans Extra Condensed"/>
                  <a:cs typeface="Fira Sans Extra Condensed"/>
                  <a:sym typeface="Fira Sans Extra Condensed"/>
                </a:rPr>
                <a:t>08</a:t>
              </a:r>
              <a:endParaRPr sz="1400" b="0" i="0" u="none" strike="noStrike" cap="none">
                <a:solidFill>
                  <a:srgbClr val="000000"/>
                </a:solidFill>
                <a:latin typeface="Roboto"/>
                <a:ea typeface="Roboto"/>
                <a:cs typeface="Roboto"/>
                <a:sym typeface="Roboto"/>
              </a:endParaRPr>
            </a:p>
          </p:txBody>
        </p:sp>
        <p:sp>
          <p:nvSpPr>
            <p:cNvPr id="835" name="Google Shape;835;p36"/>
            <p:cNvSpPr txBox="1"/>
            <p:nvPr/>
          </p:nvSpPr>
          <p:spPr>
            <a:xfrm>
              <a:off x="6755150" y="3819425"/>
              <a:ext cx="1731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836" name="Google Shape;836;p36"/>
            <p:cNvSpPr txBox="1"/>
            <p:nvPr/>
          </p:nvSpPr>
          <p:spPr>
            <a:xfrm>
              <a:off x="6678935" y="3580345"/>
              <a:ext cx="1941600" cy="84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434343"/>
                  </a:solidFill>
                  <a:latin typeface="Roboto"/>
                  <a:ea typeface="Roboto"/>
                  <a:cs typeface="Roboto"/>
                  <a:sym typeface="Roboto"/>
                </a:rPr>
                <a:t>Initial meeting with family with WEII Plus Coordinator, FSC, and Facilitator</a:t>
              </a:r>
              <a:endParaRPr sz="1700" b="1" i="0" u="none" strike="noStrike" cap="none">
                <a:solidFill>
                  <a:srgbClr val="434343"/>
                </a:solidFill>
                <a:latin typeface="Roboto"/>
                <a:ea typeface="Roboto"/>
                <a:cs typeface="Roboto"/>
                <a:sym typeface="Roboto"/>
              </a:endParaRPr>
            </a:p>
          </p:txBody>
        </p:sp>
      </p:grpSp>
      <p:sp>
        <p:nvSpPr>
          <p:cNvPr id="837" name="Google Shape;837;p36"/>
          <p:cNvSpPr txBox="1">
            <a:spLocks noGrp="1"/>
          </p:cNvSpPr>
          <p:nvPr>
            <p:ph type="title"/>
          </p:nvPr>
        </p:nvSpPr>
        <p:spPr>
          <a:xfrm>
            <a:off x="143417" y="71974"/>
            <a:ext cx="2838133" cy="1735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 sz="2800" b="1">
                <a:solidFill>
                  <a:schemeClr val="accent1"/>
                </a:solidFill>
              </a:rPr>
              <a:t>WEII Plus </a:t>
            </a:r>
            <a:br>
              <a:rPr lang="en" sz="2800" b="1">
                <a:solidFill>
                  <a:schemeClr val="accent1"/>
                </a:solidFill>
              </a:rPr>
            </a:br>
            <a:r>
              <a:rPr lang="en" sz="2800" b="1">
                <a:solidFill>
                  <a:schemeClr val="accent1"/>
                </a:solidFill>
              </a:rPr>
              <a:t>Program </a:t>
            </a:r>
            <a:br>
              <a:rPr lang="en" sz="2800" b="1">
                <a:solidFill>
                  <a:schemeClr val="accent1"/>
                </a:solidFill>
              </a:rPr>
            </a:br>
            <a:r>
              <a:rPr lang="en" sz="2800" b="1">
                <a:solidFill>
                  <a:schemeClr val="accent1"/>
                </a:solidFill>
              </a:rPr>
              <a:t>Process</a:t>
            </a:r>
            <a:endParaRPr sz="2800" b="1">
              <a:solidFill>
                <a:schemeClr val="accent1"/>
              </a:solidFill>
            </a:endParaRPr>
          </a:p>
          <a:p>
            <a:pPr marL="0" lvl="0" indent="0" algn="l" rtl="0">
              <a:lnSpc>
                <a:spcPct val="100000"/>
              </a:lnSpc>
              <a:spcBef>
                <a:spcPts val="0"/>
              </a:spcBef>
              <a:spcAft>
                <a:spcPts val="0"/>
              </a:spcAft>
              <a:buSzPts val="1400"/>
              <a:buNone/>
            </a:pPr>
            <a:endParaRPr>
              <a:solidFill>
                <a:schemeClr val="accent1"/>
              </a:solidFill>
            </a:endParaRPr>
          </a:p>
          <a:p>
            <a:pPr marL="0" lvl="0" indent="0" algn="l" rtl="0">
              <a:lnSpc>
                <a:spcPct val="100000"/>
              </a:lnSpc>
              <a:spcBef>
                <a:spcPts val="0"/>
              </a:spcBef>
              <a:spcAft>
                <a:spcPts val="0"/>
              </a:spcAft>
              <a:buSzPts val="1400"/>
              <a:buNone/>
            </a:pPr>
            <a:endParaRPr>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par>
                                <p:cTn id="8" presetID="10" presetClass="entr" presetSubtype="0" fill="hold" nodeType="withEffect">
                                  <p:stCondLst>
                                    <p:cond delay="0"/>
                                  </p:stCondLst>
                                  <p:childTnLst>
                                    <p:set>
                                      <p:cBhvr>
                                        <p:cTn id="9" dur="1" fill="hold">
                                          <p:stCondLst>
                                            <p:cond delay="0"/>
                                          </p:stCondLst>
                                        </p:cTn>
                                        <p:tgtEl>
                                          <p:spTgt spid="801"/>
                                        </p:tgtEl>
                                        <p:attrNameLst>
                                          <p:attrName>style.visibility</p:attrName>
                                        </p:attrNameLst>
                                      </p:cBhvr>
                                      <p:to>
                                        <p:strVal val="visible"/>
                                      </p:to>
                                    </p:set>
                                    <p:animEffect transition="in" filter="fade">
                                      <p:cBhvr>
                                        <p:cTn id="10" dur="500"/>
                                        <p:tgtEl>
                                          <p:spTgt spid="8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1"/>
                                        </p:tgtEl>
                                        <p:attrNameLst>
                                          <p:attrName>style.visibility</p:attrName>
                                        </p:attrNameLst>
                                      </p:cBhvr>
                                      <p:to>
                                        <p:strVal val="visible"/>
                                      </p:to>
                                    </p:set>
                                    <p:animEffect transition="in" filter="fade">
                                      <p:cBhvr>
                                        <p:cTn id="15" dur="500"/>
                                        <p:tgtEl>
                                          <p:spTgt spid="8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07"/>
                                        </p:tgtEl>
                                        <p:attrNameLst>
                                          <p:attrName>style.visibility</p:attrName>
                                        </p:attrNameLst>
                                      </p:cBhvr>
                                      <p:to>
                                        <p:strVal val="visible"/>
                                      </p:to>
                                    </p:set>
                                    <p:animEffect transition="in" filter="fade">
                                      <p:cBhvr>
                                        <p:cTn id="20" dur="500"/>
                                        <p:tgtEl>
                                          <p:spTgt spid="80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2"/>
                                        </p:tgtEl>
                                        <p:attrNameLst>
                                          <p:attrName>style.visibility</p:attrName>
                                        </p:attrNameLst>
                                      </p:cBhvr>
                                      <p:to>
                                        <p:strVal val="visible"/>
                                      </p:to>
                                    </p:set>
                                    <p:animEffect transition="in" filter="fade">
                                      <p:cBhvr>
                                        <p:cTn id="25" dur="500"/>
                                        <p:tgtEl>
                                          <p:spTgt spid="8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21"/>
                                        </p:tgtEl>
                                        <p:attrNameLst>
                                          <p:attrName>style.visibility</p:attrName>
                                        </p:attrNameLst>
                                      </p:cBhvr>
                                      <p:to>
                                        <p:strVal val="visible"/>
                                      </p:to>
                                    </p:set>
                                    <p:animEffect transition="in" filter="fade">
                                      <p:cBhvr>
                                        <p:cTn id="30" dur="500"/>
                                        <p:tgtEl>
                                          <p:spTgt spid="8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16"/>
                                        </p:tgtEl>
                                        <p:attrNameLst>
                                          <p:attrName>style.visibility</p:attrName>
                                        </p:attrNameLst>
                                      </p:cBhvr>
                                      <p:to>
                                        <p:strVal val="visible"/>
                                      </p:to>
                                    </p:set>
                                    <p:animEffect transition="in" filter="fade">
                                      <p:cBhvr>
                                        <p:cTn id="35" dur="500"/>
                                        <p:tgtEl>
                                          <p:spTgt spid="8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27"/>
                                        </p:tgtEl>
                                        <p:attrNameLst>
                                          <p:attrName>style.visibility</p:attrName>
                                        </p:attrNameLst>
                                      </p:cBhvr>
                                      <p:to>
                                        <p:strVal val="visible"/>
                                      </p:to>
                                    </p:set>
                                    <p:animEffect transition="in" filter="fade">
                                      <p:cBhvr>
                                        <p:cTn id="40" dur="500"/>
                                        <p:tgtEl>
                                          <p:spTgt spid="8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32"/>
                                        </p:tgtEl>
                                        <p:attrNameLst>
                                          <p:attrName>style.visibility</p:attrName>
                                        </p:attrNameLst>
                                      </p:cBhvr>
                                      <p:to>
                                        <p:strVal val="visible"/>
                                      </p:to>
                                    </p:set>
                                    <p:animEffect transition="in" filter="fade">
                                      <p:cBhvr>
                                        <p:cTn id="45" dur="500"/>
                                        <p:tgtEl>
                                          <p:spTgt spid="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WEII Plus Program: </a:t>
            </a:r>
            <a:br>
              <a:rPr lang="en" b="1">
                <a:solidFill>
                  <a:srgbClr val="CCE583"/>
                </a:solidFill>
              </a:rPr>
            </a:br>
            <a:r>
              <a:rPr lang="en" b="1">
                <a:solidFill>
                  <a:srgbClr val="CCE583"/>
                </a:solidFill>
              </a:rPr>
              <a:t>    The Gears in Motion</a:t>
            </a:r>
            <a:endParaRPr b="1">
              <a:solidFill>
                <a:srgbClr val="CCE583"/>
              </a:solidFill>
            </a:endParaRPr>
          </a:p>
        </p:txBody>
      </p:sp>
      <p:sp>
        <p:nvSpPr>
          <p:cNvPr id="843" name="Google Shape;843;p24"/>
          <p:cNvSpPr txBox="1"/>
          <p:nvPr/>
        </p:nvSpPr>
        <p:spPr>
          <a:xfrm>
            <a:off x="185872" y="2478192"/>
            <a:ext cx="8335039" cy="670953"/>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018"/>
              <a:buFont typeface="Arial"/>
              <a:buNone/>
            </a:pPr>
            <a:endParaRPr sz="1100" b="1" i="0" u="none" strike="noStrike" cap="none">
              <a:solidFill>
                <a:srgbClr val="ECF4DB"/>
              </a:solidFill>
              <a:latin typeface="Arial"/>
              <a:ea typeface="Arial"/>
              <a:cs typeface="Arial"/>
              <a:sym typeface="Arial"/>
            </a:endParaRPr>
          </a:p>
          <a:p>
            <a:pPr marL="457200" marR="0" lvl="0" indent="-348540" algn="l" rtl="0">
              <a:lnSpc>
                <a:spcPct val="80000"/>
              </a:lnSpc>
              <a:spcBef>
                <a:spcPts val="0"/>
              </a:spcBef>
              <a:spcAft>
                <a:spcPts val="0"/>
              </a:spcAft>
              <a:buClr>
                <a:srgbClr val="ECF4DB"/>
              </a:buClr>
              <a:buSzPts val="1889"/>
              <a:buFont typeface="Arial"/>
              <a:buChar char="►"/>
            </a:pPr>
            <a:r>
              <a:rPr lang="en" sz="2000" b="1" i="0" u="sng" strike="noStrike" cap="none">
                <a:solidFill>
                  <a:srgbClr val="ECF4DB"/>
                </a:solidFill>
                <a:latin typeface="Arial"/>
                <a:ea typeface="Arial"/>
                <a:cs typeface="Arial"/>
                <a:sym typeface="Arial"/>
              </a:rPr>
              <a:t>WEII Plus Facilitators – </a:t>
            </a:r>
            <a:endParaRPr/>
          </a:p>
          <a:p>
            <a:pPr marL="108660" marR="0" lvl="0" indent="0" algn="l" rtl="0">
              <a:lnSpc>
                <a:spcPct val="80000"/>
              </a:lnSpc>
              <a:spcBef>
                <a:spcPts val="0"/>
              </a:spcBef>
              <a:spcAft>
                <a:spcPts val="0"/>
              </a:spcAft>
              <a:buNone/>
            </a:pPr>
            <a:r>
              <a:rPr lang="en" sz="1600" b="1" i="0" u="none" strike="noStrike" cap="none">
                <a:solidFill>
                  <a:srgbClr val="ECF4DB"/>
                </a:solidFill>
                <a:latin typeface="Arial"/>
                <a:ea typeface="Arial"/>
                <a:cs typeface="Arial"/>
                <a:sym typeface="Arial"/>
              </a:rPr>
              <a:t>      Interventionists at the Wyoming Child Development Centers</a:t>
            </a:r>
            <a:endParaRPr sz="1600" b="0" i="0" u="none" strike="noStrike" cap="none">
              <a:solidFill>
                <a:srgbClr val="000000"/>
              </a:solidFill>
              <a:latin typeface="Arial"/>
              <a:ea typeface="Arial"/>
              <a:cs typeface="Arial"/>
              <a:sym typeface="Arial"/>
            </a:endParaRPr>
          </a:p>
        </p:txBody>
      </p:sp>
      <p:sp>
        <p:nvSpPr>
          <p:cNvPr id="844" name="Google Shape;844;p24"/>
          <p:cNvSpPr txBox="1"/>
          <p:nvPr/>
        </p:nvSpPr>
        <p:spPr>
          <a:xfrm>
            <a:off x="185872" y="1651023"/>
            <a:ext cx="7651019" cy="781752"/>
          </a:xfrm>
          <a:prstGeom prst="rect">
            <a:avLst/>
          </a:prstGeom>
          <a:noFill/>
          <a:ln>
            <a:noFill/>
          </a:ln>
        </p:spPr>
        <p:txBody>
          <a:bodyPr spcFirstLastPara="1" wrap="square" lIns="91425" tIns="45700" rIns="91425" bIns="45700" anchor="t" anchorCtr="0">
            <a:spAutoFit/>
          </a:bodyPr>
          <a:lstStyle/>
          <a:p>
            <a:pPr marL="457200" marR="0" lvl="0" indent="-348540" algn="l" rtl="0">
              <a:lnSpc>
                <a:spcPct val="80000"/>
              </a:lnSpc>
              <a:spcBef>
                <a:spcPts val="0"/>
              </a:spcBef>
              <a:spcAft>
                <a:spcPts val="0"/>
              </a:spcAft>
              <a:buClr>
                <a:srgbClr val="ECF4DB"/>
              </a:buClr>
              <a:buSzPts val="1889"/>
              <a:buFont typeface="Arial"/>
              <a:buChar char="►"/>
            </a:pPr>
            <a:r>
              <a:rPr lang="en" sz="2000" b="1" i="0" u="sng" strike="noStrike" cap="none">
                <a:solidFill>
                  <a:srgbClr val="ECF4DB"/>
                </a:solidFill>
                <a:latin typeface="Arial"/>
                <a:ea typeface="Arial"/>
                <a:cs typeface="Arial"/>
                <a:sym typeface="Arial"/>
              </a:rPr>
              <a:t>WEII Plus Coordinator – </a:t>
            </a:r>
            <a:endParaRPr/>
          </a:p>
          <a:p>
            <a:pPr marL="108660" marR="0" lvl="2" indent="0" algn="l" rtl="0">
              <a:lnSpc>
                <a:spcPct val="80000"/>
              </a:lnSpc>
              <a:spcBef>
                <a:spcPts val="0"/>
              </a:spcBef>
              <a:spcAft>
                <a:spcPts val="0"/>
              </a:spcAft>
              <a:buNone/>
            </a:pPr>
            <a:r>
              <a:rPr lang="en" sz="1800" b="1" i="0" u="none" strike="noStrike" cap="none">
                <a:solidFill>
                  <a:srgbClr val="ECF4DB"/>
                </a:solidFill>
                <a:latin typeface="Arial"/>
                <a:ea typeface="Arial"/>
                <a:cs typeface="Arial"/>
                <a:sym typeface="Arial"/>
              </a:rPr>
              <a:t>      </a:t>
            </a:r>
            <a:r>
              <a:rPr lang="en" sz="1600" b="1" i="0" u="none" strike="noStrike" cap="none">
                <a:solidFill>
                  <a:srgbClr val="ECF4DB"/>
                </a:solidFill>
                <a:latin typeface="Arial"/>
                <a:ea typeface="Arial"/>
                <a:cs typeface="Arial"/>
                <a:sym typeface="Arial"/>
              </a:rPr>
              <a:t>SLP who specializes in working with young children who</a:t>
            </a:r>
            <a:endParaRPr/>
          </a:p>
          <a:p>
            <a:pPr marL="108660" marR="0" lvl="2" indent="0" algn="l" rtl="0">
              <a:lnSpc>
                <a:spcPct val="80000"/>
              </a:lnSpc>
              <a:spcBef>
                <a:spcPts val="0"/>
              </a:spcBef>
              <a:spcAft>
                <a:spcPts val="0"/>
              </a:spcAft>
              <a:buNone/>
            </a:pPr>
            <a:r>
              <a:rPr lang="en" sz="1600" b="1" i="0" u="none" strike="noStrike" cap="none">
                <a:solidFill>
                  <a:srgbClr val="ECF4DB"/>
                </a:solidFill>
                <a:latin typeface="Arial"/>
                <a:ea typeface="Arial"/>
                <a:cs typeface="Arial"/>
                <a:sym typeface="Arial"/>
              </a:rPr>
              <a:t>       are D/HH - Wyoming Families for Hands &amp; Voices</a:t>
            </a:r>
            <a:endParaRPr sz="1600" b="1" i="0" u="none" strike="noStrike" cap="none">
              <a:solidFill>
                <a:schemeClr val="accent1"/>
              </a:solidFill>
              <a:latin typeface="Arial"/>
              <a:ea typeface="Arial"/>
              <a:cs typeface="Arial"/>
              <a:sym typeface="Arial"/>
            </a:endParaRPr>
          </a:p>
        </p:txBody>
      </p:sp>
      <p:sp>
        <p:nvSpPr>
          <p:cNvPr id="845" name="Google Shape;845;p24"/>
          <p:cNvSpPr txBox="1"/>
          <p:nvPr/>
        </p:nvSpPr>
        <p:spPr>
          <a:xfrm>
            <a:off x="185872" y="3194561"/>
            <a:ext cx="8335038" cy="72019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018"/>
              <a:buFont typeface="Arial"/>
              <a:buNone/>
            </a:pPr>
            <a:endParaRPr sz="1100" b="1" i="0" u="none" strike="noStrike" cap="none">
              <a:solidFill>
                <a:srgbClr val="ECF4DB"/>
              </a:solidFill>
              <a:latin typeface="Arial"/>
              <a:ea typeface="Arial"/>
              <a:cs typeface="Arial"/>
              <a:sym typeface="Arial"/>
            </a:endParaRPr>
          </a:p>
          <a:p>
            <a:pPr marL="457200" marR="0" lvl="0" indent="-348540" algn="l" rtl="0">
              <a:lnSpc>
                <a:spcPct val="80000"/>
              </a:lnSpc>
              <a:spcBef>
                <a:spcPts val="0"/>
              </a:spcBef>
              <a:spcAft>
                <a:spcPts val="0"/>
              </a:spcAft>
              <a:buClr>
                <a:srgbClr val="ECF4DB"/>
              </a:buClr>
              <a:buSzPts val="1889"/>
              <a:buFont typeface="Arial"/>
              <a:buChar char="►"/>
            </a:pPr>
            <a:r>
              <a:rPr lang="en" sz="2000" b="1" i="0" u="sng" strike="noStrike" cap="none">
                <a:solidFill>
                  <a:srgbClr val="ECF4DB"/>
                </a:solidFill>
                <a:latin typeface="Arial"/>
                <a:ea typeface="Arial"/>
                <a:cs typeface="Arial"/>
                <a:sym typeface="Arial"/>
              </a:rPr>
              <a:t>ASL Instructors -</a:t>
            </a:r>
            <a:endParaRPr/>
          </a:p>
          <a:p>
            <a:pPr marL="108660" marR="0" lvl="0" indent="0" algn="l" rtl="0">
              <a:lnSpc>
                <a:spcPct val="80000"/>
              </a:lnSpc>
              <a:spcBef>
                <a:spcPts val="0"/>
              </a:spcBef>
              <a:spcAft>
                <a:spcPts val="0"/>
              </a:spcAft>
              <a:buNone/>
            </a:pPr>
            <a:r>
              <a:rPr lang="en" sz="2000" b="1" i="0" u="none" strike="noStrike" cap="none">
                <a:solidFill>
                  <a:srgbClr val="ECF4DB"/>
                </a:solidFill>
                <a:latin typeface="Arial"/>
                <a:ea typeface="Arial"/>
                <a:cs typeface="Arial"/>
                <a:sym typeface="Arial"/>
              </a:rPr>
              <a:t>     </a:t>
            </a:r>
            <a:r>
              <a:rPr lang="en" sz="1600" b="1" i="0" u="none" strike="noStrike" cap="none">
                <a:solidFill>
                  <a:srgbClr val="ECF4DB"/>
                </a:solidFill>
                <a:latin typeface="Arial"/>
                <a:ea typeface="Arial"/>
                <a:cs typeface="Arial"/>
                <a:sym typeface="Arial"/>
              </a:rPr>
              <a:t>Work with families: </a:t>
            </a:r>
            <a:r>
              <a:rPr lang="en" sz="1600" b="1">
                <a:solidFill>
                  <a:srgbClr val="ECF4DB"/>
                </a:solidFill>
              </a:rPr>
              <a:t>C</a:t>
            </a:r>
            <a:r>
              <a:rPr lang="en" sz="1600" b="1" i="0" u="none" strike="noStrike" cap="none">
                <a:solidFill>
                  <a:srgbClr val="ECF4DB"/>
                </a:solidFill>
                <a:latin typeface="Arial"/>
                <a:ea typeface="Arial"/>
                <a:cs typeface="Arial"/>
                <a:sym typeface="Arial"/>
              </a:rPr>
              <a:t>ontracted by the WY Child Development Centers </a:t>
            </a:r>
            <a:endParaRPr sz="1600" b="0" i="0" u="none" strike="noStrike" cap="none">
              <a:solidFill>
                <a:srgbClr val="000000"/>
              </a:solidFill>
              <a:latin typeface="Arial"/>
              <a:ea typeface="Arial"/>
              <a:cs typeface="Arial"/>
              <a:sym typeface="Arial"/>
            </a:endParaRPr>
          </a:p>
        </p:txBody>
      </p:sp>
      <p:sp>
        <p:nvSpPr>
          <p:cNvPr id="846" name="Google Shape;846;p24"/>
          <p:cNvSpPr txBox="1"/>
          <p:nvPr/>
        </p:nvSpPr>
        <p:spPr>
          <a:xfrm>
            <a:off x="185872" y="3960175"/>
            <a:ext cx="8335038" cy="670953"/>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018"/>
              <a:buFont typeface="Arial"/>
              <a:buNone/>
            </a:pPr>
            <a:endParaRPr sz="1100" b="1" i="0" u="none" strike="noStrike" cap="none">
              <a:solidFill>
                <a:srgbClr val="ECF4DB"/>
              </a:solidFill>
              <a:latin typeface="Arial"/>
              <a:ea typeface="Arial"/>
              <a:cs typeface="Arial"/>
              <a:sym typeface="Arial"/>
            </a:endParaRPr>
          </a:p>
          <a:p>
            <a:pPr marL="457200" marR="0" lvl="0" indent="-348540" algn="l" rtl="0">
              <a:lnSpc>
                <a:spcPct val="80000"/>
              </a:lnSpc>
              <a:spcBef>
                <a:spcPts val="0"/>
              </a:spcBef>
              <a:spcAft>
                <a:spcPts val="0"/>
              </a:spcAft>
              <a:buClr>
                <a:srgbClr val="ECF4DB"/>
              </a:buClr>
              <a:buSzPts val="1889"/>
              <a:buFont typeface="Arial"/>
              <a:buChar char="►"/>
            </a:pPr>
            <a:r>
              <a:rPr lang="en" sz="2000" b="1" i="0" u="sng" strike="noStrike" cap="none">
                <a:solidFill>
                  <a:srgbClr val="ECF4DB"/>
                </a:solidFill>
                <a:latin typeface="Arial"/>
                <a:ea typeface="Arial"/>
                <a:cs typeface="Arial"/>
                <a:sym typeface="Arial"/>
              </a:rPr>
              <a:t>LSL Coach -</a:t>
            </a:r>
            <a:endParaRPr/>
          </a:p>
          <a:p>
            <a:pPr marL="108660" marR="0" lvl="0" indent="0" algn="l" rtl="0">
              <a:lnSpc>
                <a:spcPct val="80000"/>
              </a:lnSpc>
              <a:spcBef>
                <a:spcPts val="0"/>
              </a:spcBef>
              <a:spcAft>
                <a:spcPts val="0"/>
              </a:spcAft>
              <a:buNone/>
            </a:pPr>
            <a:r>
              <a:rPr lang="en" sz="1600" b="1" i="0" u="none" strike="noStrike" cap="none">
                <a:solidFill>
                  <a:srgbClr val="ECF4DB"/>
                </a:solidFill>
                <a:latin typeface="Arial"/>
                <a:ea typeface="Arial"/>
                <a:cs typeface="Arial"/>
                <a:sym typeface="Arial"/>
              </a:rPr>
              <a:t>      Supports the Facilitators: Provided by the WEII Core Team </a:t>
            </a:r>
            <a:endParaRPr sz="1600" b="0" i="0" u="none" strike="noStrike" cap="none">
              <a:solidFill>
                <a:srgbClr val="000000"/>
              </a:solidFill>
              <a:latin typeface="Arial"/>
              <a:ea typeface="Arial"/>
              <a:cs typeface="Arial"/>
              <a:sym typeface="Arial"/>
            </a:endParaRPr>
          </a:p>
        </p:txBody>
      </p:sp>
      <p:pic>
        <p:nvPicPr>
          <p:cNvPr id="847" name="Google Shape;847;p24" descr="A photograph showing machine gears. "/>
          <p:cNvPicPr preferRelativeResize="0"/>
          <p:nvPr/>
        </p:nvPicPr>
        <p:blipFill rotWithShape="1">
          <a:blip r:embed="rId3">
            <a:alphaModFix/>
          </a:blip>
          <a:srcRect/>
          <a:stretch/>
        </p:blipFill>
        <p:spPr>
          <a:xfrm>
            <a:off x="6707853" y="865849"/>
            <a:ext cx="2250275" cy="1644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25"/>
          <p:cNvSpPr txBox="1">
            <a:spLocks noGrp="1"/>
          </p:cNvSpPr>
          <p:nvPr>
            <p:ph type="body" idx="1"/>
          </p:nvPr>
        </p:nvSpPr>
        <p:spPr>
          <a:xfrm>
            <a:off x="270575" y="1243725"/>
            <a:ext cx="7053600" cy="2360100"/>
          </a:xfrm>
          <a:prstGeom prst="rect">
            <a:avLst/>
          </a:prstGeom>
          <a:noFill/>
          <a:ln>
            <a:noFill/>
          </a:ln>
        </p:spPr>
        <p:txBody>
          <a:bodyPr spcFirstLastPara="1" wrap="square" lIns="68575" tIns="34275" rIns="68575" bIns="34275" anchor="t" anchorCtr="0">
            <a:noAutofit/>
          </a:bodyPr>
          <a:lstStyle/>
          <a:p>
            <a:pPr marL="342900" lvl="0" indent="-400050" algn="l" rtl="0">
              <a:lnSpc>
                <a:spcPct val="100000"/>
              </a:lnSpc>
              <a:spcBef>
                <a:spcPts val="0"/>
              </a:spcBef>
              <a:spcAft>
                <a:spcPts val="0"/>
              </a:spcAft>
              <a:buSzPts val="2000"/>
              <a:buFont typeface="Noto Sans Symbols"/>
              <a:buChar char="⮚"/>
            </a:pPr>
            <a:r>
              <a:rPr lang="en" sz="2000" b="1">
                <a:solidFill>
                  <a:srgbClr val="ECF4DB"/>
                </a:solidFill>
              </a:rPr>
              <a:t>WEII Plus Facilitators identified in each CDC Region     	Speech language pathologists or Teachers of the</a:t>
            </a:r>
            <a:endParaRPr sz="2000" b="1">
              <a:solidFill>
                <a:srgbClr val="ECF4DB"/>
              </a:solidFill>
            </a:endParaRPr>
          </a:p>
          <a:p>
            <a:pPr marL="457200" lvl="0" indent="0" algn="l" rtl="0">
              <a:lnSpc>
                <a:spcPct val="100000"/>
              </a:lnSpc>
              <a:spcBef>
                <a:spcPts val="0"/>
              </a:spcBef>
              <a:spcAft>
                <a:spcPts val="0"/>
              </a:spcAft>
              <a:buNone/>
            </a:pPr>
            <a:r>
              <a:rPr lang="en" sz="2000" b="1">
                <a:solidFill>
                  <a:srgbClr val="ECF4DB"/>
                </a:solidFill>
              </a:rPr>
              <a:t>Deaf</a:t>
            </a:r>
            <a:endParaRPr sz="2000"/>
          </a:p>
          <a:p>
            <a:pPr marL="914400" lvl="2" indent="-342900" algn="l" rtl="0">
              <a:lnSpc>
                <a:spcPct val="100000"/>
              </a:lnSpc>
              <a:spcBef>
                <a:spcPts val="0"/>
              </a:spcBef>
              <a:spcAft>
                <a:spcPts val="0"/>
              </a:spcAft>
              <a:buClr>
                <a:srgbClr val="ECF4DB"/>
              </a:buClr>
              <a:buSzPts val="1800"/>
              <a:buChar char="▪"/>
            </a:pPr>
            <a:r>
              <a:rPr lang="en" sz="1800" b="1">
                <a:solidFill>
                  <a:srgbClr val="ECF4DB"/>
                </a:solidFill>
              </a:rPr>
              <a:t>Generally SLPs are already on staff, TODs may be added  </a:t>
            </a:r>
            <a:endParaRPr sz="1800"/>
          </a:p>
          <a:p>
            <a:pPr marL="914400" lvl="2" indent="-342900" algn="l" rtl="0">
              <a:lnSpc>
                <a:spcPct val="100000"/>
              </a:lnSpc>
              <a:spcBef>
                <a:spcPts val="0"/>
              </a:spcBef>
              <a:spcAft>
                <a:spcPts val="0"/>
              </a:spcAft>
              <a:buClr>
                <a:srgbClr val="ECF4DB"/>
              </a:buClr>
              <a:buSzPts val="1800"/>
              <a:buChar char="▪"/>
            </a:pPr>
            <a:r>
              <a:rPr lang="en" sz="1800" b="1">
                <a:solidFill>
                  <a:srgbClr val="ECF4DB"/>
                </a:solidFill>
              </a:rPr>
              <a:t>These facilitators are funded by the Child Development Centers</a:t>
            </a:r>
            <a:endParaRPr sz="1800"/>
          </a:p>
          <a:p>
            <a:pPr marL="0" lvl="0" indent="0" algn="l" rtl="0">
              <a:lnSpc>
                <a:spcPct val="100000"/>
              </a:lnSpc>
              <a:spcBef>
                <a:spcPts val="0"/>
              </a:spcBef>
              <a:spcAft>
                <a:spcPts val="0"/>
              </a:spcAft>
              <a:buSzPts val="1100"/>
              <a:buNone/>
            </a:pPr>
            <a:endParaRPr sz="1700" b="1">
              <a:solidFill>
                <a:srgbClr val="ECF4DB"/>
              </a:solidFill>
            </a:endParaRPr>
          </a:p>
          <a:p>
            <a:pPr marL="914400" lvl="0" indent="0" algn="l" rtl="0">
              <a:spcBef>
                <a:spcPts val="0"/>
              </a:spcBef>
              <a:spcAft>
                <a:spcPts val="0"/>
              </a:spcAft>
              <a:buNone/>
            </a:pPr>
            <a:r>
              <a:rPr lang="en" b="1">
                <a:solidFill>
                  <a:srgbClr val="ECF4DB"/>
                </a:solidFill>
              </a:rPr>
              <a:t>  </a:t>
            </a:r>
            <a:endParaRPr b="1">
              <a:solidFill>
                <a:srgbClr val="ECF4DB"/>
              </a:solidFill>
            </a:endParaRPr>
          </a:p>
          <a:p>
            <a:pPr marL="0" lvl="0" indent="0" algn="l" rtl="0">
              <a:spcBef>
                <a:spcPts val="0"/>
              </a:spcBef>
              <a:spcAft>
                <a:spcPts val="0"/>
              </a:spcAft>
              <a:buNone/>
            </a:pPr>
            <a:endParaRPr sz="1400" b="1">
              <a:solidFill>
                <a:srgbClr val="ECF4DB"/>
              </a:solidFill>
            </a:endParaRPr>
          </a:p>
          <a:p>
            <a:pPr marL="0" lvl="0" indent="0" algn="l" rtl="0">
              <a:lnSpc>
                <a:spcPct val="100000"/>
              </a:lnSpc>
              <a:spcBef>
                <a:spcPts val="0"/>
              </a:spcBef>
              <a:spcAft>
                <a:spcPts val="0"/>
              </a:spcAft>
              <a:buSzPts val="1100"/>
              <a:buNone/>
            </a:pPr>
            <a:endParaRPr sz="2100"/>
          </a:p>
        </p:txBody>
      </p:sp>
      <p:pic>
        <p:nvPicPr>
          <p:cNvPr id="853" name="Google Shape;853;p25" descr="A picture showing a person looking under the hood of a car. "/>
          <p:cNvPicPr preferRelativeResize="0"/>
          <p:nvPr/>
        </p:nvPicPr>
        <p:blipFill rotWithShape="1">
          <a:blip r:embed="rId3">
            <a:alphaModFix/>
          </a:blip>
          <a:srcRect l="6551" t="24171"/>
          <a:stretch/>
        </p:blipFill>
        <p:spPr>
          <a:xfrm>
            <a:off x="7255440" y="859221"/>
            <a:ext cx="1705880" cy="924910"/>
          </a:xfrm>
          <a:prstGeom prst="rect">
            <a:avLst/>
          </a:prstGeom>
          <a:noFill/>
          <a:ln>
            <a:noFill/>
          </a:ln>
        </p:spPr>
      </p:pic>
      <p:sp>
        <p:nvSpPr>
          <p:cNvPr id="854" name="Google Shape;854;p25"/>
          <p:cNvSpPr txBox="1">
            <a:spLocks noGrp="1"/>
          </p:cNvSpPr>
          <p:nvPr>
            <p:ph type="title"/>
          </p:nvPr>
        </p:nvSpPr>
        <p:spPr>
          <a:xfrm>
            <a:off x="123012" y="220718"/>
            <a:ext cx="7053600" cy="638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WEII Plus Program: Under the Hood </a:t>
            </a:r>
            <a:endParaRPr b="1">
              <a:solidFill>
                <a:srgbClr val="CCE583"/>
              </a:solidFill>
            </a:endParaRPr>
          </a:p>
        </p:txBody>
      </p:sp>
      <p:sp>
        <p:nvSpPr>
          <p:cNvPr id="855" name="Google Shape;855;p25"/>
          <p:cNvSpPr txBox="1">
            <a:spLocks noGrp="1"/>
          </p:cNvSpPr>
          <p:nvPr>
            <p:ph type="body" idx="1"/>
          </p:nvPr>
        </p:nvSpPr>
        <p:spPr>
          <a:xfrm>
            <a:off x="270575" y="3706675"/>
            <a:ext cx="8323800" cy="1280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100"/>
              <a:buNone/>
            </a:pPr>
            <a:endParaRPr sz="1800" b="1">
              <a:solidFill>
                <a:srgbClr val="ECF4DB"/>
              </a:solidFill>
            </a:endParaRPr>
          </a:p>
          <a:p>
            <a:pPr marL="342900" lvl="0" indent="-406400" algn="l" rtl="0">
              <a:lnSpc>
                <a:spcPct val="100000"/>
              </a:lnSpc>
              <a:spcBef>
                <a:spcPts val="0"/>
              </a:spcBef>
              <a:spcAft>
                <a:spcPts val="0"/>
              </a:spcAft>
              <a:buSzPts val="2100"/>
              <a:buFont typeface="Noto Sans Symbols"/>
              <a:buChar char="⮚"/>
            </a:pPr>
            <a:r>
              <a:rPr lang="en" sz="2100" b="1">
                <a:solidFill>
                  <a:srgbClr val="ECF4DB"/>
                </a:solidFill>
              </a:rPr>
              <a:t>Initial on-boarding of WEII Plus Facilitators:</a:t>
            </a:r>
            <a:endParaRPr sz="2100"/>
          </a:p>
          <a:p>
            <a:pPr marL="914400" lvl="1" indent="-342900" algn="l" rtl="0">
              <a:lnSpc>
                <a:spcPct val="100000"/>
              </a:lnSpc>
              <a:spcBef>
                <a:spcPts val="0"/>
              </a:spcBef>
              <a:spcAft>
                <a:spcPts val="0"/>
              </a:spcAft>
              <a:buClr>
                <a:srgbClr val="ECF4DB"/>
              </a:buClr>
              <a:buSzPts val="1800"/>
              <a:buChar char="▪"/>
            </a:pPr>
            <a:r>
              <a:rPr lang="en" sz="2100" b="1">
                <a:solidFill>
                  <a:srgbClr val="ECF4DB"/>
                </a:solidFill>
              </a:rPr>
              <a:t>Trainings held virtually annually or more as needed</a:t>
            </a:r>
            <a:endParaRPr sz="2100"/>
          </a:p>
          <a:p>
            <a:pPr marL="0" lvl="0" indent="0" algn="l" rtl="0">
              <a:lnSpc>
                <a:spcPct val="100000"/>
              </a:lnSpc>
              <a:spcBef>
                <a:spcPts val="0"/>
              </a:spcBef>
              <a:spcAft>
                <a:spcPts val="0"/>
              </a:spcAft>
              <a:buSzPts val="1100"/>
              <a:buNone/>
            </a:pPr>
            <a:endParaRPr sz="1400" b="1">
              <a:solidFill>
                <a:srgbClr val="ECF4DB"/>
              </a:solidFill>
            </a:endParaRPr>
          </a:p>
          <a:p>
            <a:pPr marL="914400" lvl="0" indent="0" algn="l" rtl="0">
              <a:spcBef>
                <a:spcPts val="0"/>
              </a:spcBef>
              <a:spcAft>
                <a:spcPts val="0"/>
              </a:spcAft>
              <a:buNone/>
            </a:pPr>
            <a:r>
              <a:rPr lang="en" b="1">
                <a:solidFill>
                  <a:srgbClr val="ECF4DB"/>
                </a:solidFill>
              </a:rPr>
              <a:t>  </a:t>
            </a:r>
            <a:endParaRPr b="1">
              <a:solidFill>
                <a:srgbClr val="ECF4DB"/>
              </a:solidFill>
            </a:endParaRPr>
          </a:p>
          <a:p>
            <a:pPr marL="0" lvl="0" indent="0" algn="l" rtl="0">
              <a:spcBef>
                <a:spcPts val="0"/>
              </a:spcBef>
              <a:spcAft>
                <a:spcPts val="0"/>
              </a:spcAft>
              <a:buNone/>
            </a:pPr>
            <a:endParaRPr sz="1400" b="1">
              <a:solidFill>
                <a:srgbClr val="ECF4DB"/>
              </a:solidFill>
            </a:endParaRPr>
          </a:p>
          <a:p>
            <a:pPr marL="0" lvl="0" indent="0" algn="l" rtl="0">
              <a:lnSpc>
                <a:spcPct val="100000"/>
              </a:lnSpc>
              <a:spcBef>
                <a:spcPts val="0"/>
              </a:spcBef>
              <a:spcAft>
                <a:spcPts val="0"/>
              </a:spcAft>
              <a:buSzPts val="1100"/>
              <a:buNone/>
            </a:pPr>
            <a:endParaRPr sz="2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223c80d6256_0_0"/>
          <p:cNvSpPr txBox="1">
            <a:spLocks noGrp="1"/>
          </p:cNvSpPr>
          <p:nvPr>
            <p:ph type="body" idx="1"/>
          </p:nvPr>
        </p:nvSpPr>
        <p:spPr>
          <a:xfrm>
            <a:off x="214175" y="859225"/>
            <a:ext cx="7767300" cy="4112700"/>
          </a:xfrm>
          <a:prstGeom prst="rect">
            <a:avLst/>
          </a:prstGeom>
          <a:noFill/>
          <a:ln>
            <a:noFill/>
          </a:ln>
        </p:spPr>
        <p:txBody>
          <a:bodyPr spcFirstLastPara="1" wrap="square" lIns="68575" tIns="34275" rIns="68575" bIns="34275" anchor="t" anchorCtr="0">
            <a:noAutofit/>
          </a:bodyPr>
          <a:lstStyle/>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100"/>
              <a:buNone/>
            </a:pPr>
            <a:endParaRPr sz="1400" b="1">
              <a:solidFill>
                <a:srgbClr val="ECF4DB"/>
              </a:solidFill>
            </a:endParaRPr>
          </a:p>
          <a:p>
            <a:pPr marL="342900" lvl="0" indent="-393700" algn="l" rtl="0">
              <a:lnSpc>
                <a:spcPct val="100000"/>
              </a:lnSpc>
              <a:spcBef>
                <a:spcPts val="0"/>
              </a:spcBef>
              <a:spcAft>
                <a:spcPts val="0"/>
              </a:spcAft>
              <a:buSzPts val="1900"/>
              <a:buFont typeface="Noto Sans Symbols"/>
              <a:buChar char="⮚"/>
            </a:pPr>
            <a:r>
              <a:rPr lang="en" sz="1900" b="1">
                <a:solidFill>
                  <a:srgbClr val="ECF4DB"/>
                </a:solidFill>
              </a:rPr>
              <a:t>ODDACE assessments</a:t>
            </a:r>
            <a:endParaRPr sz="1900" b="1">
              <a:solidFill>
                <a:srgbClr val="ECF4DB"/>
              </a:solidFill>
            </a:endParaRPr>
          </a:p>
          <a:p>
            <a:pPr marL="844550" lvl="1" indent="-279400" algn="l" rtl="0">
              <a:lnSpc>
                <a:spcPct val="100000"/>
              </a:lnSpc>
              <a:spcBef>
                <a:spcPts val="0"/>
              </a:spcBef>
              <a:spcAft>
                <a:spcPts val="0"/>
              </a:spcAft>
              <a:buClr>
                <a:srgbClr val="ECF4DB"/>
              </a:buClr>
              <a:buSzPts val="1900"/>
              <a:buFont typeface="Noto Sans Symbols"/>
              <a:buChar char="▪"/>
            </a:pPr>
            <a:r>
              <a:rPr lang="en" sz="1900" b="1">
                <a:solidFill>
                  <a:srgbClr val="ECF4DB"/>
                </a:solidFill>
              </a:rPr>
              <a:t>Accountability for developmental progress</a:t>
            </a:r>
            <a:endParaRPr sz="1900" b="1">
              <a:solidFill>
                <a:srgbClr val="ECF4DB"/>
              </a:solidFill>
            </a:endParaRPr>
          </a:p>
          <a:p>
            <a:pPr marL="844550" lvl="1" indent="-279400" algn="l" rtl="0">
              <a:lnSpc>
                <a:spcPct val="100000"/>
              </a:lnSpc>
              <a:spcBef>
                <a:spcPts val="0"/>
              </a:spcBef>
              <a:spcAft>
                <a:spcPts val="0"/>
              </a:spcAft>
              <a:buClr>
                <a:srgbClr val="ECF4DB"/>
              </a:buClr>
              <a:buSzPts val="1900"/>
              <a:buFont typeface="Noto Sans Symbols"/>
              <a:buChar char="▪"/>
            </a:pPr>
            <a:r>
              <a:rPr lang="en" sz="1900" b="1">
                <a:solidFill>
                  <a:srgbClr val="ECF4DB"/>
                </a:solidFill>
              </a:rPr>
              <a:t>Inform IFSP goals and outcomes</a:t>
            </a:r>
            <a:endParaRPr sz="1900" b="1">
              <a:solidFill>
                <a:srgbClr val="ECF4DB"/>
              </a:solidFill>
            </a:endParaRPr>
          </a:p>
          <a:p>
            <a:pPr marL="0" lvl="0" indent="0" algn="l" rtl="0">
              <a:lnSpc>
                <a:spcPct val="100000"/>
              </a:lnSpc>
              <a:spcBef>
                <a:spcPts val="0"/>
              </a:spcBef>
              <a:spcAft>
                <a:spcPts val="0"/>
              </a:spcAft>
              <a:buSzPts val="1100"/>
              <a:buNone/>
            </a:pPr>
            <a:endParaRPr sz="1900"/>
          </a:p>
          <a:p>
            <a:pPr marL="342900" lvl="0" indent="-393700" algn="l" rtl="0">
              <a:lnSpc>
                <a:spcPct val="100000"/>
              </a:lnSpc>
              <a:spcBef>
                <a:spcPts val="0"/>
              </a:spcBef>
              <a:spcAft>
                <a:spcPts val="0"/>
              </a:spcAft>
              <a:buSzPts val="1900"/>
              <a:buFont typeface="Noto Sans Symbols"/>
              <a:buChar char="⮚"/>
            </a:pPr>
            <a:r>
              <a:rPr lang="en" sz="1900" b="1">
                <a:solidFill>
                  <a:srgbClr val="ECF4DB"/>
                </a:solidFill>
              </a:rPr>
              <a:t>WEII Plus Coordinator meets to coach and mentor Facilitators   </a:t>
            </a:r>
            <a:endParaRPr sz="1900"/>
          </a:p>
          <a:p>
            <a:pPr marL="914400" lvl="1" indent="-349250" algn="l" rtl="0">
              <a:lnSpc>
                <a:spcPct val="100000"/>
              </a:lnSpc>
              <a:spcBef>
                <a:spcPts val="0"/>
              </a:spcBef>
              <a:spcAft>
                <a:spcPts val="0"/>
              </a:spcAft>
              <a:buClr>
                <a:srgbClr val="ECF4DB"/>
              </a:buClr>
              <a:buSzPts val="1900"/>
              <a:buChar char="▪"/>
            </a:pPr>
            <a:r>
              <a:rPr lang="en" sz="1900" b="1">
                <a:solidFill>
                  <a:srgbClr val="ECF4DB"/>
                </a:solidFill>
              </a:rPr>
              <a:t>Regular check ins and trainings    (1:1 or with families)</a:t>
            </a:r>
            <a:endParaRPr sz="1900" b="1">
              <a:solidFill>
                <a:srgbClr val="ECF4DB"/>
              </a:solidFill>
            </a:endParaRPr>
          </a:p>
          <a:p>
            <a:pPr marL="0" lvl="0" indent="0" algn="l" rtl="0">
              <a:lnSpc>
                <a:spcPct val="100000"/>
              </a:lnSpc>
              <a:spcBef>
                <a:spcPts val="0"/>
              </a:spcBef>
              <a:spcAft>
                <a:spcPts val="0"/>
              </a:spcAft>
              <a:buNone/>
            </a:pPr>
            <a:endParaRPr sz="1900" b="1">
              <a:solidFill>
                <a:srgbClr val="ECF4DB"/>
              </a:solidFill>
            </a:endParaRPr>
          </a:p>
          <a:p>
            <a:pPr marL="457200" lvl="0" indent="-355600" algn="l" rtl="0">
              <a:lnSpc>
                <a:spcPct val="100000"/>
              </a:lnSpc>
              <a:spcBef>
                <a:spcPts val="0"/>
              </a:spcBef>
              <a:spcAft>
                <a:spcPts val="0"/>
              </a:spcAft>
              <a:buClr>
                <a:srgbClr val="ECF4DB"/>
              </a:buClr>
              <a:buSzPts val="2000"/>
              <a:buChar char="►"/>
            </a:pPr>
            <a:r>
              <a:rPr lang="en" sz="2000" b="1">
                <a:solidFill>
                  <a:srgbClr val="ECF4DB"/>
                </a:solidFill>
              </a:rPr>
              <a:t>Two collaborative state-wide trainings with Colorado</a:t>
            </a:r>
            <a:endParaRPr sz="2000" b="1">
              <a:solidFill>
                <a:srgbClr val="ECF4DB"/>
              </a:solidFill>
            </a:endParaRPr>
          </a:p>
          <a:p>
            <a:pPr marL="914400" lvl="0" indent="0" algn="l" rtl="0">
              <a:spcBef>
                <a:spcPts val="0"/>
              </a:spcBef>
              <a:spcAft>
                <a:spcPts val="0"/>
              </a:spcAft>
              <a:buNone/>
            </a:pPr>
            <a:r>
              <a:rPr lang="en" sz="2000" b="1">
                <a:solidFill>
                  <a:srgbClr val="ECF4DB"/>
                </a:solidFill>
              </a:rPr>
              <a:t>October 2022 Dual Diagnosis - Deafness and Autism</a:t>
            </a:r>
            <a:endParaRPr sz="2000" b="1">
              <a:solidFill>
                <a:srgbClr val="ECF4DB"/>
              </a:solidFill>
            </a:endParaRPr>
          </a:p>
          <a:p>
            <a:pPr marL="457200" lvl="0" indent="0" algn="l" rtl="0">
              <a:spcBef>
                <a:spcPts val="0"/>
              </a:spcBef>
              <a:spcAft>
                <a:spcPts val="0"/>
              </a:spcAft>
              <a:buNone/>
            </a:pPr>
            <a:r>
              <a:rPr lang="en" sz="2000" b="1">
                <a:solidFill>
                  <a:srgbClr val="ECF4DB"/>
                </a:solidFill>
              </a:rPr>
              <a:t>	April 2023 Creating a Reading Child</a:t>
            </a:r>
            <a:endParaRPr sz="2000" b="1">
              <a:solidFill>
                <a:srgbClr val="ECF4DB"/>
              </a:solidFill>
            </a:endParaRPr>
          </a:p>
          <a:p>
            <a:pPr marL="914400" lvl="0" indent="0" algn="l" rtl="0">
              <a:spcBef>
                <a:spcPts val="0"/>
              </a:spcBef>
              <a:spcAft>
                <a:spcPts val="0"/>
              </a:spcAft>
              <a:buNone/>
            </a:pPr>
            <a:r>
              <a:rPr lang="en" sz="2000" b="1">
                <a:solidFill>
                  <a:srgbClr val="ECF4DB"/>
                </a:solidFill>
              </a:rPr>
              <a:t>  </a:t>
            </a:r>
            <a:endParaRPr sz="2000" b="1">
              <a:solidFill>
                <a:srgbClr val="ECF4DB"/>
              </a:solidFill>
            </a:endParaRPr>
          </a:p>
          <a:p>
            <a:pPr marL="0" lvl="0" indent="0" algn="l" rtl="0">
              <a:spcBef>
                <a:spcPts val="0"/>
              </a:spcBef>
              <a:spcAft>
                <a:spcPts val="0"/>
              </a:spcAft>
              <a:buNone/>
            </a:pPr>
            <a:endParaRPr sz="1400" b="1">
              <a:solidFill>
                <a:srgbClr val="ECF4DB"/>
              </a:solidFill>
            </a:endParaRPr>
          </a:p>
          <a:p>
            <a:pPr marL="0" lvl="0" indent="0" algn="l" rtl="0">
              <a:lnSpc>
                <a:spcPct val="100000"/>
              </a:lnSpc>
              <a:spcBef>
                <a:spcPts val="0"/>
              </a:spcBef>
              <a:spcAft>
                <a:spcPts val="0"/>
              </a:spcAft>
              <a:buSzPts val="1100"/>
              <a:buNone/>
            </a:pPr>
            <a:endParaRPr sz="2100"/>
          </a:p>
        </p:txBody>
      </p:sp>
      <p:pic>
        <p:nvPicPr>
          <p:cNvPr id="861" name="Google Shape;861;g223c80d6256_0_0" descr="A picture showing a person looking under the hood of a car. "/>
          <p:cNvPicPr preferRelativeResize="0"/>
          <p:nvPr/>
        </p:nvPicPr>
        <p:blipFill rotWithShape="1">
          <a:blip r:embed="rId3">
            <a:alphaModFix/>
          </a:blip>
          <a:srcRect l="6550" t="24173"/>
          <a:stretch/>
        </p:blipFill>
        <p:spPr>
          <a:xfrm>
            <a:off x="7255440" y="859221"/>
            <a:ext cx="1705880" cy="924910"/>
          </a:xfrm>
          <a:prstGeom prst="rect">
            <a:avLst/>
          </a:prstGeom>
          <a:noFill/>
          <a:ln>
            <a:noFill/>
          </a:ln>
        </p:spPr>
      </p:pic>
      <p:sp>
        <p:nvSpPr>
          <p:cNvPr id="862" name="Google Shape;862;g223c80d6256_0_0"/>
          <p:cNvSpPr txBox="1">
            <a:spLocks noGrp="1"/>
          </p:cNvSpPr>
          <p:nvPr>
            <p:ph type="title"/>
          </p:nvPr>
        </p:nvSpPr>
        <p:spPr>
          <a:xfrm>
            <a:off x="123012" y="220718"/>
            <a:ext cx="7053600" cy="638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WEII Plus Program: Under the Hood </a:t>
            </a:r>
            <a:endParaRPr b="1">
              <a:solidFill>
                <a:srgbClr val="CCE58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0">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23f419e67c2_0_128"/>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   WEII Plus Program Resources Developed to Support Facilitators</a:t>
            </a:r>
            <a:endParaRPr b="1">
              <a:solidFill>
                <a:srgbClr val="CCE583"/>
              </a:solidFill>
            </a:endParaRPr>
          </a:p>
        </p:txBody>
      </p:sp>
      <p:sp>
        <p:nvSpPr>
          <p:cNvPr id="868" name="Google Shape;868;g23f419e67c2_0_128"/>
          <p:cNvSpPr txBox="1">
            <a:spLocks noGrp="1"/>
          </p:cNvSpPr>
          <p:nvPr>
            <p:ph type="body" idx="1"/>
          </p:nvPr>
        </p:nvSpPr>
        <p:spPr>
          <a:xfrm>
            <a:off x="360275" y="1639400"/>
            <a:ext cx="8417700" cy="3274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275"/>
              <a:buNone/>
            </a:pPr>
            <a:endParaRPr sz="1100"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WEII Plus Scope and Sequence</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WEII Plus Facilitator Manual</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WEII Plus Padlet</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Listening and Spoken Language Coach</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ASL Curriculum and Resources</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Initial Family Packets - bilateral loss, unilateral loss, Spanish and English</a:t>
            </a:r>
            <a:endParaRPr sz="1725" b="1">
              <a:solidFill>
                <a:srgbClr val="ECF4DB"/>
              </a:solidFill>
            </a:endParaRPr>
          </a:p>
          <a:p>
            <a:pPr marL="0" lvl="0" indent="0" algn="l" rtl="0">
              <a:lnSpc>
                <a:spcPct val="80000"/>
              </a:lnSpc>
              <a:spcBef>
                <a:spcPts val="0"/>
              </a:spcBef>
              <a:spcAft>
                <a:spcPts val="0"/>
              </a:spcAft>
              <a:buSzPts val="275"/>
              <a:buNone/>
            </a:pPr>
            <a:endParaRPr sz="1725" b="1">
              <a:solidFill>
                <a:srgbClr val="ECF4DB"/>
              </a:solidFill>
            </a:endParaRPr>
          </a:p>
          <a:p>
            <a:pPr marL="457200" lvl="0" indent="-338137" algn="l" rtl="0">
              <a:lnSpc>
                <a:spcPct val="80000"/>
              </a:lnSpc>
              <a:spcBef>
                <a:spcPts val="0"/>
              </a:spcBef>
              <a:spcAft>
                <a:spcPts val="0"/>
              </a:spcAft>
              <a:buClr>
                <a:srgbClr val="ECF4DB"/>
              </a:buClr>
              <a:buSzPts val="1725"/>
              <a:buChar char="►"/>
            </a:pPr>
            <a:r>
              <a:rPr lang="en" sz="1725" b="1">
                <a:solidFill>
                  <a:srgbClr val="ECF4DB"/>
                </a:solidFill>
              </a:rPr>
              <a:t>Children’s books through the Wyoming Library for the Deaf</a:t>
            </a:r>
            <a:endParaRPr sz="1725" b="1">
              <a:solidFill>
                <a:srgbClr val="ECF4DB"/>
              </a:solidFill>
            </a:endParaRPr>
          </a:p>
          <a:p>
            <a:pPr marL="0" lvl="0" indent="0" algn="l" rtl="0">
              <a:lnSpc>
                <a:spcPct val="80000"/>
              </a:lnSpc>
              <a:spcBef>
                <a:spcPts val="0"/>
              </a:spcBef>
              <a:spcAft>
                <a:spcPts val="0"/>
              </a:spcAft>
              <a:buSzPts val="275"/>
              <a:buNone/>
            </a:pPr>
            <a:endParaRPr sz="700" b="1">
              <a:solidFill>
                <a:srgbClr val="ECF4DB"/>
              </a:solidFill>
            </a:endParaRPr>
          </a:p>
          <a:p>
            <a:pPr marL="0" lvl="0" indent="0" algn="l" rtl="0">
              <a:lnSpc>
                <a:spcPct val="80000"/>
              </a:lnSpc>
              <a:spcBef>
                <a:spcPts val="0"/>
              </a:spcBef>
              <a:spcAft>
                <a:spcPts val="0"/>
              </a:spcAft>
              <a:buSzPts val="275"/>
              <a:buNone/>
            </a:pPr>
            <a:endParaRPr sz="700" b="1">
              <a:solidFill>
                <a:srgbClr val="ECF4DB"/>
              </a:solidFill>
            </a:endParaRPr>
          </a:p>
          <a:p>
            <a:pPr marL="0" lvl="0" indent="0" algn="l" rtl="0">
              <a:lnSpc>
                <a:spcPct val="80000"/>
              </a:lnSpc>
              <a:spcBef>
                <a:spcPts val="0"/>
              </a:spcBef>
              <a:spcAft>
                <a:spcPts val="0"/>
              </a:spcAft>
              <a:buSzPts val="275"/>
              <a:buNone/>
            </a:pPr>
            <a:endParaRPr sz="700" b="1">
              <a:solidFill>
                <a:srgbClr val="ECF4DB"/>
              </a:solidFill>
            </a:endParaRPr>
          </a:p>
          <a:p>
            <a:pPr marL="0" lvl="0" indent="0" algn="l" rtl="0">
              <a:lnSpc>
                <a:spcPct val="80000"/>
              </a:lnSpc>
              <a:spcBef>
                <a:spcPts val="0"/>
              </a:spcBef>
              <a:spcAft>
                <a:spcPts val="0"/>
              </a:spcAft>
              <a:buSzPts val="275"/>
              <a:buNone/>
            </a:pPr>
            <a:r>
              <a:rPr lang="en" sz="700" b="1">
                <a:solidFill>
                  <a:srgbClr val="ECF4DB"/>
                </a:solidFill>
              </a:rPr>
              <a:t>		</a:t>
            </a:r>
            <a:endParaRPr sz="700" b="1">
              <a:solidFill>
                <a:srgbClr val="ECF4DB"/>
              </a:solidFill>
            </a:endParaRPr>
          </a:p>
          <a:p>
            <a:pPr marL="0" lvl="0" indent="0" algn="l" rtl="0">
              <a:lnSpc>
                <a:spcPct val="80000"/>
              </a:lnSpc>
              <a:spcBef>
                <a:spcPts val="0"/>
              </a:spcBef>
              <a:spcAft>
                <a:spcPts val="0"/>
              </a:spcAft>
              <a:buSzPts val="275"/>
              <a:buNone/>
            </a:pPr>
            <a:endParaRPr sz="575" b="1">
              <a:solidFill>
                <a:srgbClr val="ECF4DB"/>
              </a:solidFill>
            </a:endParaRPr>
          </a:p>
          <a:p>
            <a:pPr marL="0" lvl="0" indent="0" algn="l" rtl="0">
              <a:lnSpc>
                <a:spcPct val="80000"/>
              </a:lnSpc>
              <a:spcBef>
                <a:spcPts val="0"/>
              </a:spcBef>
              <a:spcAft>
                <a:spcPts val="0"/>
              </a:spcAft>
              <a:buSzPts val="275"/>
              <a:buNone/>
            </a:pPr>
            <a:endParaRPr sz="575" b="1">
              <a:solidFill>
                <a:srgbClr val="ECF4DB"/>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26"/>
          <p:cNvSpPr txBox="1">
            <a:spLocks noGrp="1"/>
          </p:cNvSpPr>
          <p:nvPr>
            <p:ph type="title"/>
          </p:nvPr>
        </p:nvSpPr>
        <p:spPr>
          <a:xfrm>
            <a:off x="827483" y="376995"/>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dirty="0">
                <a:solidFill>
                  <a:srgbClr val="CCE583"/>
                </a:solidFill>
              </a:rPr>
              <a:t>   WEII Plus Program Resources Developed to Support Facilitators</a:t>
            </a:r>
            <a:endParaRPr b="1" dirty="0">
              <a:solidFill>
                <a:srgbClr val="CCE583"/>
              </a:solidFill>
            </a:endParaRPr>
          </a:p>
        </p:txBody>
      </p:sp>
      <p:sp>
        <p:nvSpPr>
          <p:cNvPr id="874" name="Google Shape;874;p26"/>
          <p:cNvSpPr txBox="1">
            <a:spLocks noGrp="1"/>
          </p:cNvSpPr>
          <p:nvPr>
            <p:ph type="body" idx="1"/>
          </p:nvPr>
        </p:nvSpPr>
        <p:spPr>
          <a:xfrm>
            <a:off x="827483" y="1189530"/>
            <a:ext cx="6770938" cy="962952"/>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100"/>
              <a:buNone/>
            </a:pPr>
            <a:endParaRPr sz="2400" b="1" dirty="0">
              <a:solidFill>
                <a:srgbClr val="ECF4DB"/>
              </a:solidFill>
            </a:endParaRPr>
          </a:p>
          <a:p>
            <a:pPr marL="0" lvl="0" indent="0" algn="l" rtl="0">
              <a:lnSpc>
                <a:spcPct val="100000"/>
              </a:lnSpc>
              <a:spcBef>
                <a:spcPts val="0"/>
              </a:spcBef>
              <a:spcAft>
                <a:spcPts val="0"/>
              </a:spcAft>
              <a:buSzPts val="1100"/>
              <a:buNone/>
            </a:pPr>
            <a:r>
              <a:rPr lang="en" sz="2400" b="1" dirty="0">
                <a:solidFill>
                  <a:srgbClr val="ECF4DB"/>
                </a:solidFill>
              </a:rPr>
              <a:t>             WEII Plus Scope and Sequence</a:t>
            </a:r>
            <a:endParaRPr sz="2400" b="1" dirty="0">
              <a:solidFill>
                <a:srgbClr val="ECF4DB"/>
              </a:solidFill>
            </a:endParaRPr>
          </a:p>
          <a:p>
            <a:pPr marL="0" lvl="0" indent="0" algn="l" rtl="0">
              <a:lnSpc>
                <a:spcPct val="100000"/>
              </a:lnSpc>
              <a:spcBef>
                <a:spcPts val="0"/>
              </a:spcBef>
              <a:spcAft>
                <a:spcPts val="0"/>
              </a:spcAft>
              <a:buSzPts val="1100"/>
              <a:buNone/>
            </a:pPr>
            <a:endParaRPr sz="1900" b="1" dirty="0">
              <a:solidFill>
                <a:srgbClr val="ECF4DB"/>
              </a:solidFill>
            </a:endParaRPr>
          </a:p>
          <a:p>
            <a:pPr marL="0" lvl="0" indent="0" algn="l" rtl="0">
              <a:lnSpc>
                <a:spcPct val="100000"/>
              </a:lnSpc>
              <a:spcBef>
                <a:spcPts val="0"/>
              </a:spcBef>
              <a:spcAft>
                <a:spcPts val="0"/>
              </a:spcAft>
              <a:buSzPts val="1100"/>
              <a:buNone/>
            </a:pPr>
            <a:endParaRPr sz="1900" b="1" dirty="0">
              <a:solidFill>
                <a:srgbClr val="ECF4DB"/>
              </a:solidFill>
            </a:endParaRPr>
          </a:p>
        </p:txBody>
      </p:sp>
      <p:pic>
        <p:nvPicPr>
          <p:cNvPr id="5" name="Google Shape;875;p26" descr="Icons representing the 3 resources: fillable form, links to padlet, and date of initial discussion. ">
            <a:extLst>
              <a:ext uri="{FF2B5EF4-FFF2-40B4-BE49-F238E27FC236}">
                <a16:creationId xmlns:a16="http://schemas.microsoft.com/office/drawing/2014/main" id="{DC15219D-6FF8-43C2-9DC1-FD22CF1124A8}"/>
              </a:ext>
            </a:extLst>
          </p:cNvPr>
          <p:cNvPicPr preferRelativeResize="0"/>
          <p:nvPr/>
        </p:nvPicPr>
        <p:blipFill rotWithShape="1">
          <a:blip r:embed="rId3">
            <a:alphaModFix/>
          </a:blip>
          <a:srcRect b="36429"/>
          <a:stretch/>
        </p:blipFill>
        <p:spPr>
          <a:xfrm>
            <a:off x="1082746" y="2481664"/>
            <a:ext cx="6333235" cy="1472306"/>
          </a:xfrm>
          <a:prstGeom prst="rect">
            <a:avLst/>
          </a:prstGeom>
          <a:noFill/>
          <a:ln>
            <a:noFill/>
          </a:ln>
        </p:spPr>
      </p:pic>
      <p:sp>
        <p:nvSpPr>
          <p:cNvPr id="6" name="Google Shape;874;p26">
            <a:extLst>
              <a:ext uri="{FF2B5EF4-FFF2-40B4-BE49-F238E27FC236}">
                <a16:creationId xmlns:a16="http://schemas.microsoft.com/office/drawing/2014/main" id="{4BF8BA92-F7F8-4649-B189-196E1E8A9FAA}"/>
              </a:ext>
            </a:extLst>
          </p:cNvPr>
          <p:cNvSpPr txBox="1">
            <a:spLocks/>
          </p:cNvSpPr>
          <p:nvPr/>
        </p:nvSpPr>
        <p:spPr>
          <a:xfrm>
            <a:off x="1426285" y="3861892"/>
            <a:ext cx="1777420" cy="379463"/>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298450" algn="l" rtl="0">
              <a:lnSpc>
                <a:spcPct val="100000"/>
              </a:lnSpc>
              <a:spcBef>
                <a:spcPts val="800"/>
              </a:spcBef>
              <a:spcAft>
                <a:spcPts val="0"/>
              </a:spcAft>
              <a:buClr>
                <a:schemeClr val="accent1"/>
              </a:buClr>
              <a:buSzPts val="11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chemeClr val="lt1"/>
                </a:solidFill>
                <a:latin typeface="Century Gothic"/>
                <a:ea typeface="Century Gothic"/>
                <a:cs typeface="Century Gothic"/>
                <a:sym typeface="Century Gothic"/>
              </a:defRPr>
            </a:lvl2pPr>
            <a:lvl3pPr marL="1371600" marR="0" lvl="2" indent="-298450" algn="l" rtl="0">
              <a:lnSpc>
                <a:spcPct val="100000"/>
              </a:lnSpc>
              <a:spcBef>
                <a:spcPts val="800"/>
              </a:spcBef>
              <a:spcAft>
                <a:spcPts val="0"/>
              </a:spcAft>
              <a:buClr>
                <a:schemeClr val="accent1"/>
              </a:buClr>
              <a:buSzPts val="110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4pPr>
            <a:lvl5pPr marL="2286000" marR="0" lvl="4"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5pPr>
            <a:lvl6pPr marL="2743200" marR="0" lvl="5"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pPr marL="0" indent="0">
              <a:spcBef>
                <a:spcPts val="0"/>
              </a:spcBef>
              <a:buFont typeface="Noto Sans Symbols"/>
              <a:buNone/>
            </a:pPr>
            <a:r>
              <a:rPr lang="en-US" sz="1600" b="1" dirty="0">
                <a:solidFill>
                  <a:srgbClr val="ECF4DB"/>
                </a:solidFill>
              </a:rPr>
              <a:t>Fillable Form</a:t>
            </a:r>
          </a:p>
          <a:p>
            <a:pPr marL="0" indent="0">
              <a:spcBef>
                <a:spcPts val="0"/>
              </a:spcBef>
              <a:buFont typeface="Noto Sans Symbols"/>
              <a:buNone/>
            </a:pPr>
            <a:endParaRPr lang="en-US" sz="1900" b="1" dirty="0">
              <a:solidFill>
                <a:srgbClr val="ECF4DB"/>
              </a:solidFill>
            </a:endParaRPr>
          </a:p>
        </p:txBody>
      </p:sp>
      <p:sp>
        <p:nvSpPr>
          <p:cNvPr id="7" name="Google Shape;874;p26">
            <a:extLst>
              <a:ext uri="{FF2B5EF4-FFF2-40B4-BE49-F238E27FC236}">
                <a16:creationId xmlns:a16="http://schemas.microsoft.com/office/drawing/2014/main" id="{B3492B67-2B69-4B19-A795-F98693266A82}"/>
              </a:ext>
            </a:extLst>
          </p:cNvPr>
          <p:cNvSpPr txBox="1">
            <a:spLocks/>
          </p:cNvSpPr>
          <p:nvPr/>
        </p:nvSpPr>
        <p:spPr>
          <a:xfrm>
            <a:off x="3547244" y="3856881"/>
            <a:ext cx="1526462" cy="654195"/>
          </a:xfrm>
          <a:prstGeom prst="rect">
            <a:avLst/>
          </a:prstGeom>
          <a:noFill/>
          <a:ln>
            <a:noFill/>
          </a:ln>
        </p:spPr>
        <p:txBody>
          <a:bodyPr spcFirstLastPara="1" wrap="square" lIns="68575" tIns="34275" rIns="68575" bIns="34275" anchor="t" anchorCtr="0">
            <a:normAutofit fontScale="92500"/>
          </a:bodyPr>
          <a:lstStyle>
            <a:defPPr marR="0" lvl="0" algn="l" rtl="0">
              <a:lnSpc>
                <a:spcPct val="100000"/>
              </a:lnSpc>
              <a:spcBef>
                <a:spcPts val="0"/>
              </a:spcBef>
              <a:spcAft>
                <a:spcPts val="0"/>
              </a:spcAft>
            </a:defPPr>
            <a:lvl1pPr marL="457200" marR="0" lvl="0" indent="-298450" algn="l" rtl="0">
              <a:lnSpc>
                <a:spcPct val="100000"/>
              </a:lnSpc>
              <a:spcBef>
                <a:spcPts val="800"/>
              </a:spcBef>
              <a:spcAft>
                <a:spcPts val="0"/>
              </a:spcAft>
              <a:buClr>
                <a:schemeClr val="accent1"/>
              </a:buClr>
              <a:buSzPts val="11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chemeClr val="lt1"/>
                </a:solidFill>
                <a:latin typeface="Century Gothic"/>
                <a:ea typeface="Century Gothic"/>
                <a:cs typeface="Century Gothic"/>
                <a:sym typeface="Century Gothic"/>
              </a:defRPr>
            </a:lvl2pPr>
            <a:lvl3pPr marL="1371600" marR="0" lvl="2" indent="-298450" algn="l" rtl="0">
              <a:lnSpc>
                <a:spcPct val="100000"/>
              </a:lnSpc>
              <a:spcBef>
                <a:spcPts val="800"/>
              </a:spcBef>
              <a:spcAft>
                <a:spcPts val="0"/>
              </a:spcAft>
              <a:buClr>
                <a:schemeClr val="accent1"/>
              </a:buClr>
              <a:buSzPts val="110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4pPr>
            <a:lvl5pPr marL="2286000" marR="0" lvl="4"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5pPr>
            <a:lvl6pPr marL="2743200" marR="0" lvl="5"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pPr marL="0" indent="0">
              <a:spcBef>
                <a:spcPts val="0"/>
              </a:spcBef>
              <a:buFont typeface="Noto Sans Symbols"/>
              <a:buNone/>
            </a:pPr>
            <a:r>
              <a:rPr lang="en-US" sz="1600" b="1" dirty="0">
                <a:solidFill>
                  <a:srgbClr val="ECF4DB"/>
                </a:solidFill>
              </a:rPr>
              <a:t>Links to Padlet </a:t>
            </a:r>
          </a:p>
          <a:p>
            <a:pPr marL="0" indent="0">
              <a:spcBef>
                <a:spcPts val="0"/>
              </a:spcBef>
              <a:buFont typeface="Noto Sans Symbols"/>
              <a:buNone/>
            </a:pPr>
            <a:r>
              <a:rPr lang="en-US" sz="1600" b="1" dirty="0">
                <a:solidFill>
                  <a:srgbClr val="ECF4DB"/>
                </a:solidFill>
              </a:rPr>
              <a:t>    Resources </a:t>
            </a:r>
          </a:p>
          <a:p>
            <a:pPr marL="0" indent="0">
              <a:spcBef>
                <a:spcPts val="0"/>
              </a:spcBef>
              <a:buFont typeface="Noto Sans Symbols"/>
              <a:buNone/>
            </a:pPr>
            <a:endParaRPr lang="en-US" sz="1900" b="1" dirty="0">
              <a:solidFill>
                <a:srgbClr val="ECF4DB"/>
              </a:solidFill>
            </a:endParaRPr>
          </a:p>
        </p:txBody>
      </p:sp>
      <p:sp>
        <p:nvSpPr>
          <p:cNvPr id="8" name="Google Shape;874;p26">
            <a:extLst>
              <a:ext uri="{FF2B5EF4-FFF2-40B4-BE49-F238E27FC236}">
                <a16:creationId xmlns:a16="http://schemas.microsoft.com/office/drawing/2014/main" id="{B5394BB7-2C8C-4822-ABBC-C507E93F2034}"/>
              </a:ext>
            </a:extLst>
          </p:cNvPr>
          <p:cNvSpPr txBox="1">
            <a:spLocks/>
          </p:cNvSpPr>
          <p:nvPr/>
        </p:nvSpPr>
        <p:spPr>
          <a:xfrm>
            <a:off x="5567610" y="3801676"/>
            <a:ext cx="1848371" cy="786508"/>
          </a:xfrm>
          <a:prstGeom prst="rect">
            <a:avLst/>
          </a:prstGeom>
          <a:noFill/>
          <a:ln>
            <a:noFill/>
          </a:ln>
        </p:spPr>
        <p:txBody>
          <a:bodyPr spcFirstLastPara="1" wrap="square" lIns="68575" tIns="34275" rIns="68575" bIns="34275" anchor="t" anchorCtr="0">
            <a:normAutofit fontScale="92500"/>
          </a:bodyPr>
          <a:lstStyle>
            <a:defPPr marR="0" lvl="0" algn="l" rtl="0">
              <a:lnSpc>
                <a:spcPct val="100000"/>
              </a:lnSpc>
              <a:spcBef>
                <a:spcPts val="0"/>
              </a:spcBef>
              <a:spcAft>
                <a:spcPts val="0"/>
              </a:spcAft>
            </a:defPPr>
            <a:lvl1pPr marL="457200" marR="0" lvl="0" indent="-298450" algn="l" rtl="0">
              <a:lnSpc>
                <a:spcPct val="100000"/>
              </a:lnSpc>
              <a:spcBef>
                <a:spcPts val="800"/>
              </a:spcBef>
              <a:spcAft>
                <a:spcPts val="0"/>
              </a:spcAft>
              <a:buClr>
                <a:schemeClr val="accent1"/>
              </a:buClr>
              <a:buSzPts val="11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8450" algn="l" rtl="0">
              <a:lnSpc>
                <a:spcPct val="100000"/>
              </a:lnSpc>
              <a:spcBef>
                <a:spcPts val="800"/>
              </a:spcBef>
              <a:spcAft>
                <a:spcPts val="0"/>
              </a:spcAft>
              <a:buClr>
                <a:schemeClr val="accent1"/>
              </a:buClr>
              <a:buSzPts val="1100"/>
              <a:buFont typeface="Noto Sans Symbols"/>
              <a:buChar char="►"/>
              <a:defRPr sz="1400" b="0" i="0" u="none" strike="noStrike" cap="none">
                <a:solidFill>
                  <a:schemeClr val="lt1"/>
                </a:solidFill>
                <a:latin typeface="Century Gothic"/>
                <a:ea typeface="Century Gothic"/>
                <a:cs typeface="Century Gothic"/>
                <a:sym typeface="Century Gothic"/>
              </a:defRPr>
            </a:lvl2pPr>
            <a:lvl3pPr marL="1371600" marR="0" lvl="2" indent="-298450" algn="l" rtl="0">
              <a:lnSpc>
                <a:spcPct val="100000"/>
              </a:lnSpc>
              <a:spcBef>
                <a:spcPts val="800"/>
              </a:spcBef>
              <a:spcAft>
                <a:spcPts val="0"/>
              </a:spcAft>
              <a:buClr>
                <a:schemeClr val="accent1"/>
              </a:buClr>
              <a:buSzPts val="110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4pPr>
            <a:lvl5pPr marL="2286000" marR="0" lvl="4"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5pPr>
            <a:lvl6pPr marL="2743200" marR="0" lvl="5"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6pPr>
            <a:lvl7pPr marL="3200400" marR="0" lvl="6"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7pPr>
            <a:lvl8pPr marL="3657600" marR="0" lvl="7"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8pPr>
            <a:lvl9pPr marL="4114800" marR="0" lvl="8" indent="-298450" algn="l" rtl="0">
              <a:lnSpc>
                <a:spcPct val="100000"/>
              </a:lnSpc>
              <a:spcBef>
                <a:spcPts val="800"/>
              </a:spcBef>
              <a:spcAft>
                <a:spcPts val="0"/>
              </a:spcAft>
              <a:buClr>
                <a:schemeClr val="accent1"/>
              </a:buClr>
              <a:buSzPts val="1100"/>
              <a:buFont typeface="Noto Sans Symbols"/>
              <a:buChar char="►"/>
              <a:defRPr sz="1100" b="0" i="0" u="none" strike="noStrike" cap="none">
                <a:solidFill>
                  <a:schemeClr val="lt1"/>
                </a:solidFill>
                <a:latin typeface="Century Gothic"/>
                <a:ea typeface="Century Gothic"/>
                <a:cs typeface="Century Gothic"/>
                <a:sym typeface="Century Gothic"/>
              </a:defRPr>
            </a:lvl9pPr>
          </a:lstStyle>
          <a:p>
            <a:pPr marL="0" indent="0">
              <a:spcBef>
                <a:spcPts val="0"/>
              </a:spcBef>
              <a:buFont typeface="Noto Sans Symbols"/>
              <a:buNone/>
            </a:pPr>
            <a:r>
              <a:rPr lang="en-US" sz="1600" b="1" dirty="0">
                <a:solidFill>
                  <a:srgbClr val="ECF4DB"/>
                </a:solidFill>
              </a:rPr>
              <a:t>Documentation of Topics Discussed with the Family </a:t>
            </a:r>
          </a:p>
          <a:p>
            <a:pPr marL="0" indent="0">
              <a:spcBef>
                <a:spcPts val="0"/>
              </a:spcBef>
              <a:buFont typeface="Noto Sans Symbols"/>
              <a:buNone/>
            </a:pPr>
            <a:endParaRPr lang="en-US" sz="1900" b="1" dirty="0">
              <a:solidFill>
                <a:srgbClr val="ECF4DB"/>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28"/>
          <p:cNvSpPr txBox="1">
            <a:spLocks noGrp="1"/>
          </p:cNvSpPr>
          <p:nvPr>
            <p:ph type="title"/>
          </p:nvPr>
        </p:nvSpPr>
        <p:spPr>
          <a:xfrm>
            <a:off x="424625" y="303300"/>
            <a:ext cx="7007400" cy="400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sz="2400" b="1">
                <a:solidFill>
                  <a:srgbClr val="CCE583"/>
                </a:solidFill>
              </a:rPr>
              <a:t>More WEII Plus Program Resources Developed</a:t>
            </a:r>
            <a:endParaRPr sz="2400" b="1">
              <a:solidFill>
                <a:srgbClr val="CCE583"/>
              </a:solidFill>
            </a:endParaRPr>
          </a:p>
        </p:txBody>
      </p:sp>
      <p:sp>
        <p:nvSpPr>
          <p:cNvPr id="888" name="Google Shape;888;p28"/>
          <p:cNvSpPr txBox="1">
            <a:spLocks noGrp="1"/>
          </p:cNvSpPr>
          <p:nvPr>
            <p:ph type="body" idx="1"/>
          </p:nvPr>
        </p:nvSpPr>
        <p:spPr>
          <a:xfrm>
            <a:off x="424625" y="4109600"/>
            <a:ext cx="7400400" cy="9060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1018"/>
              <a:buNone/>
            </a:pPr>
            <a:endParaRPr sz="1800" b="1">
              <a:solidFill>
                <a:srgbClr val="ECF4DB"/>
              </a:solidFill>
            </a:endParaRPr>
          </a:p>
          <a:p>
            <a:pPr marL="0" lvl="0" indent="0" algn="l" rtl="0">
              <a:lnSpc>
                <a:spcPct val="80000"/>
              </a:lnSpc>
              <a:spcBef>
                <a:spcPts val="0"/>
              </a:spcBef>
              <a:spcAft>
                <a:spcPts val="0"/>
              </a:spcAft>
              <a:buSzPts val="1018"/>
              <a:buNone/>
            </a:pPr>
            <a:r>
              <a:rPr lang="en" sz="1800" b="1">
                <a:solidFill>
                  <a:srgbClr val="ECF4DB"/>
                </a:solidFill>
              </a:rPr>
              <a:t>WEII Plus Padlet – Digital sharing platform for our facilitator with their resources placed in one location and easily accessible. </a:t>
            </a:r>
            <a:endParaRPr sz="1800" b="1">
              <a:solidFill>
                <a:srgbClr val="ECF4DB"/>
              </a:solidFill>
            </a:endParaRPr>
          </a:p>
          <a:p>
            <a:pPr marL="0" lvl="0" indent="0" algn="l" rtl="0">
              <a:lnSpc>
                <a:spcPct val="80000"/>
              </a:lnSpc>
              <a:spcBef>
                <a:spcPts val="0"/>
              </a:spcBef>
              <a:spcAft>
                <a:spcPts val="0"/>
              </a:spcAft>
              <a:buSzPts val="1018"/>
              <a:buNone/>
            </a:pPr>
            <a:endParaRPr sz="1787" b="1">
              <a:solidFill>
                <a:srgbClr val="ECF4DB"/>
              </a:solidFill>
            </a:endParaRPr>
          </a:p>
          <a:p>
            <a:pPr marL="0" lvl="0" indent="0" algn="l" rtl="0">
              <a:lnSpc>
                <a:spcPct val="80000"/>
              </a:lnSpc>
              <a:spcBef>
                <a:spcPts val="0"/>
              </a:spcBef>
              <a:spcAft>
                <a:spcPts val="0"/>
              </a:spcAft>
              <a:buSzPts val="1018"/>
              <a:buNone/>
            </a:pPr>
            <a:endParaRPr sz="1787" b="1">
              <a:solidFill>
                <a:srgbClr val="ECF4DB"/>
              </a:solidFill>
            </a:endParaRPr>
          </a:p>
        </p:txBody>
      </p:sp>
      <p:pic>
        <p:nvPicPr>
          <p:cNvPr id="889" name="Google Shape;889;p28" descr="A computer screen shot of the WEII padlet. "/>
          <p:cNvPicPr preferRelativeResize="0"/>
          <p:nvPr/>
        </p:nvPicPr>
        <p:blipFill rotWithShape="1">
          <a:blip r:embed="rId3">
            <a:alphaModFix/>
          </a:blip>
          <a:srcRect/>
          <a:stretch/>
        </p:blipFill>
        <p:spPr>
          <a:xfrm>
            <a:off x="207575" y="868575"/>
            <a:ext cx="7098125" cy="3406349"/>
          </a:xfrm>
          <a:prstGeom prst="rect">
            <a:avLst/>
          </a:prstGeom>
          <a:noFill/>
          <a:ln>
            <a:noFill/>
          </a:ln>
        </p:spPr>
      </p:pic>
      <p:sp>
        <p:nvSpPr>
          <p:cNvPr id="890" name="Google Shape;890;p28"/>
          <p:cNvSpPr txBox="1"/>
          <p:nvPr/>
        </p:nvSpPr>
        <p:spPr>
          <a:xfrm>
            <a:off x="7611413" y="2247163"/>
            <a:ext cx="138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Century Gothic"/>
                <a:ea typeface="Century Gothic"/>
                <a:cs typeface="Century Gothic"/>
                <a:sym typeface="Century Gothic"/>
                <a:hlinkClick r:id="rId4"/>
              </a:rPr>
              <a:t>Link to Padlet</a:t>
            </a:r>
            <a:endParaRPr>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27"/>
          <p:cNvSpPr txBox="1">
            <a:spLocks noGrp="1"/>
          </p:cNvSpPr>
          <p:nvPr>
            <p:ph type="title"/>
          </p:nvPr>
        </p:nvSpPr>
        <p:spPr>
          <a:xfrm>
            <a:off x="152400" y="193150"/>
            <a:ext cx="8193600" cy="461119"/>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sz="2400" b="1" dirty="0">
                <a:solidFill>
                  <a:srgbClr val="CCE583"/>
                </a:solidFill>
              </a:rPr>
              <a:t>Even More WEII Plus Program Resources Developed</a:t>
            </a:r>
            <a:endParaRPr sz="2400" b="1" dirty="0">
              <a:solidFill>
                <a:srgbClr val="CCE583"/>
              </a:solidFill>
            </a:endParaRPr>
          </a:p>
        </p:txBody>
      </p:sp>
      <p:sp>
        <p:nvSpPr>
          <p:cNvPr id="881" name="Google Shape;881;p27"/>
          <p:cNvSpPr txBox="1">
            <a:spLocks noGrp="1"/>
          </p:cNvSpPr>
          <p:nvPr>
            <p:ph type="body" idx="1"/>
          </p:nvPr>
        </p:nvSpPr>
        <p:spPr>
          <a:xfrm>
            <a:off x="586293" y="875026"/>
            <a:ext cx="7466400" cy="9135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SzPts val="1100"/>
              <a:buNone/>
            </a:pPr>
            <a:r>
              <a:rPr lang="en" sz="2281" b="1">
                <a:solidFill>
                  <a:schemeClr val="lt1"/>
                </a:solidFill>
              </a:rPr>
              <a:t>WEII Plus Facilitator Manual</a:t>
            </a:r>
            <a:endParaRPr sz="2281" b="1">
              <a:solidFill>
                <a:schemeClr val="lt1"/>
              </a:solidFill>
            </a:endParaRPr>
          </a:p>
          <a:p>
            <a:pPr marL="0" lvl="0" indent="0" algn="l" rtl="0">
              <a:lnSpc>
                <a:spcPct val="100000"/>
              </a:lnSpc>
              <a:spcBef>
                <a:spcPts val="0"/>
              </a:spcBef>
              <a:spcAft>
                <a:spcPts val="0"/>
              </a:spcAft>
              <a:buSzPts val="1100"/>
              <a:buNone/>
            </a:pPr>
            <a:r>
              <a:rPr lang="en" sz="1600" b="1">
                <a:solidFill>
                  <a:schemeClr val="lt1"/>
                </a:solidFill>
              </a:rPr>
              <a:t>Facilitators being mentored in this subject matter</a:t>
            </a:r>
            <a:endParaRPr sz="1600" b="1">
              <a:solidFill>
                <a:schemeClr val="lt1"/>
              </a:solidFill>
            </a:endParaRPr>
          </a:p>
        </p:txBody>
      </p:sp>
      <p:pic>
        <p:nvPicPr>
          <p:cNvPr id="882" name="Google Shape;882;p27" descr="Graphic of 18 different text boxes, each listing a topic found in the WEII resource manual. "/>
          <p:cNvPicPr preferRelativeResize="0"/>
          <p:nvPr/>
        </p:nvPicPr>
        <p:blipFill rotWithShape="1">
          <a:blip r:embed="rId3">
            <a:alphaModFix/>
          </a:blip>
          <a:srcRect/>
          <a:stretch/>
        </p:blipFill>
        <p:spPr>
          <a:xfrm>
            <a:off x="152400" y="1647425"/>
            <a:ext cx="8839198" cy="3253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29"/>
          <p:cNvSpPr txBox="1">
            <a:spLocks noGrp="1"/>
          </p:cNvSpPr>
          <p:nvPr>
            <p:ph type="title"/>
          </p:nvPr>
        </p:nvSpPr>
        <p:spPr>
          <a:xfrm>
            <a:off x="534075" y="213404"/>
            <a:ext cx="7258553"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CCE583"/>
                </a:solidFill>
              </a:rPr>
              <a:t>WEII Plus Program Supports Families </a:t>
            </a:r>
            <a:endParaRPr b="1">
              <a:solidFill>
                <a:srgbClr val="CCE583"/>
              </a:solidFill>
            </a:endParaRPr>
          </a:p>
        </p:txBody>
      </p:sp>
      <p:sp>
        <p:nvSpPr>
          <p:cNvPr id="896" name="Google Shape;896;p29"/>
          <p:cNvSpPr txBox="1">
            <a:spLocks noGrp="1"/>
          </p:cNvSpPr>
          <p:nvPr>
            <p:ph type="body" idx="1"/>
          </p:nvPr>
        </p:nvSpPr>
        <p:spPr>
          <a:xfrm>
            <a:off x="361843" y="4488498"/>
            <a:ext cx="7851571" cy="745650"/>
          </a:xfrm>
          <a:prstGeom prst="rect">
            <a:avLst/>
          </a:prstGeom>
          <a:noFill/>
          <a:ln>
            <a:noFill/>
          </a:ln>
        </p:spPr>
        <p:txBody>
          <a:bodyPr spcFirstLastPara="1" wrap="square" lIns="68575" tIns="34275" rIns="68575" bIns="34275" anchor="t" anchorCtr="0">
            <a:noAutofit/>
          </a:bodyPr>
          <a:lstStyle/>
          <a:p>
            <a:pPr marL="101600" lvl="0" indent="0" algn="l" rtl="0">
              <a:lnSpc>
                <a:spcPct val="100000"/>
              </a:lnSpc>
              <a:spcBef>
                <a:spcPts val="0"/>
              </a:spcBef>
              <a:spcAft>
                <a:spcPts val="0"/>
              </a:spcAft>
              <a:buClr>
                <a:srgbClr val="ECF4DB"/>
              </a:buClr>
              <a:buSzPts val="2000"/>
              <a:buNone/>
            </a:pPr>
            <a:r>
              <a:rPr lang="en" sz="2400" b="1">
                <a:solidFill>
                  <a:schemeClr val="accent1"/>
                </a:solidFill>
              </a:rPr>
              <a:t>Active family participation is critical and fostered!</a:t>
            </a:r>
            <a:endParaRPr sz="2400" b="1">
              <a:solidFill>
                <a:schemeClr val="accent1"/>
              </a:solidFill>
            </a:endParaRPr>
          </a:p>
          <a:p>
            <a:pPr marL="457200" lvl="0" indent="0" algn="l" rtl="0">
              <a:lnSpc>
                <a:spcPct val="100000"/>
              </a:lnSpc>
              <a:spcBef>
                <a:spcPts val="0"/>
              </a:spcBef>
              <a:spcAft>
                <a:spcPts val="0"/>
              </a:spcAft>
              <a:buSzPts val="1100"/>
              <a:buNone/>
            </a:pPr>
            <a:endParaRPr sz="2400" b="1">
              <a:solidFill>
                <a:srgbClr val="ECF4DB"/>
              </a:solidFill>
            </a:endParaRPr>
          </a:p>
          <a:p>
            <a:pPr marL="0" lvl="0" indent="0" algn="l" rtl="0">
              <a:lnSpc>
                <a:spcPct val="100000"/>
              </a:lnSpc>
              <a:spcBef>
                <a:spcPts val="0"/>
              </a:spcBef>
              <a:spcAft>
                <a:spcPts val="0"/>
              </a:spcAft>
              <a:buSzPts val="1100"/>
              <a:buNone/>
            </a:pPr>
            <a:endParaRPr/>
          </a:p>
        </p:txBody>
      </p:sp>
      <p:sp>
        <p:nvSpPr>
          <p:cNvPr id="897" name="Google Shape;897;p29"/>
          <p:cNvSpPr txBox="1"/>
          <p:nvPr/>
        </p:nvSpPr>
        <p:spPr>
          <a:xfrm>
            <a:off x="517250" y="806675"/>
            <a:ext cx="7540800" cy="423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SzPts val="1100"/>
              <a:buFont typeface="Noto Sans Symbols"/>
              <a:buNone/>
            </a:pPr>
            <a:endParaRPr sz="2400" b="0" i="0" u="none" strike="noStrike" cap="none">
              <a:solidFill>
                <a:schemeClr val="lt1"/>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ECF4DB"/>
              </a:buClr>
              <a:buSzPts val="2200"/>
              <a:buFont typeface="Noto Sans Symbols"/>
              <a:buChar char="▪"/>
            </a:pPr>
            <a:r>
              <a:rPr lang="en" sz="1800" b="1" i="0" u="none" strike="noStrike" cap="none">
                <a:solidFill>
                  <a:srgbClr val="ECF4DB"/>
                </a:solidFill>
                <a:latin typeface="Century Gothic"/>
                <a:ea typeface="Century Gothic"/>
                <a:cs typeface="Century Gothic"/>
                <a:sym typeface="Century Gothic"/>
              </a:rPr>
              <a:t>Focus on families’ communication choices and literacy</a:t>
            </a:r>
            <a:endParaRPr/>
          </a:p>
          <a:p>
            <a:pPr marL="742950" marR="0" lvl="0" indent="-215900" algn="l" rtl="0">
              <a:lnSpc>
                <a:spcPct val="100000"/>
              </a:lnSpc>
              <a:spcBef>
                <a:spcPts val="0"/>
              </a:spcBef>
              <a:spcAft>
                <a:spcPts val="0"/>
              </a:spcAft>
              <a:buClr>
                <a:schemeClr val="accent1"/>
              </a:buClr>
              <a:buSzPts val="1100"/>
              <a:buFont typeface="Noto Sans Symbols"/>
              <a:buNone/>
            </a:pPr>
            <a:endParaRPr sz="1800" b="1" i="0" u="none" strike="noStrike" cap="none">
              <a:solidFill>
                <a:srgbClr val="ECF4DB"/>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ECF4DB"/>
              </a:buClr>
              <a:buSzPts val="2200"/>
              <a:buFont typeface="Noto Sans Symbols"/>
              <a:buChar char="▪"/>
            </a:pPr>
            <a:r>
              <a:rPr lang="en" sz="1800" b="1" i="0" u="none" strike="noStrike" cap="none">
                <a:solidFill>
                  <a:srgbClr val="ECF4DB"/>
                </a:solidFill>
                <a:latin typeface="Century Gothic"/>
                <a:ea typeface="Century Gothic"/>
                <a:cs typeface="Century Gothic"/>
                <a:sym typeface="Century Gothic"/>
              </a:rPr>
              <a:t>Family participation in ODDACE assessments</a:t>
            </a:r>
            <a:endParaRPr/>
          </a:p>
          <a:p>
            <a:pPr marL="742950" marR="0" lvl="0" indent="-215900" algn="l" rtl="0">
              <a:lnSpc>
                <a:spcPct val="100000"/>
              </a:lnSpc>
              <a:spcBef>
                <a:spcPts val="0"/>
              </a:spcBef>
              <a:spcAft>
                <a:spcPts val="0"/>
              </a:spcAft>
              <a:buClr>
                <a:schemeClr val="accent1"/>
              </a:buClr>
              <a:buSzPts val="1100"/>
              <a:buFont typeface="Noto Sans Symbols"/>
              <a:buNone/>
            </a:pPr>
            <a:endParaRPr sz="1800" b="1" i="0" u="none" strike="noStrike" cap="none">
              <a:solidFill>
                <a:srgbClr val="ECF4DB"/>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ECF4DB"/>
              </a:buClr>
              <a:buSzPts val="2200"/>
              <a:buFont typeface="Noto Sans Symbols"/>
              <a:buChar char="▪"/>
            </a:pPr>
            <a:r>
              <a:rPr lang="en" sz="1800" b="1" i="0" u="none" strike="noStrike" cap="none">
                <a:solidFill>
                  <a:srgbClr val="ECF4DB"/>
                </a:solidFill>
                <a:latin typeface="Century Gothic"/>
                <a:ea typeface="Century Gothic"/>
                <a:cs typeface="Century Gothic"/>
                <a:sym typeface="Century Gothic"/>
              </a:rPr>
              <a:t>Mentoring and coaching for families by the WEII Coordinator in Collaboration with the WEII Facilitators.</a:t>
            </a:r>
            <a:endParaRPr/>
          </a:p>
          <a:p>
            <a:pPr marL="742950" marR="0" lvl="0" indent="-215900" algn="l" rtl="0">
              <a:lnSpc>
                <a:spcPct val="100000"/>
              </a:lnSpc>
              <a:spcBef>
                <a:spcPts val="0"/>
              </a:spcBef>
              <a:spcAft>
                <a:spcPts val="0"/>
              </a:spcAft>
              <a:buClr>
                <a:schemeClr val="accent1"/>
              </a:buClr>
              <a:buSzPts val="1100"/>
              <a:buFont typeface="Noto Sans Symbols"/>
              <a:buNone/>
            </a:pPr>
            <a:endParaRPr sz="1800" b="1" i="0" u="none" strike="noStrike" cap="none">
              <a:solidFill>
                <a:srgbClr val="ECF4DB"/>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ECF4DB"/>
              </a:buClr>
              <a:buSzPts val="2200"/>
              <a:buFont typeface="Noto Sans Symbols"/>
              <a:buChar char="▪"/>
            </a:pPr>
            <a:r>
              <a:rPr lang="en" sz="1800" b="1" i="0" u="none" strike="noStrike" cap="none">
                <a:solidFill>
                  <a:srgbClr val="ECF4DB"/>
                </a:solidFill>
                <a:latin typeface="Century Gothic"/>
                <a:ea typeface="Century Gothic"/>
                <a:cs typeface="Century Gothic"/>
                <a:sym typeface="Century Gothic"/>
              </a:rPr>
              <a:t>Family advocacy support</a:t>
            </a:r>
            <a:endParaRPr/>
          </a:p>
          <a:p>
            <a:pPr marL="546100" marR="0" lvl="1" indent="0" algn="l" rtl="0">
              <a:lnSpc>
                <a:spcPct val="100000"/>
              </a:lnSpc>
              <a:spcBef>
                <a:spcPts val="0"/>
              </a:spcBef>
              <a:spcAft>
                <a:spcPts val="0"/>
              </a:spcAft>
              <a:buClr>
                <a:srgbClr val="ECF4DB"/>
              </a:buClr>
              <a:buSzPts val="2200"/>
              <a:buFont typeface="Noto Sans Symbols"/>
              <a:buNone/>
            </a:pPr>
            <a:r>
              <a:rPr lang="en" sz="1400" b="1" i="0" u="none" strike="noStrike" cap="none">
                <a:solidFill>
                  <a:srgbClr val="ECF4DB"/>
                </a:solidFill>
                <a:latin typeface="Century Gothic"/>
                <a:ea typeface="Century Gothic"/>
                <a:cs typeface="Century Gothic"/>
                <a:sym typeface="Century Gothic"/>
              </a:rPr>
              <a:t>Connections to Parent Guides</a:t>
            </a:r>
            <a:endParaRPr/>
          </a:p>
          <a:p>
            <a:pPr marL="546100" marR="0" lvl="1" indent="0" algn="l" rtl="0">
              <a:lnSpc>
                <a:spcPct val="100000"/>
              </a:lnSpc>
              <a:spcBef>
                <a:spcPts val="0"/>
              </a:spcBef>
              <a:spcAft>
                <a:spcPts val="0"/>
              </a:spcAft>
              <a:buClr>
                <a:srgbClr val="ECF4DB"/>
              </a:buClr>
              <a:buSzPts val="2200"/>
              <a:buFont typeface="Noto Sans Symbols"/>
              <a:buNone/>
            </a:pPr>
            <a:r>
              <a:rPr lang="en" sz="1400" b="1" i="0" u="none" strike="noStrike" cap="none">
                <a:solidFill>
                  <a:srgbClr val="ECF4DB"/>
                </a:solidFill>
                <a:latin typeface="Century Gothic"/>
                <a:ea typeface="Century Gothic"/>
                <a:cs typeface="Century Gothic"/>
                <a:sym typeface="Century Gothic"/>
              </a:rPr>
              <a:t>Connections to D/HH Role Models</a:t>
            </a:r>
            <a:endParaRPr/>
          </a:p>
          <a:p>
            <a:pPr marL="546100" marR="0" lvl="1" indent="0" algn="l" rtl="0">
              <a:lnSpc>
                <a:spcPct val="100000"/>
              </a:lnSpc>
              <a:spcBef>
                <a:spcPts val="0"/>
              </a:spcBef>
              <a:spcAft>
                <a:spcPts val="0"/>
              </a:spcAft>
              <a:buClr>
                <a:srgbClr val="ECF4DB"/>
              </a:buClr>
              <a:buSzPts val="2200"/>
              <a:buFont typeface="Noto Sans Symbols"/>
              <a:buNone/>
            </a:pPr>
            <a:r>
              <a:rPr lang="en" sz="1400" b="1" i="0" u="none" strike="noStrike" cap="none">
                <a:solidFill>
                  <a:srgbClr val="ECF4DB"/>
                </a:solidFill>
                <a:latin typeface="Century Gothic"/>
                <a:ea typeface="Century Gothic"/>
                <a:cs typeface="Century Gothic"/>
                <a:sym typeface="Century Gothic"/>
              </a:rPr>
              <a:t>Advocacy, Support, and Training (ASTra)</a:t>
            </a:r>
            <a:endParaRPr/>
          </a:p>
        </p:txBody>
      </p:sp>
      <p:pic>
        <p:nvPicPr>
          <p:cNvPr id="898" name="Google Shape;898;p29" descr="A photograph of a mother, father, and young baby sitting on a park bench outdoors smiling. "/>
          <p:cNvPicPr preferRelativeResize="0"/>
          <p:nvPr/>
        </p:nvPicPr>
        <p:blipFill rotWithShape="1">
          <a:blip r:embed="rId3">
            <a:alphaModFix/>
          </a:blip>
          <a:srcRect/>
          <a:stretch/>
        </p:blipFill>
        <p:spPr>
          <a:xfrm>
            <a:off x="6417793" y="2845457"/>
            <a:ext cx="2056338" cy="1370892"/>
          </a:xfrm>
          <a:prstGeom prst="rect">
            <a:avLst/>
          </a:prstGeom>
          <a:noFill/>
          <a:ln>
            <a:noFill/>
          </a:ln>
        </p:spPr>
      </p:pic>
      <p:sp>
        <p:nvSpPr>
          <p:cNvPr id="899" name="Google Shape;899;p29"/>
          <p:cNvSpPr txBox="1"/>
          <p:nvPr/>
        </p:nvSpPr>
        <p:spPr>
          <a:xfrm>
            <a:off x="6613772" y="4050470"/>
            <a:ext cx="18603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00000"/>
                </a:solidFill>
                <a:latin typeface="Arial"/>
                <a:ea typeface="Arial"/>
                <a:cs typeface="Arial"/>
                <a:sym typeface="Arial"/>
              </a:rPr>
              <a:t> by Unknown Author is licensed under </a:t>
            </a:r>
            <a:r>
              <a:rPr lang="en"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BY-SA-NC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904" name="Google Shape;904;g23f419e67c2_0_0" descr="Graphic of a roundabout road with 4 off shoot roads.  There are 7 stops along the road listing what the WEII has accomplished. "/>
          <p:cNvGrpSpPr/>
          <p:nvPr/>
        </p:nvGrpSpPr>
        <p:grpSpPr>
          <a:xfrm>
            <a:off x="0" y="282"/>
            <a:ext cx="9144288" cy="5143380"/>
            <a:chOff x="0" y="282"/>
            <a:chExt cx="9144288" cy="5143380"/>
          </a:xfrm>
        </p:grpSpPr>
        <p:sp>
          <p:nvSpPr>
            <p:cNvPr id="905" name="Google Shape;905;g23f419e67c2_0_0"/>
            <p:cNvSpPr/>
            <p:nvPr/>
          </p:nvSpPr>
          <p:spPr>
            <a:xfrm>
              <a:off x="0" y="282"/>
              <a:ext cx="9144288" cy="5143380"/>
            </a:xfrm>
            <a:custGeom>
              <a:avLst/>
              <a:gdLst/>
              <a:ahLst/>
              <a:cxnLst/>
              <a:rect l="l" t="t" r="r" b="b"/>
              <a:pathLst>
                <a:path w="285893" h="160806" extrusionOk="0">
                  <a:moveTo>
                    <a:pt x="143018" y="49233"/>
                  </a:moveTo>
                  <a:cubicBezTo>
                    <a:pt x="160211" y="49233"/>
                    <a:pt x="174188" y="63211"/>
                    <a:pt x="174188" y="80403"/>
                  </a:cubicBezTo>
                  <a:cubicBezTo>
                    <a:pt x="174188" y="97596"/>
                    <a:pt x="160211" y="111585"/>
                    <a:pt x="143018" y="111585"/>
                  </a:cubicBezTo>
                  <a:cubicBezTo>
                    <a:pt x="125825" y="111585"/>
                    <a:pt x="111847" y="97596"/>
                    <a:pt x="111847" y="80403"/>
                  </a:cubicBezTo>
                  <a:cubicBezTo>
                    <a:pt x="111847" y="63211"/>
                    <a:pt x="125825" y="49233"/>
                    <a:pt x="143018" y="49233"/>
                  </a:cubicBezTo>
                  <a:close/>
                  <a:moveTo>
                    <a:pt x="136267" y="0"/>
                  </a:moveTo>
                  <a:lnTo>
                    <a:pt x="136267" y="36231"/>
                  </a:lnTo>
                  <a:cubicBezTo>
                    <a:pt x="117027" y="39160"/>
                    <a:pt x="101775" y="54412"/>
                    <a:pt x="98846" y="73652"/>
                  </a:cubicBezTo>
                  <a:lnTo>
                    <a:pt x="0" y="73652"/>
                  </a:lnTo>
                  <a:lnTo>
                    <a:pt x="0" y="87166"/>
                  </a:lnTo>
                  <a:lnTo>
                    <a:pt x="98846" y="87166"/>
                  </a:lnTo>
                  <a:cubicBezTo>
                    <a:pt x="101775" y="106406"/>
                    <a:pt x="117027" y="121646"/>
                    <a:pt x="136267" y="124575"/>
                  </a:cubicBezTo>
                  <a:lnTo>
                    <a:pt x="136267" y="160806"/>
                  </a:lnTo>
                  <a:lnTo>
                    <a:pt x="149769" y="160806"/>
                  </a:lnTo>
                  <a:lnTo>
                    <a:pt x="149769" y="124575"/>
                  </a:lnTo>
                  <a:cubicBezTo>
                    <a:pt x="169009" y="121646"/>
                    <a:pt x="184261" y="106406"/>
                    <a:pt x="187190" y="87166"/>
                  </a:cubicBezTo>
                  <a:lnTo>
                    <a:pt x="285893" y="87166"/>
                  </a:lnTo>
                  <a:lnTo>
                    <a:pt x="285893" y="73652"/>
                  </a:lnTo>
                  <a:lnTo>
                    <a:pt x="187190" y="73652"/>
                  </a:lnTo>
                  <a:cubicBezTo>
                    <a:pt x="184261" y="54412"/>
                    <a:pt x="169009" y="39160"/>
                    <a:pt x="149769" y="36231"/>
                  </a:cubicBezTo>
                  <a:lnTo>
                    <a:pt x="149769"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23f419e67c2_0_0"/>
            <p:cNvSpPr/>
            <p:nvPr/>
          </p:nvSpPr>
          <p:spPr>
            <a:xfrm>
              <a:off x="0" y="282"/>
              <a:ext cx="9144288" cy="5143380"/>
            </a:xfrm>
            <a:custGeom>
              <a:avLst/>
              <a:gdLst/>
              <a:ahLst/>
              <a:cxnLst/>
              <a:rect l="l" t="t" r="r" b="b"/>
              <a:pathLst>
                <a:path w="285893" h="160806" extrusionOk="0">
                  <a:moveTo>
                    <a:pt x="143018" y="48268"/>
                  </a:moveTo>
                  <a:cubicBezTo>
                    <a:pt x="160734" y="48268"/>
                    <a:pt x="175153" y="62687"/>
                    <a:pt x="175153" y="80403"/>
                  </a:cubicBezTo>
                  <a:cubicBezTo>
                    <a:pt x="175153" y="98131"/>
                    <a:pt x="160734" y="112550"/>
                    <a:pt x="143018" y="112550"/>
                  </a:cubicBezTo>
                  <a:cubicBezTo>
                    <a:pt x="125301" y="112550"/>
                    <a:pt x="110883" y="98131"/>
                    <a:pt x="110883" y="80403"/>
                  </a:cubicBezTo>
                  <a:cubicBezTo>
                    <a:pt x="110883" y="62687"/>
                    <a:pt x="125301" y="48268"/>
                    <a:pt x="143018" y="48268"/>
                  </a:cubicBezTo>
                  <a:close/>
                  <a:moveTo>
                    <a:pt x="137231" y="0"/>
                  </a:moveTo>
                  <a:lnTo>
                    <a:pt x="137231" y="37064"/>
                  </a:lnTo>
                  <a:lnTo>
                    <a:pt x="136410" y="37183"/>
                  </a:lnTo>
                  <a:cubicBezTo>
                    <a:pt x="127171" y="38588"/>
                    <a:pt x="118777" y="42851"/>
                    <a:pt x="112121" y="49506"/>
                  </a:cubicBezTo>
                  <a:cubicBezTo>
                    <a:pt x="105466" y="56162"/>
                    <a:pt x="101203" y="64556"/>
                    <a:pt x="99798" y="73795"/>
                  </a:cubicBezTo>
                  <a:lnTo>
                    <a:pt x="99679" y="74617"/>
                  </a:lnTo>
                  <a:lnTo>
                    <a:pt x="0" y="74617"/>
                  </a:lnTo>
                  <a:lnTo>
                    <a:pt x="0" y="86201"/>
                  </a:lnTo>
                  <a:lnTo>
                    <a:pt x="99679" y="86201"/>
                  </a:lnTo>
                  <a:lnTo>
                    <a:pt x="99798" y="87011"/>
                  </a:lnTo>
                  <a:cubicBezTo>
                    <a:pt x="101203" y="96250"/>
                    <a:pt x="105466" y="104656"/>
                    <a:pt x="112121" y="111300"/>
                  </a:cubicBezTo>
                  <a:cubicBezTo>
                    <a:pt x="118777" y="117955"/>
                    <a:pt x="127171" y="122218"/>
                    <a:pt x="136410" y="123623"/>
                  </a:cubicBezTo>
                  <a:lnTo>
                    <a:pt x="137231" y="123754"/>
                  </a:lnTo>
                  <a:lnTo>
                    <a:pt x="137231" y="160806"/>
                  </a:lnTo>
                  <a:lnTo>
                    <a:pt x="148804" y="160806"/>
                  </a:lnTo>
                  <a:lnTo>
                    <a:pt x="148804" y="123754"/>
                  </a:lnTo>
                  <a:lnTo>
                    <a:pt x="149626" y="123623"/>
                  </a:lnTo>
                  <a:cubicBezTo>
                    <a:pt x="158865" y="122218"/>
                    <a:pt x="167259" y="117955"/>
                    <a:pt x="173915" y="111300"/>
                  </a:cubicBezTo>
                  <a:cubicBezTo>
                    <a:pt x="180570" y="104656"/>
                    <a:pt x="184833" y="96250"/>
                    <a:pt x="186238" y="87011"/>
                  </a:cubicBezTo>
                  <a:lnTo>
                    <a:pt x="186357" y="86201"/>
                  </a:lnTo>
                  <a:lnTo>
                    <a:pt x="285893" y="86201"/>
                  </a:lnTo>
                  <a:lnTo>
                    <a:pt x="285893" y="74617"/>
                  </a:lnTo>
                  <a:lnTo>
                    <a:pt x="186357" y="74617"/>
                  </a:lnTo>
                  <a:lnTo>
                    <a:pt x="186238" y="73795"/>
                  </a:lnTo>
                  <a:cubicBezTo>
                    <a:pt x="184833" y="64556"/>
                    <a:pt x="180570" y="56162"/>
                    <a:pt x="173915" y="49506"/>
                  </a:cubicBezTo>
                  <a:cubicBezTo>
                    <a:pt x="167259" y="42851"/>
                    <a:pt x="158865" y="38588"/>
                    <a:pt x="149626" y="37183"/>
                  </a:cubicBezTo>
                  <a:lnTo>
                    <a:pt x="148804" y="37064"/>
                  </a:lnTo>
                  <a:lnTo>
                    <a:pt x="1488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7" name="Google Shape;907;g23f419e67c2_0_0"/>
            <p:cNvGrpSpPr/>
            <p:nvPr/>
          </p:nvGrpSpPr>
          <p:grpSpPr>
            <a:xfrm>
              <a:off x="70045" y="282"/>
              <a:ext cx="9073223" cy="5100204"/>
              <a:chOff x="70045" y="282"/>
              <a:chExt cx="9073223" cy="5100204"/>
            </a:xfrm>
          </p:grpSpPr>
          <p:sp>
            <p:nvSpPr>
              <p:cNvPr id="908" name="Google Shape;908;g23f419e67c2_0_0"/>
              <p:cNvSpPr/>
              <p:nvPr/>
            </p:nvSpPr>
            <p:spPr>
              <a:xfrm>
                <a:off x="3641282" y="1683535"/>
                <a:ext cx="107438" cy="109613"/>
              </a:xfrm>
              <a:custGeom>
                <a:avLst/>
                <a:gdLst/>
                <a:ahLst/>
                <a:cxnLst/>
                <a:rect l="l" t="t" r="r" b="b"/>
                <a:pathLst>
                  <a:path w="3359" h="3427" extrusionOk="0">
                    <a:moveTo>
                      <a:pt x="2996" y="1"/>
                    </a:moveTo>
                    <a:cubicBezTo>
                      <a:pt x="2916" y="1"/>
                      <a:pt x="2837" y="31"/>
                      <a:pt x="2775" y="93"/>
                    </a:cubicBezTo>
                    <a:cubicBezTo>
                      <a:pt x="1846" y="974"/>
                      <a:pt x="953" y="1927"/>
                      <a:pt x="120" y="2903"/>
                    </a:cubicBezTo>
                    <a:cubicBezTo>
                      <a:pt x="1" y="3034"/>
                      <a:pt x="12" y="3236"/>
                      <a:pt x="143" y="3355"/>
                    </a:cubicBezTo>
                    <a:cubicBezTo>
                      <a:pt x="215" y="3403"/>
                      <a:pt x="286" y="3427"/>
                      <a:pt x="358" y="3427"/>
                    </a:cubicBezTo>
                    <a:cubicBezTo>
                      <a:pt x="453" y="3427"/>
                      <a:pt x="536" y="3391"/>
                      <a:pt x="608" y="3320"/>
                    </a:cubicBezTo>
                    <a:cubicBezTo>
                      <a:pt x="1429" y="2355"/>
                      <a:pt x="2310" y="1427"/>
                      <a:pt x="3227" y="557"/>
                    </a:cubicBezTo>
                    <a:cubicBezTo>
                      <a:pt x="3346" y="438"/>
                      <a:pt x="3358" y="224"/>
                      <a:pt x="3239" y="105"/>
                    </a:cubicBezTo>
                    <a:cubicBezTo>
                      <a:pt x="3171" y="37"/>
                      <a:pt x="3083" y="1"/>
                      <a:pt x="29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23f419e67c2_0_0"/>
              <p:cNvSpPr/>
              <p:nvPr/>
            </p:nvSpPr>
            <p:spPr>
              <a:xfrm>
                <a:off x="3727735" y="3441632"/>
                <a:ext cx="116170" cy="100593"/>
              </a:xfrm>
              <a:custGeom>
                <a:avLst/>
                <a:gdLst/>
                <a:ahLst/>
                <a:cxnLst/>
                <a:rect l="l" t="t" r="r" b="b"/>
                <a:pathLst>
                  <a:path w="3632" h="3145" extrusionOk="0">
                    <a:moveTo>
                      <a:pt x="364" y="1"/>
                    </a:moveTo>
                    <a:cubicBezTo>
                      <a:pt x="277" y="1"/>
                      <a:pt x="188" y="34"/>
                      <a:pt x="119" y="96"/>
                    </a:cubicBezTo>
                    <a:cubicBezTo>
                      <a:pt x="0" y="227"/>
                      <a:pt x="12" y="430"/>
                      <a:pt x="131" y="561"/>
                    </a:cubicBezTo>
                    <a:cubicBezTo>
                      <a:pt x="1072" y="1442"/>
                      <a:pt x="2060" y="2287"/>
                      <a:pt x="3072" y="3073"/>
                    </a:cubicBezTo>
                    <a:cubicBezTo>
                      <a:pt x="3132" y="3120"/>
                      <a:pt x="3203" y="3144"/>
                      <a:pt x="3275" y="3144"/>
                    </a:cubicBezTo>
                    <a:cubicBezTo>
                      <a:pt x="3370" y="3144"/>
                      <a:pt x="3465" y="3097"/>
                      <a:pt x="3525" y="3025"/>
                    </a:cubicBezTo>
                    <a:cubicBezTo>
                      <a:pt x="3632" y="2882"/>
                      <a:pt x="3608" y="2680"/>
                      <a:pt x="3465" y="2573"/>
                    </a:cubicBezTo>
                    <a:cubicBezTo>
                      <a:pt x="2465" y="1799"/>
                      <a:pt x="1500" y="965"/>
                      <a:pt x="584" y="84"/>
                    </a:cubicBezTo>
                    <a:cubicBezTo>
                      <a:pt x="521" y="28"/>
                      <a:pt x="443" y="1"/>
                      <a:pt x="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3f419e67c2_0_0"/>
              <p:cNvSpPr/>
              <p:nvPr/>
            </p:nvSpPr>
            <p:spPr>
              <a:xfrm>
                <a:off x="3567399" y="3255645"/>
                <a:ext cx="98674" cy="117481"/>
              </a:xfrm>
              <a:custGeom>
                <a:avLst/>
                <a:gdLst/>
                <a:ahLst/>
                <a:cxnLst/>
                <a:rect l="l" t="t" r="r" b="b"/>
                <a:pathLst>
                  <a:path w="3085" h="3673" extrusionOk="0">
                    <a:moveTo>
                      <a:pt x="358" y="0"/>
                    </a:moveTo>
                    <a:cubicBezTo>
                      <a:pt x="295" y="0"/>
                      <a:pt x="233" y="17"/>
                      <a:pt x="179" y="53"/>
                    </a:cubicBezTo>
                    <a:cubicBezTo>
                      <a:pt x="36" y="160"/>
                      <a:pt x="1" y="363"/>
                      <a:pt x="96" y="506"/>
                    </a:cubicBezTo>
                    <a:cubicBezTo>
                      <a:pt x="834" y="1553"/>
                      <a:pt x="1632" y="2589"/>
                      <a:pt x="2477" y="3566"/>
                    </a:cubicBezTo>
                    <a:cubicBezTo>
                      <a:pt x="2537" y="3637"/>
                      <a:pt x="2632" y="3673"/>
                      <a:pt x="2715" y="3673"/>
                    </a:cubicBezTo>
                    <a:cubicBezTo>
                      <a:pt x="2799" y="3673"/>
                      <a:pt x="2870" y="3649"/>
                      <a:pt x="2930" y="3601"/>
                    </a:cubicBezTo>
                    <a:cubicBezTo>
                      <a:pt x="3061" y="3482"/>
                      <a:pt x="3084" y="3280"/>
                      <a:pt x="2965" y="3149"/>
                    </a:cubicBezTo>
                    <a:cubicBezTo>
                      <a:pt x="2144" y="2185"/>
                      <a:pt x="1358" y="1172"/>
                      <a:pt x="632" y="137"/>
                    </a:cubicBezTo>
                    <a:cubicBezTo>
                      <a:pt x="565" y="48"/>
                      <a:pt x="461"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23f419e67c2_0_0"/>
              <p:cNvSpPr/>
              <p:nvPr/>
            </p:nvSpPr>
            <p:spPr>
              <a:xfrm>
                <a:off x="3374727" y="2807005"/>
                <a:ext cx="53703" cy="139615"/>
              </a:xfrm>
              <a:custGeom>
                <a:avLst/>
                <a:gdLst/>
                <a:ahLst/>
                <a:cxnLst/>
                <a:rect l="l" t="t" r="r" b="b"/>
                <a:pathLst>
                  <a:path w="1679" h="4365" extrusionOk="0">
                    <a:moveTo>
                      <a:pt x="350" y="1"/>
                    </a:moveTo>
                    <a:cubicBezTo>
                      <a:pt x="329" y="1"/>
                      <a:pt x="307" y="3"/>
                      <a:pt x="286" y="7"/>
                    </a:cubicBezTo>
                    <a:cubicBezTo>
                      <a:pt x="119" y="43"/>
                      <a:pt x="0" y="221"/>
                      <a:pt x="36" y="388"/>
                    </a:cubicBezTo>
                    <a:cubicBezTo>
                      <a:pt x="298" y="1650"/>
                      <a:pt x="619" y="2912"/>
                      <a:pt x="1012" y="4139"/>
                    </a:cubicBezTo>
                    <a:cubicBezTo>
                      <a:pt x="1048" y="4281"/>
                      <a:pt x="1179" y="4365"/>
                      <a:pt x="1322" y="4365"/>
                    </a:cubicBezTo>
                    <a:cubicBezTo>
                      <a:pt x="1346" y="4365"/>
                      <a:pt x="1381" y="4365"/>
                      <a:pt x="1417" y="4353"/>
                    </a:cubicBezTo>
                    <a:cubicBezTo>
                      <a:pt x="1584" y="4293"/>
                      <a:pt x="1679" y="4115"/>
                      <a:pt x="1619" y="3948"/>
                    </a:cubicBezTo>
                    <a:cubicBezTo>
                      <a:pt x="1238" y="2746"/>
                      <a:pt x="917" y="1507"/>
                      <a:pt x="667" y="257"/>
                    </a:cubicBezTo>
                    <a:cubicBezTo>
                      <a:pt x="636" y="111"/>
                      <a:pt x="503" y="1"/>
                      <a:pt x="3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23f419e67c2_0_0"/>
              <p:cNvSpPr/>
              <p:nvPr/>
            </p:nvSpPr>
            <p:spPr>
              <a:xfrm>
                <a:off x="3447843" y="3041288"/>
                <a:ext cx="77724" cy="130787"/>
              </a:xfrm>
              <a:custGeom>
                <a:avLst/>
                <a:gdLst/>
                <a:ahLst/>
                <a:cxnLst/>
                <a:rect l="l" t="t" r="r" b="b"/>
                <a:pathLst>
                  <a:path w="2430" h="4089" extrusionOk="0">
                    <a:moveTo>
                      <a:pt x="371" y="1"/>
                    </a:moveTo>
                    <a:cubicBezTo>
                      <a:pt x="327" y="1"/>
                      <a:pt x="282" y="10"/>
                      <a:pt x="238" y="28"/>
                    </a:cubicBezTo>
                    <a:cubicBezTo>
                      <a:pt x="84" y="100"/>
                      <a:pt x="0" y="290"/>
                      <a:pt x="72" y="445"/>
                    </a:cubicBezTo>
                    <a:cubicBezTo>
                      <a:pt x="584" y="1636"/>
                      <a:pt x="1155" y="2802"/>
                      <a:pt x="1786" y="3922"/>
                    </a:cubicBezTo>
                    <a:cubicBezTo>
                      <a:pt x="1846" y="4029"/>
                      <a:pt x="1953" y="4088"/>
                      <a:pt x="2060" y="4088"/>
                    </a:cubicBezTo>
                    <a:cubicBezTo>
                      <a:pt x="2120" y="4088"/>
                      <a:pt x="2167" y="4076"/>
                      <a:pt x="2227" y="4053"/>
                    </a:cubicBezTo>
                    <a:cubicBezTo>
                      <a:pt x="2381" y="3957"/>
                      <a:pt x="2429" y="3767"/>
                      <a:pt x="2346" y="3612"/>
                    </a:cubicBezTo>
                    <a:cubicBezTo>
                      <a:pt x="1727" y="2505"/>
                      <a:pt x="1167" y="1350"/>
                      <a:pt x="667" y="195"/>
                    </a:cubicBezTo>
                    <a:cubicBezTo>
                      <a:pt x="614" y="72"/>
                      <a:pt x="496"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23f419e67c2_0_0"/>
              <p:cNvSpPr/>
              <p:nvPr/>
            </p:nvSpPr>
            <p:spPr>
              <a:xfrm>
                <a:off x="3921558" y="3591892"/>
                <a:ext cx="131043" cy="80186"/>
              </a:xfrm>
              <a:custGeom>
                <a:avLst/>
                <a:gdLst/>
                <a:ahLst/>
                <a:cxnLst/>
                <a:rect l="l" t="t" r="r" b="b"/>
                <a:pathLst>
                  <a:path w="4097" h="2507" extrusionOk="0">
                    <a:moveTo>
                      <a:pt x="357" y="1"/>
                    </a:moveTo>
                    <a:cubicBezTo>
                      <a:pt x="254" y="1"/>
                      <a:pt x="156" y="51"/>
                      <a:pt x="96" y="149"/>
                    </a:cubicBezTo>
                    <a:cubicBezTo>
                      <a:pt x="1" y="304"/>
                      <a:pt x="48" y="494"/>
                      <a:pt x="191" y="589"/>
                    </a:cubicBezTo>
                    <a:cubicBezTo>
                      <a:pt x="1286" y="1280"/>
                      <a:pt x="2429" y="1911"/>
                      <a:pt x="3584" y="2470"/>
                    </a:cubicBezTo>
                    <a:cubicBezTo>
                      <a:pt x="3632" y="2494"/>
                      <a:pt x="3680" y="2506"/>
                      <a:pt x="3727" y="2506"/>
                    </a:cubicBezTo>
                    <a:cubicBezTo>
                      <a:pt x="3846" y="2506"/>
                      <a:pt x="3953" y="2447"/>
                      <a:pt x="4013" y="2328"/>
                    </a:cubicBezTo>
                    <a:cubicBezTo>
                      <a:pt x="4096" y="2173"/>
                      <a:pt x="4025" y="1970"/>
                      <a:pt x="3870" y="1899"/>
                    </a:cubicBezTo>
                    <a:cubicBezTo>
                      <a:pt x="2727" y="1339"/>
                      <a:pt x="1608" y="720"/>
                      <a:pt x="536" y="53"/>
                    </a:cubicBezTo>
                    <a:cubicBezTo>
                      <a:pt x="479" y="18"/>
                      <a:pt x="417" y="1"/>
                      <a:pt x="3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23f419e67c2_0_0"/>
              <p:cNvSpPr/>
              <p:nvPr/>
            </p:nvSpPr>
            <p:spPr>
              <a:xfrm>
                <a:off x="3350739" y="2564631"/>
                <a:ext cx="27443" cy="141694"/>
              </a:xfrm>
              <a:custGeom>
                <a:avLst/>
                <a:gdLst/>
                <a:ahLst/>
                <a:cxnLst/>
                <a:rect l="l" t="t" r="r" b="b"/>
                <a:pathLst>
                  <a:path w="858" h="4430" extrusionOk="0">
                    <a:moveTo>
                      <a:pt x="322" y="1"/>
                    </a:moveTo>
                    <a:cubicBezTo>
                      <a:pt x="143" y="1"/>
                      <a:pt x="0" y="120"/>
                      <a:pt x="0" y="299"/>
                    </a:cubicBezTo>
                    <a:cubicBezTo>
                      <a:pt x="0" y="1584"/>
                      <a:pt x="72" y="2870"/>
                      <a:pt x="203" y="4156"/>
                    </a:cubicBezTo>
                    <a:cubicBezTo>
                      <a:pt x="214" y="4323"/>
                      <a:pt x="357" y="4430"/>
                      <a:pt x="524" y="4430"/>
                    </a:cubicBezTo>
                    <a:lnTo>
                      <a:pt x="560" y="4430"/>
                    </a:lnTo>
                    <a:cubicBezTo>
                      <a:pt x="726" y="4418"/>
                      <a:pt x="857" y="4251"/>
                      <a:pt x="845" y="4073"/>
                    </a:cubicBezTo>
                    <a:cubicBezTo>
                      <a:pt x="714" y="2823"/>
                      <a:pt x="643" y="1561"/>
                      <a:pt x="643" y="299"/>
                    </a:cubicBezTo>
                    <a:cubicBezTo>
                      <a:pt x="643" y="120"/>
                      <a:pt x="500" y="1"/>
                      <a:pt x="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23f419e67c2_0_0"/>
              <p:cNvSpPr/>
              <p:nvPr/>
            </p:nvSpPr>
            <p:spPr>
              <a:xfrm>
                <a:off x="4625685" y="3760960"/>
                <a:ext cx="143964" cy="32977"/>
              </a:xfrm>
              <a:custGeom>
                <a:avLst/>
                <a:gdLst/>
                <a:ahLst/>
                <a:cxnLst/>
                <a:rect l="l" t="t" r="r" b="b"/>
                <a:pathLst>
                  <a:path w="4501" h="1031" extrusionOk="0">
                    <a:moveTo>
                      <a:pt x="4167" y="0"/>
                    </a:moveTo>
                    <a:cubicBezTo>
                      <a:pt x="4148" y="0"/>
                      <a:pt x="4128" y="2"/>
                      <a:pt x="4108" y="6"/>
                    </a:cubicBezTo>
                    <a:cubicBezTo>
                      <a:pt x="2858" y="197"/>
                      <a:pt x="1584" y="328"/>
                      <a:pt x="322" y="387"/>
                    </a:cubicBezTo>
                    <a:cubicBezTo>
                      <a:pt x="143" y="399"/>
                      <a:pt x="0" y="542"/>
                      <a:pt x="12" y="721"/>
                    </a:cubicBezTo>
                    <a:cubicBezTo>
                      <a:pt x="24" y="899"/>
                      <a:pt x="167" y="1030"/>
                      <a:pt x="334" y="1030"/>
                    </a:cubicBezTo>
                    <a:lnTo>
                      <a:pt x="346" y="1030"/>
                    </a:lnTo>
                    <a:cubicBezTo>
                      <a:pt x="1643" y="959"/>
                      <a:pt x="2929" y="828"/>
                      <a:pt x="4203" y="637"/>
                    </a:cubicBezTo>
                    <a:cubicBezTo>
                      <a:pt x="4382" y="613"/>
                      <a:pt x="4501" y="447"/>
                      <a:pt x="4477" y="268"/>
                    </a:cubicBezTo>
                    <a:cubicBezTo>
                      <a:pt x="4445" y="120"/>
                      <a:pt x="4320" y="0"/>
                      <a:pt x="4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23f419e67c2_0_0"/>
              <p:cNvSpPr/>
              <p:nvPr/>
            </p:nvSpPr>
            <p:spPr>
              <a:xfrm>
                <a:off x="4380432" y="3761056"/>
                <a:ext cx="143613" cy="32881"/>
              </a:xfrm>
              <a:custGeom>
                <a:avLst/>
                <a:gdLst/>
                <a:ahLst/>
                <a:cxnLst/>
                <a:rect l="l" t="t" r="r" b="b"/>
                <a:pathLst>
                  <a:path w="4490" h="1028" extrusionOk="0">
                    <a:moveTo>
                      <a:pt x="339" y="0"/>
                    </a:moveTo>
                    <a:cubicBezTo>
                      <a:pt x="187" y="0"/>
                      <a:pt x="46" y="114"/>
                      <a:pt x="24" y="277"/>
                    </a:cubicBezTo>
                    <a:cubicBezTo>
                      <a:pt x="1" y="456"/>
                      <a:pt x="120" y="610"/>
                      <a:pt x="286" y="646"/>
                    </a:cubicBezTo>
                    <a:cubicBezTo>
                      <a:pt x="1560" y="837"/>
                      <a:pt x="2858" y="968"/>
                      <a:pt x="4144" y="1027"/>
                    </a:cubicBezTo>
                    <a:lnTo>
                      <a:pt x="4156" y="1027"/>
                    </a:lnTo>
                    <a:cubicBezTo>
                      <a:pt x="4335" y="1027"/>
                      <a:pt x="4477" y="896"/>
                      <a:pt x="4477" y="718"/>
                    </a:cubicBezTo>
                    <a:cubicBezTo>
                      <a:pt x="4489" y="539"/>
                      <a:pt x="4358" y="396"/>
                      <a:pt x="4180" y="384"/>
                    </a:cubicBezTo>
                    <a:cubicBezTo>
                      <a:pt x="2906" y="325"/>
                      <a:pt x="1632" y="194"/>
                      <a:pt x="382" y="3"/>
                    </a:cubicBezTo>
                    <a:cubicBezTo>
                      <a:pt x="367" y="1"/>
                      <a:pt x="353" y="0"/>
                      <a:pt x="3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23f419e67c2_0_0"/>
              <p:cNvSpPr/>
              <p:nvPr/>
            </p:nvSpPr>
            <p:spPr>
              <a:xfrm>
                <a:off x="4142055" y="3699966"/>
                <a:ext cx="140158" cy="57413"/>
              </a:xfrm>
              <a:custGeom>
                <a:avLst/>
                <a:gdLst/>
                <a:ahLst/>
                <a:cxnLst/>
                <a:rect l="l" t="t" r="r" b="b"/>
                <a:pathLst>
                  <a:path w="4382" h="1795" extrusionOk="0">
                    <a:moveTo>
                      <a:pt x="366" y="1"/>
                    </a:moveTo>
                    <a:cubicBezTo>
                      <a:pt x="233" y="1"/>
                      <a:pt x="106" y="80"/>
                      <a:pt x="60" y="211"/>
                    </a:cubicBezTo>
                    <a:cubicBezTo>
                      <a:pt x="0" y="377"/>
                      <a:pt x="84" y="556"/>
                      <a:pt x="250" y="627"/>
                    </a:cubicBezTo>
                    <a:cubicBezTo>
                      <a:pt x="1453" y="1068"/>
                      <a:pt x="2703" y="1461"/>
                      <a:pt x="3953" y="1782"/>
                    </a:cubicBezTo>
                    <a:cubicBezTo>
                      <a:pt x="3977" y="1782"/>
                      <a:pt x="4001" y="1794"/>
                      <a:pt x="4025" y="1794"/>
                    </a:cubicBezTo>
                    <a:cubicBezTo>
                      <a:pt x="4167" y="1794"/>
                      <a:pt x="4298" y="1687"/>
                      <a:pt x="4334" y="1544"/>
                    </a:cubicBezTo>
                    <a:cubicBezTo>
                      <a:pt x="4382" y="1377"/>
                      <a:pt x="4287" y="1199"/>
                      <a:pt x="4108" y="1151"/>
                    </a:cubicBezTo>
                    <a:cubicBezTo>
                      <a:pt x="2882" y="842"/>
                      <a:pt x="1655" y="461"/>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23f419e67c2_0_0"/>
              <p:cNvSpPr/>
              <p:nvPr/>
            </p:nvSpPr>
            <p:spPr>
              <a:xfrm>
                <a:off x="5750978" y="2314995"/>
                <a:ext cx="40781" cy="141917"/>
              </a:xfrm>
              <a:custGeom>
                <a:avLst/>
                <a:gdLst/>
                <a:ahLst/>
                <a:cxnLst/>
                <a:rect l="l" t="t" r="r" b="b"/>
                <a:pathLst>
                  <a:path w="1275" h="4437" extrusionOk="0">
                    <a:moveTo>
                      <a:pt x="354" y="0"/>
                    </a:moveTo>
                    <a:cubicBezTo>
                      <a:pt x="332" y="0"/>
                      <a:pt x="309" y="3"/>
                      <a:pt x="286" y="7"/>
                    </a:cubicBezTo>
                    <a:cubicBezTo>
                      <a:pt x="119" y="43"/>
                      <a:pt x="0" y="210"/>
                      <a:pt x="36" y="388"/>
                    </a:cubicBezTo>
                    <a:cubicBezTo>
                      <a:pt x="298" y="1627"/>
                      <a:pt x="488" y="2889"/>
                      <a:pt x="619" y="4151"/>
                    </a:cubicBezTo>
                    <a:cubicBezTo>
                      <a:pt x="631" y="4317"/>
                      <a:pt x="774" y="4436"/>
                      <a:pt x="941" y="4436"/>
                    </a:cubicBezTo>
                    <a:lnTo>
                      <a:pt x="977" y="4436"/>
                    </a:lnTo>
                    <a:cubicBezTo>
                      <a:pt x="1143" y="4413"/>
                      <a:pt x="1274" y="4258"/>
                      <a:pt x="1262" y="4079"/>
                    </a:cubicBezTo>
                    <a:cubicBezTo>
                      <a:pt x="1131" y="2805"/>
                      <a:pt x="929" y="1507"/>
                      <a:pt x="667" y="257"/>
                    </a:cubicBezTo>
                    <a:cubicBezTo>
                      <a:pt x="636" y="102"/>
                      <a:pt x="505" y="0"/>
                      <a:pt x="3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23f419e67c2_0_0"/>
              <p:cNvSpPr/>
              <p:nvPr/>
            </p:nvSpPr>
            <p:spPr>
              <a:xfrm>
                <a:off x="4744857" y="1361936"/>
                <a:ext cx="142845" cy="45067"/>
              </a:xfrm>
              <a:custGeom>
                <a:avLst/>
                <a:gdLst/>
                <a:ahLst/>
                <a:cxnLst/>
                <a:rect l="l" t="t" r="r" b="b"/>
                <a:pathLst>
                  <a:path w="4466" h="1409" extrusionOk="0">
                    <a:moveTo>
                      <a:pt x="349" y="1"/>
                    </a:moveTo>
                    <a:cubicBezTo>
                      <a:pt x="190" y="1"/>
                      <a:pt x="57" y="115"/>
                      <a:pt x="25" y="278"/>
                    </a:cubicBezTo>
                    <a:cubicBezTo>
                      <a:pt x="1" y="456"/>
                      <a:pt x="120" y="623"/>
                      <a:pt x="299" y="647"/>
                    </a:cubicBezTo>
                    <a:cubicBezTo>
                      <a:pt x="1549" y="837"/>
                      <a:pt x="2811" y="1087"/>
                      <a:pt x="4037" y="1397"/>
                    </a:cubicBezTo>
                    <a:cubicBezTo>
                      <a:pt x="4061" y="1409"/>
                      <a:pt x="4085" y="1409"/>
                      <a:pt x="4109" y="1409"/>
                    </a:cubicBezTo>
                    <a:cubicBezTo>
                      <a:pt x="4251" y="1409"/>
                      <a:pt x="4382" y="1314"/>
                      <a:pt x="4418" y="1171"/>
                    </a:cubicBezTo>
                    <a:cubicBezTo>
                      <a:pt x="4466" y="992"/>
                      <a:pt x="4359" y="826"/>
                      <a:pt x="4192" y="778"/>
                    </a:cubicBezTo>
                    <a:cubicBezTo>
                      <a:pt x="2942" y="456"/>
                      <a:pt x="1668" y="195"/>
                      <a:pt x="394" y="4"/>
                    </a:cubicBezTo>
                    <a:cubicBezTo>
                      <a:pt x="379" y="2"/>
                      <a:pt x="363" y="1"/>
                      <a:pt x="3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23f419e67c2_0_0"/>
              <p:cNvSpPr/>
              <p:nvPr/>
            </p:nvSpPr>
            <p:spPr>
              <a:xfrm>
                <a:off x="4982115" y="1423122"/>
                <a:ext cx="136352" cy="68832"/>
              </a:xfrm>
              <a:custGeom>
                <a:avLst/>
                <a:gdLst/>
                <a:ahLst/>
                <a:cxnLst/>
                <a:rect l="l" t="t" r="r" b="b"/>
                <a:pathLst>
                  <a:path w="4263" h="2152" extrusionOk="0">
                    <a:moveTo>
                      <a:pt x="366" y="1"/>
                    </a:moveTo>
                    <a:cubicBezTo>
                      <a:pt x="233" y="1"/>
                      <a:pt x="107" y="80"/>
                      <a:pt x="60" y="210"/>
                    </a:cubicBezTo>
                    <a:cubicBezTo>
                      <a:pt x="1" y="377"/>
                      <a:pt x="84" y="556"/>
                      <a:pt x="251" y="615"/>
                    </a:cubicBezTo>
                    <a:cubicBezTo>
                      <a:pt x="1441" y="1056"/>
                      <a:pt x="2620" y="1556"/>
                      <a:pt x="3751" y="2115"/>
                    </a:cubicBezTo>
                    <a:cubicBezTo>
                      <a:pt x="3799" y="2139"/>
                      <a:pt x="3846" y="2151"/>
                      <a:pt x="3894" y="2151"/>
                    </a:cubicBezTo>
                    <a:cubicBezTo>
                      <a:pt x="4013" y="2151"/>
                      <a:pt x="4132" y="2080"/>
                      <a:pt x="4180" y="1972"/>
                    </a:cubicBezTo>
                    <a:cubicBezTo>
                      <a:pt x="4263" y="1806"/>
                      <a:pt x="4192" y="1615"/>
                      <a:pt x="4037" y="1544"/>
                    </a:cubicBezTo>
                    <a:cubicBezTo>
                      <a:pt x="2882" y="972"/>
                      <a:pt x="1679" y="460"/>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23f419e67c2_0_0"/>
              <p:cNvSpPr/>
              <p:nvPr/>
            </p:nvSpPr>
            <p:spPr>
              <a:xfrm>
                <a:off x="4867484" y="3699615"/>
                <a:ext cx="140190" cy="57381"/>
              </a:xfrm>
              <a:custGeom>
                <a:avLst/>
                <a:gdLst/>
                <a:ahLst/>
                <a:cxnLst/>
                <a:rect l="l" t="t" r="r" b="b"/>
                <a:pathLst>
                  <a:path w="4383" h="1794" extrusionOk="0">
                    <a:moveTo>
                      <a:pt x="4017" y="0"/>
                    </a:moveTo>
                    <a:cubicBezTo>
                      <a:pt x="3980" y="0"/>
                      <a:pt x="3942" y="6"/>
                      <a:pt x="3906" y="19"/>
                    </a:cubicBezTo>
                    <a:cubicBezTo>
                      <a:pt x="2727" y="460"/>
                      <a:pt x="1501" y="841"/>
                      <a:pt x="275" y="1162"/>
                    </a:cubicBezTo>
                    <a:cubicBezTo>
                      <a:pt x="108" y="1198"/>
                      <a:pt x="1" y="1377"/>
                      <a:pt x="48" y="1543"/>
                    </a:cubicBezTo>
                    <a:cubicBezTo>
                      <a:pt x="84" y="1698"/>
                      <a:pt x="215" y="1793"/>
                      <a:pt x="358" y="1793"/>
                    </a:cubicBezTo>
                    <a:cubicBezTo>
                      <a:pt x="382" y="1793"/>
                      <a:pt x="417" y="1781"/>
                      <a:pt x="441" y="1781"/>
                    </a:cubicBezTo>
                    <a:cubicBezTo>
                      <a:pt x="1680" y="1460"/>
                      <a:pt x="2930" y="1067"/>
                      <a:pt x="4132" y="615"/>
                    </a:cubicBezTo>
                    <a:cubicBezTo>
                      <a:pt x="4299" y="555"/>
                      <a:pt x="4382" y="376"/>
                      <a:pt x="4323" y="210"/>
                    </a:cubicBezTo>
                    <a:cubicBezTo>
                      <a:pt x="4276" y="79"/>
                      <a:pt x="4150" y="0"/>
                      <a:pt x="40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23f419e67c2_0_0"/>
              <p:cNvSpPr/>
              <p:nvPr/>
            </p:nvSpPr>
            <p:spPr>
              <a:xfrm>
                <a:off x="4500404" y="1348471"/>
                <a:ext cx="143964" cy="22358"/>
              </a:xfrm>
              <a:custGeom>
                <a:avLst/>
                <a:gdLst/>
                <a:ahLst/>
                <a:cxnLst/>
                <a:rect l="l" t="t" r="r" b="b"/>
                <a:pathLst>
                  <a:path w="4501" h="699" extrusionOk="0">
                    <a:moveTo>
                      <a:pt x="2337" y="1"/>
                    </a:moveTo>
                    <a:cubicBezTo>
                      <a:pt x="1661" y="1"/>
                      <a:pt x="982" y="19"/>
                      <a:pt x="310" y="56"/>
                    </a:cubicBezTo>
                    <a:cubicBezTo>
                      <a:pt x="131" y="68"/>
                      <a:pt x="0" y="211"/>
                      <a:pt x="0" y="389"/>
                    </a:cubicBezTo>
                    <a:cubicBezTo>
                      <a:pt x="12" y="568"/>
                      <a:pt x="155" y="699"/>
                      <a:pt x="322" y="699"/>
                    </a:cubicBezTo>
                    <a:lnTo>
                      <a:pt x="345" y="699"/>
                    </a:lnTo>
                    <a:cubicBezTo>
                      <a:pt x="1005" y="662"/>
                      <a:pt x="1671" y="644"/>
                      <a:pt x="2337" y="644"/>
                    </a:cubicBezTo>
                    <a:cubicBezTo>
                      <a:pt x="2945" y="644"/>
                      <a:pt x="3553" y="659"/>
                      <a:pt x="4155" y="687"/>
                    </a:cubicBezTo>
                    <a:cubicBezTo>
                      <a:pt x="4162" y="687"/>
                      <a:pt x="4169" y="688"/>
                      <a:pt x="4176" y="688"/>
                    </a:cubicBezTo>
                    <a:cubicBezTo>
                      <a:pt x="4335" y="688"/>
                      <a:pt x="4477" y="560"/>
                      <a:pt x="4489" y="389"/>
                    </a:cubicBezTo>
                    <a:cubicBezTo>
                      <a:pt x="4501" y="211"/>
                      <a:pt x="4358" y="56"/>
                      <a:pt x="4179" y="44"/>
                    </a:cubicBezTo>
                    <a:cubicBezTo>
                      <a:pt x="3571" y="16"/>
                      <a:pt x="2955" y="1"/>
                      <a:pt x="23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23f419e67c2_0_0"/>
              <p:cNvSpPr/>
              <p:nvPr/>
            </p:nvSpPr>
            <p:spPr>
              <a:xfrm>
                <a:off x="5202229" y="1530716"/>
                <a:ext cx="124550" cy="90709"/>
              </a:xfrm>
              <a:custGeom>
                <a:avLst/>
                <a:gdLst/>
                <a:ahLst/>
                <a:cxnLst/>
                <a:rect l="l" t="t" r="r" b="b"/>
                <a:pathLst>
                  <a:path w="3894" h="2836" extrusionOk="0">
                    <a:moveTo>
                      <a:pt x="375" y="0"/>
                    </a:moveTo>
                    <a:cubicBezTo>
                      <a:pt x="265" y="0"/>
                      <a:pt x="158" y="55"/>
                      <a:pt x="96" y="156"/>
                    </a:cubicBezTo>
                    <a:cubicBezTo>
                      <a:pt x="0" y="311"/>
                      <a:pt x="48" y="502"/>
                      <a:pt x="203" y="597"/>
                    </a:cubicBezTo>
                    <a:cubicBezTo>
                      <a:pt x="1274" y="1264"/>
                      <a:pt x="2334" y="2002"/>
                      <a:pt x="3334" y="2776"/>
                    </a:cubicBezTo>
                    <a:cubicBezTo>
                      <a:pt x="3394" y="2823"/>
                      <a:pt x="3465" y="2835"/>
                      <a:pt x="3525" y="2835"/>
                    </a:cubicBezTo>
                    <a:cubicBezTo>
                      <a:pt x="3620" y="2835"/>
                      <a:pt x="3715" y="2799"/>
                      <a:pt x="3787" y="2716"/>
                    </a:cubicBezTo>
                    <a:cubicBezTo>
                      <a:pt x="3894" y="2573"/>
                      <a:pt x="3870" y="2371"/>
                      <a:pt x="3727" y="2264"/>
                    </a:cubicBezTo>
                    <a:cubicBezTo>
                      <a:pt x="2703" y="1478"/>
                      <a:pt x="1631" y="728"/>
                      <a:pt x="548" y="49"/>
                    </a:cubicBezTo>
                    <a:cubicBezTo>
                      <a:pt x="494" y="16"/>
                      <a:pt x="434" y="0"/>
                      <a:pt x="3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23f419e67c2_0_0"/>
              <p:cNvSpPr/>
              <p:nvPr/>
            </p:nvSpPr>
            <p:spPr>
              <a:xfrm>
                <a:off x="4257038" y="1362704"/>
                <a:ext cx="142461" cy="45451"/>
              </a:xfrm>
              <a:custGeom>
                <a:avLst/>
                <a:gdLst/>
                <a:ahLst/>
                <a:cxnLst/>
                <a:rect l="l" t="t" r="r" b="b"/>
                <a:pathLst>
                  <a:path w="4454" h="1421" extrusionOk="0">
                    <a:moveTo>
                      <a:pt x="4106" y="1"/>
                    </a:moveTo>
                    <a:cubicBezTo>
                      <a:pt x="4091" y="1"/>
                      <a:pt x="4076" y="2"/>
                      <a:pt x="4061" y="4"/>
                    </a:cubicBezTo>
                    <a:cubicBezTo>
                      <a:pt x="2787" y="194"/>
                      <a:pt x="1513" y="456"/>
                      <a:pt x="275" y="790"/>
                    </a:cubicBezTo>
                    <a:cubicBezTo>
                      <a:pt x="96" y="825"/>
                      <a:pt x="1" y="1004"/>
                      <a:pt x="37" y="1183"/>
                    </a:cubicBezTo>
                    <a:cubicBezTo>
                      <a:pt x="84" y="1325"/>
                      <a:pt x="203" y="1421"/>
                      <a:pt x="346" y="1421"/>
                    </a:cubicBezTo>
                    <a:cubicBezTo>
                      <a:pt x="382" y="1421"/>
                      <a:pt x="406" y="1421"/>
                      <a:pt x="430" y="1409"/>
                    </a:cubicBezTo>
                    <a:cubicBezTo>
                      <a:pt x="1656" y="1087"/>
                      <a:pt x="2906" y="837"/>
                      <a:pt x="4168" y="635"/>
                    </a:cubicBezTo>
                    <a:cubicBezTo>
                      <a:pt x="4335" y="611"/>
                      <a:pt x="4454" y="444"/>
                      <a:pt x="4430" y="278"/>
                    </a:cubicBezTo>
                    <a:cubicBezTo>
                      <a:pt x="4408" y="114"/>
                      <a:pt x="4267" y="1"/>
                      <a:pt x="4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23f419e67c2_0_0"/>
              <p:cNvSpPr/>
              <p:nvPr/>
            </p:nvSpPr>
            <p:spPr>
              <a:xfrm>
                <a:off x="3356432" y="2318834"/>
                <a:ext cx="40397" cy="142269"/>
              </a:xfrm>
              <a:custGeom>
                <a:avLst/>
                <a:gdLst/>
                <a:ahLst/>
                <a:cxnLst/>
                <a:rect l="l" t="t" r="r" b="b"/>
                <a:pathLst>
                  <a:path w="1263" h="4448" extrusionOk="0">
                    <a:moveTo>
                      <a:pt x="913" y="0"/>
                    </a:moveTo>
                    <a:cubicBezTo>
                      <a:pt x="760" y="0"/>
                      <a:pt x="627" y="110"/>
                      <a:pt x="596" y="256"/>
                    </a:cubicBezTo>
                    <a:cubicBezTo>
                      <a:pt x="334" y="1518"/>
                      <a:pt x="144" y="2804"/>
                      <a:pt x="13" y="4090"/>
                    </a:cubicBezTo>
                    <a:cubicBezTo>
                      <a:pt x="1" y="4269"/>
                      <a:pt x="132" y="4424"/>
                      <a:pt x="298" y="4447"/>
                    </a:cubicBezTo>
                    <a:lnTo>
                      <a:pt x="334" y="4447"/>
                    </a:lnTo>
                    <a:cubicBezTo>
                      <a:pt x="501" y="4447"/>
                      <a:pt x="644" y="4316"/>
                      <a:pt x="656" y="4150"/>
                    </a:cubicBezTo>
                    <a:cubicBezTo>
                      <a:pt x="775" y="2888"/>
                      <a:pt x="977" y="1626"/>
                      <a:pt x="1227" y="387"/>
                    </a:cubicBezTo>
                    <a:cubicBezTo>
                      <a:pt x="1263" y="209"/>
                      <a:pt x="1144" y="42"/>
                      <a:pt x="977" y="6"/>
                    </a:cubicBezTo>
                    <a:cubicBezTo>
                      <a:pt x="956" y="2"/>
                      <a:pt x="934" y="0"/>
                      <a:pt x="9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23f419e67c2_0_0"/>
              <p:cNvSpPr/>
              <p:nvPr/>
            </p:nvSpPr>
            <p:spPr>
              <a:xfrm>
                <a:off x="3404408" y="2084711"/>
                <a:ext cx="65921" cy="135712"/>
              </a:xfrm>
              <a:custGeom>
                <a:avLst/>
                <a:gdLst/>
                <a:ahLst/>
                <a:cxnLst/>
                <a:rect l="l" t="t" r="r" b="b"/>
                <a:pathLst>
                  <a:path w="2061" h="4243" extrusionOk="0">
                    <a:moveTo>
                      <a:pt x="1690" y="0"/>
                    </a:moveTo>
                    <a:cubicBezTo>
                      <a:pt x="1564" y="0"/>
                      <a:pt x="1447" y="71"/>
                      <a:pt x="1394" y="195"/>
                    </a:cubicBezTo>
                    <a:cubicBezTo>
                      <a:pt x="894" y="1373"/>
                      <a:pt x="441" y="2600"/>
                      <a:pt x="60" y="3826"/>
                    </a:cubicBezTo>
                    <a:cubicBezTo>
                      <a:pt x="1" y="3993"/>
                      <a:pt x="96" y="4171"/>
                      <a:pt x="263" y="4231"/>
                    </a:cubicBezTo>
                    <a:cubicBezTo>
                      <a:pt x="299" y="4243"/>
                      <a:pt x="334" y="4243"/>
                      <a:pt x="358" y="4243"/>
                    </a:cubicBezTo>
                    <a:cubicBezTo>
                      <a:pt x="501" y="4243"/>
                      <a:pt x="632" y="4159"/>
                      <a:pt x="668" y="4016"/>
                    </a:cubicBezTo>
                    <a:cubicBezTo>
                      <a:pt x="1049" y="2814"/>
                      <a:pt x="1489" y="1611"/>
                      <a:pt x="1989" y="445"/>
                    </a:cubicBezTo>
                    <a:cubicBezTo>
                      <a:pt x="2061" y="278"/>
                      <a:pt x="1977" y="87"/>
                      <a:pt x="1823" y="28"/>
                    </a:cubicBezTo>
                    <a:cubicBezTo>
                      <a:pt x="1779" y="9"/>
                      <a:pt x="1734" y="0"/>
                      <a:pt x="1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23f419e67c2_0_0"/>
              <p:cNvSpPr/>
              <p:nvPr/>
            </p:nvSpPr>
            <p:spPr>
              <a:xfrm>
                <a:off x="3500776" y="1869970"/>
                <a:ext cx="88375" cy="125029"/>
              </a:xfrm>
              <a:custGeom>
                <a:avLst/>
                <a:gdLst/>
                <a:ahLst/>
                <a:cxnLst/>
                <a:rect l="l" t="t" r="r" b="b"/>
                <a:pathLst>
                  <a:path w="2763" h="3909" extrusionOk="0">
                    <a:moveTo>
                      <a:pt x="2396" y="0"/>
                    </a:moveTo>
                    <a:cubicBezTo>
                      <a:pt x="2296" y="0"/>
                      <a:pt x="2196" y="47"/>
                      <a:pt x="2131" y="134"/>
                    </a:cubicBezTo>
                    <a:cubicBezTo>
                      <a:pt x="1405" y="1194"/>
                      <a:pt x="715" y="2301"/>
                      <a:pt x="84" y="3432"/>
                    </a:cubicBezTo>
                    <a:cubicBezTo>
                      <a:pt x="0" y="3587"/>
                      <a:pt x="60" y="3777"/>
                      <a:pt x="214" y="3861"/>
                    </a:cubicBezTo>
                    <a:cubicBezTo>
                      <a:pt x="262" y="3896"/>
                      <a:pt x="322" y="3908"/>
                      <a:pt x="369" y="3908"/>
                    </a:cubicBezTo>
                    <a:cubicBezTo>
                      <a:pt x="488" y="3908"/>
                      <a:pt x="595" y="3849"/>
                      <a:pt x="655" y="3741"/>
                    </a:cubicBezTo>
                    <a:cubicBezTo>
                      <a:pt x="1262" y="2634"/>
                      <a:pt x="1941" y="1551"/>
                      <a:pt x="2667" y="503"/>
                    </a:cubicBezTo>
                    <a:cubicBezTo>
                      <a:pt x="2762" y="360"/>
                      <a:pt x="2727" y="158"/>
                      <a:pt x="2584" y="62"/>
                    </a:cubicBezTo>
                    <a:cubicBezTo>
                      <a:pt x="2527" y="20"/>
                      <a:pt x="2462" y="0"/>
                      <a:pt x="23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23f419e67c2_0_0"/>
              <p:cNvSpPr/>
              <p:nvPr/>
            </p:nvSpPr>
            <p:spPr>
              <a:xfrm>
                <a:off x="3818729" y="1532955"/>
                <a:ext cx="124198" cy="91125"/>
              </a:xfrm>
              <a:custGeom>
                <a:avLst/>
                <a:gdLst/>
                <a:ahLst/>
                <a:cxnLst/>
                <a:rect l="l" t="t" r="r" b="b"/>
                <a:pathLst>
                  <a:path w="3883" h="2849" extrusionOk="0">
                    <a:moveTo>
                      <a:pt x="3513" y="1"/>
                    </a:moveTo>
                    <a:cubicBezTo>
                      <a:pt x="3455" y="1"/>
                      <a:pt x="3397" y="17"/>
                      <a:pt x="3347" y="51"/>
                    </a:cubicBezTo>
                    <a:cubicBezTo>
                      <a:pt x="2251" y="729"/>
                      <a:pt x="1180" y="1479"/>
                      <a:pt x="168" y="2265"/>
                    </a:cubicBezTo>
                    <a:cubicBezTo>
                      <a:pt x="25" y="2384"/>
                      <a:pt x="1" y="2575"/>
                      <a:pt x="108" y="2718"/>
                    </a:cubicBezTo>
                    <a:cubicBezTo>
                      <a:pt x="168" y="2801"/>
                      <a:pt x="263" y="2848"/>
                      <a:pt x="358" y="2848"/>
                    </a:cubicBezTo>
                    <a:cubicBezTo>
                      <a:pt x="430" y="2848"/>
                      <a:pt x="501" y="2825"/>
                      <a:pt x="560" y="2777"/>
                    </a:cubicBezTo>
                    <a:cubicBezTo>
                      <a:pt x="1561" y="2003"/>
                      <a:pt x="2608" y="1265"/>
                      <a:pt x="3680" y="598"/>
                    </a:cubicBezTo>
                    <a:cubicBezTo>
                      <a:pt x="3835" y="503"/>
                      <a:pt x="3882" y="301"/>
                      <a:pt x="3787" y="146"/>
                    </a:cubicBezTo>
                    <a:cubicBezTo>
                      <a:pt x="3726" y="54"/>
                      <a:pt x="3619" y="1"/>
                      <a:pt x="3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23f419e67c2_0_0"/>
              <p:cNvSpPr/>
              <p:nvPr/>
            </p:nvSpPr>
            <p:spPr>
              <a:xfrm>
                <a:off x="4026657" y="1424273"/>
                <a:ext cx="136000" cy="69567"/>
              </a:xfrm>
              <a:custGeom>
                <a:avLst/>
                <a:gdLst/>
                <a:ahLst/>
                <a:cxnLst/>
                <a:rect l="l" t="t" r="r" b="b"/>
                <a:pathLst>
                  <a:path w="4252" h="2175" extrusionOk="0">
                    <a:moveTo>
                      <a:pt x="3886" y="0"/>
                    </a:moveTo>
                    <a:cubicBezTo>
                      <a:pt x="3849" y="0"/>
                      <a:pt x="3811" y="7"/>
                      <a:pt x="3775" y="20"/>
                    </a:cubicBezTo>
                    <a:cubicBezTo>
                      <a:pt x="2572" y="472"/>
                      <a:pt x="1382" y="996"/>
                      <a:pt x="227" y="1555"/>
                    </a:cubicBezTo>
                    <a:cubicBezTo>
                      <a:pt x="60" y="1639"/>
                      <a:pt x="1" y="1829"/>
                      <a:pt x="72" y="1996"/>
                    </a:cubicBezTo>
                    <a:cubicBezTo>
                      <a:pt x="132" y="2103"/>
                      <a:pt x="251" y="2175"/>
                      <a:pt x="370" y="2175"/>
                    </a:cubicBezTo>
                    <a:cubicBezTo>
                      <a:pt x="417" y="2175"/>
                      <a:pt x="465" y="2163"/>
                      <a:pt x="513" y="2139"/>
                    </a:cubicBezTo>
                    <a:cubicBezTo>
                      <a:pt x="1644" y="1579"/>
                      <a:pt x="2822" y="1067"/>
                      <a:pt x="4001" y="627"/>
                    </a:cubicBezTo>
                    <a:cubicBezTo>
                      <a:pt x="4168" y="567"/>
                      <a:pt x="4251" y="377"/>
                      <a:pt x="4192" y="210"/>
                    </a:cubicBezTo>
                    <a:cubicBezTo>
                      <a:pt x="4145" y="80"/>
                      <a:pt x="4019" y="0"/>
                      <a:pt x="38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3f419e67c2_0_0"/>
              <p:cNvSpPr/>
              <p:nvPr/>
            </p:nvSpPr>
            <p:spPr>
              <a:xfrm>
                <a:off x="5305409" y="3440736"/>
                <a:ext cx="116202" cy="100721"/>
              </a:xfrm>
              <a:custGeom>
                <a:avLst/>
                <a:gdLst/>
                <a:ahLst/>
                <a:cxnLst/>
                <a:rect l="l" t="t" r="r" b="b"/>
                <a:pathLst>
                  <a:path w="3633" h="3149" extrusionOk="0">
                    <a:moveTo>
                      <a:pt x="3286" y="1"/>
                    </a:moveTo>
                    <a:cubicBezTo>
                      <a:pt x="3206" y="1"/>
                      <a:pt x="3125" y="30"/>
                      <a:pt x="3061" y="88"/>
                    </a:cubicBezTo>
                    <a:cubicBezTo>
                      <a:pt x="2144" y="958"/>
                      <a:pt x="1168" y="1803"/>
                      <a:pt x="168" y="2577"/>
                    </a:cubicBezTo>
                    <a:cubicBezTo>
                      <a:pt x="25" y="2684"/>
                      <a:pt x="1" y="2886"/>
                      <a:pt x="108" y="3029"/>
                    </a:cubicBezTo>
                    <a:cubicBezTo>
                      <a:pt x="180" y="3101"/>
                      <a:pt x="275" y="3148"/>
                      <a:pt x="370" y="3148"/>
                    </a:cubicBezTo>
                    <a:cubicBezTo>
                      <a:pt x="441" y="3148"/>
                      <a:pt x="501" y="3125"/>
                      <a:pt x="561" y="3077"/>
                    </a:cubicBezTo>
                    <a:cubicBezTo>
                      <a:pt x="1584" y="2291"/>
                      <a:pt x="2573" y="1446"/>
                      <a:pt x="3501" y="553"/>
                    </a:cubicBezTo>
                    <a:cubicBezTo>
                      <a:pt x="3632" y="434"/>
                      <a:pt x="3632" y="231"/>
                      <a:pt x="3513" y="100"/>
                    </a:cubicBezTo>
                    <a:cubicBezTo>
                      <a:pt x="3452" y="33"/>
                      <a:pt x="3370" y="1"/>
                      <a:pt x="3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23f419e67c2_0_0"/>
              <p:cNvSpPr/>
              <p:nvPr/>
            </p:nvSpPr>
            <p:spPr>
              <a:xfrm>
                <a:off x="5557123" y="1866708"/>
                <a:ext cx="88790" cy="124837"/>
              </a:xfrm>
              <a:custGeom>
                <a:avLst/>
                <a:gdLst/>
                <a:ahLst/>
                <a:cxnLst/>
                <a:rect l="l" t="t" r="r" b="b"/>
                <a:pathLst>
                  <a:path w="2776" h="3903" extrusionOk="0">
                    <a:moveTo>
                      <a:pt x="365" y="1"/>
                    </a:moveTo>
                    <a:cubicBezTo>
                      <a:pt x="301" y="1"/>
                      <a:pt x="236" y="20"/>
                      <a:pt x="180" y="57"/>
                    </a:cubicBezTo>
                    <a:cubicBezTo>
                      <a:pt x="37" y="164"/>
                      <a:pt x="1" y="355"/>
                      <a:pt x="96" y="510"/>
                    </a:cubicBezTo>
                    <a:cubicBezTo>
                      <a:pt x="822" y="1546"/>
                      <a:pt x="1501" y="2629"/>
                      <a:pt x="2120" y="3736"/>
                    </a:cubicBezTo>
                    <a:cubicBezTo>
                      <a:pt x="2180" y="3843"/>
                      <a:pt x="2287" y="3903"/>
                      <a:pt x="2406" y="3903"/>
                    </a:cubicBezTo>
                    <a:cubicBezTo>
                      <a:pt x="2454" y="3903"/>
                      <a:pt x="2513" y="3879"/>
                      <a:pt x="2561" y="3855"/>
                    </a:cubicBezTo>
                    <a:cubicBezTo>
                      <a:pt x="2716" y="3772"/>
                      <a:pt x="2775" y="3570"/>
                      <a:pt x="2680" y="3415"/>
                    </a:cubicBezTo>
                    <a:cubicBezTo>
                      <a:pt x="2061" y="2296"/>
                      <a:pt x="1370" y="1188"/>
                      <a:pt x="620" y="141"/>
                    </a:cubicBezTo>
                    <a:cubicBezTo>
                      <a:pt x="562" y="47"/>
                      <a:pt x="465" y="1"/>
                      <a:pt x="3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23f419e67c2_0_0"/>
              <p:cNvSpPr/>
              <p:nvPr/>
            </p:nvSpPr>
            <p:spPr>
              <a:xfrm>
                <a:off x="5771160" y="2559705"/>
                <a:ext cx="26675" cy="145500"/>
              </a:xfrm>
              <a:custGeom>
                <a:avLst/>
                <a:gdLst/>
                <a:ahLst/>
                <a:cxnLst/>
                <a:rect l="l" t="t" r="r" b="b"/>
                <a:pathLst>
                  <a:path w="834" h="4549" extrusionOk="0">
                    <a:moveTo>
                      <a:pt x="512" y="0"/>
                    </a:moveTo>
                    <a:cubicBezTo>
                      <a:pt x="334" y="0"/>
                      <a:pt x="238" y="119"/>
                      <a:pt x="238" y="298"/>
                    </a:cubicBezTo>
                    <a:lnTo>
                      <a:pt x="238" y="381"/>
                    </a:lnTo>
                    <a:cubicBezTo>
                      <a:pt x="238" y="1655"/>
                      <a:pt x="143" y="2929"/>
                      <a:pt x="24" y="4191"/>
                    </a:cubicBezTo>
                    <a:cubicBezTo>
                      <a:pt x="0" y="4370"/>
                      <a:pt x="119" y="4524"/>
                      <a:pt x="298" y="4536"/>
                    </a:cubicBezTo>
                    <a:cubicBezTo>
                      <a:pt x="310" y="4536"/>
                      <a:pt x="310" y="4548"/>
                      <a:pt x="322" y="4548"/>
                    </a:cubicBezTo>
                    <a:cubicBezTo>
                      <a:pt x="488" y="4548"/>
                      <a:pt x="619" y="4417"/>
                      <a:pt x="643" y="4251"/>
                    </a:cubicBezTo>
                    <a:cubicBezTo>
                      <a:pt x="762" y="2977"/>
                      <a:pt x="834" y="1679"/>
                      <a:pt x="834" y="381"/>
                    </a:cubicBezTo>
                    <a:lnTo>
                      <a:pt x="834" y="310"/>
                    </a:lnTo>
                    <a:cubicBezTo>
                      <a:pt x="834" y="131"/>
                      <a:pt x="691" y="0"/>
                      <a:pt x="5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23f419e67c2_0_0"/>
              <p:cNvSpPr/>
              <p:nvPr/>
            </p:nvSpPr>
            <p:spPr>
              <a:xfrm>
                <a:off x="5483272" y="3254589"/>
                <a:ext cx="98642" cy="117769"/>
              </a:xfrm>
              <a:custGeom>
                <a:avLst/>
                <a:gdLst/>
                <a:ahLst/>
                <a:cxnLst/>
                <a:rect l="l" t="t" r="r" b="b"/>
                <a:pathLst>
                  <a:path w="3084" h="3682" extrusionOk="0">
                    <a:moveTo>
                      <a:pt x="2718" y="0"/>
                    </a:moveTo>
                    <a:cubicBezTo>
                      <a:pt x="2618" y="0"/>
                      <a:pt x="2518" y="47"/>
                      <a:pt x="2453" y="134"/>
                    </a:cubicBezTo>
                    <a:cubicBezTo>
                      <a:pt x="1727" y="1182"/>
                      <a:pt x="941" y="2194"/>
                      <a:pt x="119" y="3146"/>
                    </a:cubicBezTo>
                    <a:cubicBezTo>
                      <a:pt x="0" y="3289"/>
                      <a:pt x="24" y="3491"/>
                      <a:pt x="155" y="3599"/>
                    </a:cubicBezTo>
                    <a:cubicBezTo>
                      <a:pt x="214" y="3658"/>
                      <a:pt x="286" y="3682"/>
                      <a:pt x="369" y="3682"/>
                    </a:cubicBezTo>
                    <a:cubicBezTo>
                      <a:pt x="453" y="3682"/>
                      <a:pt x="548" y="3646"/>
                      <a:pt x="607" y="3563"/>
                    </a:cubicBezTo>
                    <a:cubicBezTo>
                      <a:pt x="1453" y="2587"/>
                      <a:pt x="2250" y="1563"/>
                      <a:pt x="2977" y="503"/>
                    </a:cubicBezTo>
                    <a:cubicBezTo>
                      <a:pt x="3084" y="360"/>
                      <a:pt x="3048" y="158"/>
                      <a:pt x="2905" y="62"/>
                    </a:cubicBezTo>
                    <a:cubicBezTo>
                      <a:pt x="2849" y="20"/>
                      <a:pt x="2783" y="0"/>
                      <a:pt x="2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23f419e67c2_0_0"/>
              <p:cNvSpPr/>
              <p:nvPr/>
            </p:nvSpPr>
            <p:spPr>
              <a:xfrm>
                <a:off x="5397203" y="1680881"/>
                <a:ext cx="107406" cy="109613"/>
              </a:xfrm>
              <a:custGeom>
                <a:avLst/>
                <a:gdLst/>
                <a:ahLst/>
                <a:cxnLst/>
                <a:rect l="l" t="t" r="r" b="b"/>
                <a:pathLst>
                  <a:path w="3358" h="3427" extrusionOk="0">
                    <a:moveTo>
                      <a:pt x="352" y="0"/>
                    </a:moveTo>
                    <a:cubicBezTo>
                      <a:pt x="267" y="0"/>
                      <a:pt x="182" y="36"/>
                      <a:pt x="119" y="105"/>
                    </a:cubicBezTo>
                    <a:cubicBezTo>
                      <a:pt x="0" y="224"/>
                      <a:pt x="0" y="438"/>
                      <a:pt x="131" y="557"/>
                    </a:cubicBezTo>
                    <a:cubicBezTo>
                      <a:pt x="1048" y="1426"/>
                      <a:pt x="1929" y="2355"/>
                      <a:pt x="2763" y="3307"/>
                    </a:cubicBezTo>
                    <a:cubicBezTo>
                      <a:pt x="2822" y="3379"/>
                      <a:pt x="2917" y="3427"/>
                      <a:pt x="3001" y="3427"/>
                    </a:cubicBezTo>
                    <a:cubicBezTo>
                      <a:pt x="3072" y="3427"/>
                      <a:pt x="3155" y="3391"/>
                      <a:pt x="3215" y="3343"/>
                    </a:cubicBezTo>
                    <a:cubicBezTo>
                      <a:pt x="3346" y="3224"/>
                      <a:pt x="3358" y="3022"/>
                      <a:pt x="3251" y="2891"/>
                    </a:cubicBezTo>
                    <a:cubicBezTo>
                      <a:pt x="2405" y="1914"/>
                      <a:pt x="1512" y="974"/>
                      <a:pt x="572" y="93"/>
                    </a:cubicBezTo>
                    <a:cubicBezTo>
                      <a:pt x="509" y="30"/>
                      <a:pt x="431" y="0"/>
                      <a:pt x="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g23f419e67c2_0_0"/>
              <p:cNvSpPr/>
              <p:nvPr/>
            </p:nvSpPr>
            <p:spPr>
              <a:xfrm>
                <a:off x="5676711" y="2080905"/>
                <a:ext cx="66305" cy="135712"/>
              </a:xfrm>
              <a:custGeom>
                <a:avLst/>
                <a:gdLst/>
                <a:ahLst/>
                <a:cxnLst/>
                <a:rect l="l" t="t" r="r" b="b"/>
                <a:pathLst>
                  <a:path w="2073" h="4243" extrusionOk="0">
                    <a:moveTo>
                      <a:pt x="371" y="0"/>
                    </a:moveTo>
                    <a:cubicBezTo>
                      <a:pt x="327" y="0"/>
                      <a:pt x="282" y="9"/>
                      <a:pt x="239" y="28"/>
                    </a:cubicBezTo>
                    <a:cubicBezTo>
                      <a:pt x="72" y="99"/>
                      <a:pt x="1" y="290"/>
                      <a:pt x="72" y="444"/>
                    </a:cubicBezTo>
                    <a:cubicBezTo>
                      <a:pt x="572" y="1611"/>
                      <a:pt x="1024" y="2814"/>
                      <a:pt x="1405" y="4016"/>
                    </a:cubicBezTo>
                    <a:cubicBezTo>
                      <a:pt x="1441" y="4159"/>
                      <a:pt x="1572" y="4243"/>
                      <a:pt x="1703" y="4243"/>
                    </a:cubicBezTo>
                    <a:cubicBezTo>
                      <a:pt x="1739" y="4243"/>
                      <a:pt x="1775" y="4243"/>
                      <a:pt x="1810" y="4231"/>
                    </a:cubicBezTo>
                    <a:cubicBezTo>
                      <a:pt x="1977" y="4171"/>
                      <a:pt x="2072" y="3993"/>
                      <a:pt x="2013" y="3826"/>
                    </a:cubicBezTo>
                    <a:cubicBezTo>
                      <a:pt x="1632" y="2600"/>
                      <a:pt x="1167" y="1373"/>
                      <a:pt x="655" y="194"/>
                    </a:cubicBezTo>
                    <a:cubicBezTo>
                      <a:pt x="611" y="71"/>
                      <a:pt x="496" y="0"/>
                      <a:pt x="3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g23f419e67c2_0_0"/>
              <p:cNvSpPr/>
              <p:nvPr/>
            </p:nvSpPr>
            <p:spPr>
              <a:xfrm>
                <a:off x="5720497" y="2805854"/>
                <a:ext cx="53735" cy="139647"/>
              </a:xfrm>
              <a:custGeom>
                <a:avLst/>
                <a:gdLst/>
                <a:ahLst/>
                <a:cxnLst/>
                <a:rect l="l" t="t" r="r" b="b"/>
                <a:pathLst>
                  <a:path w="1680" h="4366" extrusionOk="0">
                    <a:moveTo>
                      <a:pt x="1325" y="1"/>
                    </a:moveTo>
                    <a:cubicBezTo>
                      <a:pt x="1174" y="1"/>
                      <a:pt x="1044" y="102"/>
                      <a:pt x="1013" y="257"/>
                    </a:cubicBezTo>
                    <a:cubicBezTo>
                      <a:pt x="751" y="1496"/>
                      <a:pt x="441" y="2734"/>
                      <a:pt x="60" y="3948"/>
                    </a:cubicBezTo>
                    <a:cubicBezTo>
                      <a:pt x="1" y="4115"/>
                      <a:pt x="96" y="4294"/>
                      <a:pt x="263" y="4353"/>
                    </a:cubicBezTo>
                    <a:cubicBezTo>
                      <a:pt x="298" y="4353"/>
                      <a:pt x="334" y="4365"/>
                      <a:pt x="370" y="4365"/>
                    </a:cubicBezTo>
                    <a:cubicBezTo>
                      <a:pt x="501" y="4365"/>
                      <a:pt x="632" y="4270"/>
                      <a:pt x="667" y="4139"/>
                    </a:cubicBezTo>
                    <a:cubicBezTo>
                      <a:pt x="1060" y="2913"/>
                      <a:pt x="1382" y="1650"/>
                      <a:pt x="1644" y="388"/>
                    </a:cubicBezTo>
                    <a:cubicBezTo>
                      <a:pt x="1680" y="210"/>
                      <a:pt x="1560" y="43"/>
                      <a:pt x="1394" y="7"/>
                    </a:cubicBezTo>
                    <a:cubicBezTo>
                      <a:pt x="1371" y="3"/>
                      <a:pt x="1348" y="1"/>
                      <a:pt x="13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23f419e67c2_0_0"/>
              <p:cNvSpPr/>
              <p:nvPr/>
            </p:nvSpPr>
            <p:spPr>
              <a:xfrm>
                <a:off x="5623394" y="3040137"/>
                <a:ext cx="77724" cy="130787"/>
              </a:xfrm>
              <a:custGeom>
                <a:avLst/>
                <a:gdLst/>
                <a:ahLst/>
                <a:cxnLst/>
                <a:rect l="l" t="t" r="r" b="b"/>
                <a:pathLst>
                  <a:path w="2430" h="4089" extrusionOk="0">
                    <a:moveTo>
                      <a:pt x="2060" y="1"/>
                    </a:moveTo>
                    <a:cubicBezTo>
                      <a:pt x="1939" y="1"/>
                      <a:pt x="1827" y="72"/>
                      <a:pt x="1775" y="195"/>
                    </a:cubicBezTo>
                    <a:cubicBezTo>
                      <a:pt x="1275" y="1350"/>
                      <a:pt x="703" y="2505"/>
                      <a:pt x="96" y="3612"/>
                    </a:cubicBezTo>
                    <a:cubicBezTo>
                      <a:pt x="1" y="3767"/>
                      <a:pt x="60" y="3958"/>
                      <a:pt x="215" y="4053"/>
                    </a:cubicBezTo>
                    <a:cubicBezTo>
                      <a:pt x="263" y="4077"/>
                      <a:pt x="322" y="4089"/>
                      <a:pt x="370" y="4089"/>
                    </a:cubicBezTo>
                    <a:cubicBezTo>
                      <a:pt x="489" y="4089"/>
                      <a:pt x="596" y="4029"/>
                      <a:pt x="655" y="3922"/>
                    </a:cubicBezTo>
                    <a:cubicBezTo>
                      <a:pt x="1275" y="2803"/>
                      <a:pt x="1858" y="1624"/>
                      <a:pt x="2358" y="445"/>
                    </a:cubicBezTo>
                    <a:cubicBezTo>
                      <a:pt x="2430" y="279"/>
                      <a:pt x="2358" y="100"/>
                      <a:pt x="2191" y="29"/>
                    </a:cubicBezTo>
                    <a:cubicBezTo>
                      <a:pt x="2148" y="10"/>
                      <a:pt x="2103" y="1"/>
                      <a:pt x="20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g23f419e67c2_0_0"/>
              <p:cNvSpPr/>
              <p:nvPr/>
            </p:nvSpPr>
            <p:spPr>
              <a:xfrm>
                <a:off x="5097129" y="3591253"/>
                <a:ext cx="131011" cy="80442"/>
              </a:xfrm>
              <a:custGeom>
                <a:avLst/>
                <a:gdLst/>
                <a:ahLst/>
                <a:cxnLst/>
                <a:rect l="l" t="t" r="r" b="b"/>
                <a:pathLst>
                  <a:path w="4096" h="2515" extrusionOk="0">
                    <a:moveTo>
                      <a:pt x="3727" y="0"/>
                    </a:moveTo>
                    <a:cubicBezTo>
                      <a:pt x="3669" y="0"/>
                      <a:pt x="3611" y="16"/>
                      <a:pt x="3560" y="50"/>
                    </a:cubicBezTo>
                    <a:cubicBezTo>
                      <a:pt x="2489" y="716"/>
                      <a:pt x="1369" y="1336"/>
                      <a:pt x="226" y="1895"/>
                    </a:cubicBezTo>
                    <a:cubicBezTo>
                      <a:pt x="72" y="1978"/>
                      <a:pt x="0" y="2169"/>
                      <a:pt x="84" y="2336"/>
                    </a:cubicBezTo>
                    <a:cubicBezTo>
                      <a:pt x="143" y="2443"/>
                      <a:pt x="250" y="2514"/>
                      <a:pt x="369" y="2514"/>
                    </a:cubicBezTo>
                    <a:cubicBezTo>
                      <a:pt x="417" y="2514"/>
                      <a:pt x="465" y="2502"/>
                      <a:pt x="512" y="2479"/>
                    </a:cubicBezTo>
                    <a:cubicBezTo>
                      <a:pt x="1667" y="1907"/>
                      <a:pt x="2810" y="1276"/>
                      <a:pt x="3894" y="597"/>
                    </a:cubicBezTo>
                    <a:cubicBezTo>
                      <a:pt x="4048" y="502"/>
                      <a:pt x="4096" y="300"/>
                      <a:pt x="4001" y="145"/>
                    </a:cubicBezTo>
                    <a:cubicBezTo>
                      <a:pt x="3939" y="53"/>
                      <a:pt x="3833" y="0"/>
                      <a:pt x="37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g23f419e67c2_0_0"/>
              <p:cNvSpPr/>
              <p:nvPr/>
            </p:nvSpPr>
            <p:spPr>
              <a:xfrm>
                <a:off x="4564756" y="740935"/>
                <a:ext cx="19063" cy="143996"/>
              </a:xfrm>
              <a:custGeom>
                <a:avLst/>
                <a:gdLst/>
                <a:ahLst/>
                <a:cxnLst/>
                <a:rect l="l" t="t" r="r" b="b"/>
                <a:pathLst>
                  <a:path w="596" h="4502" extrusionOk="0">
                    <a:moveTo>
                      <a:pt x="298" y="1"/>
                    </a:moveTo>
                    <a:cubicBezTo>
                      <a:pt x="119" y="1"/>
                      <a:pt x="0" y="144"/>
                      <a:pt x="0" y="322"/>
                    </a:cubicBezTo>
                    <a:lnTo>
                      <a:pt x="0" y="4180"/>
                    </a:lnTo>
                    <a:cubicBezTo>
                      <a:pt x="0" y="4359"/>
                      <a:pt x="119" y="4502"/>
                      <a:pt x="298" y="4502"/>
                    </a:cubicBezTo>
                    <a:cubicBezTo>
                      <a:pt x="477" y="4502"/>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g23f419e67c2_0_0"/>
              <p:cNvSpPr/>
              <p:nvPr/>
            </p:nvSpPr>
            <p:spPr>
              <a:xfrm>
                <a:off x="4564756" y="494179"/>
                <a:ext cx="19063" cy="143996"/>
              </a:xfrm>
              <a:custGeom>
                <a:avLst/>
                <a:gdLst/>
                <a:ahLst/>
                <a:cxnLst/>
                <a:rect l="l" t="t" r="r" b="b"/>
                <a:pathLst>
                  <a:path w="596" h="4502" extrusionOk="0">
                    <a:moveTo>
                      <a:pt x="298" y="1"/>
                    </a:moveTo>
                    <a:cubicBezTo>
                      <a:pt x="119" y="1"/>
                      <a:pt x="0" y="144"/>
                      <a:pt x="0" y="322"/>
                    </a:cubicBezTo>
                    <a:lnTo>
                      <a:pt x="0" y="4180"/>
                    </a:lnTo>
                    <a:cubicBezTo>
                      <a:pt x="0" y="4358"/>
                      <a:pt x="119" y="4501"/>
                      <a:pt x="298" y="4501"/>
                    </a:cubicBezTo>
                    <a:cubicBezTo>
                      <a:pt x="477" y="4501"/>
                      <a:pt x="596" y="4358"/>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23f419e67c2_0_0"/>
              <p:cNvSpPr/>
              <p:nvPr/>
            </p:nvSpPr>
            <p:spPr>
              <a:xfrm>
                <a:off x="4564756" y="282"/>
                <a:ext cx="19063" cy="144348"/>
              </a:xfrm>
              <a:custGeom>
                <a:avLst/>
                <a:gdLst/>
                <a:ahLst/>
                <a:cxnLst/>
                <a:rect l="l" t="t" r="r" b="b"/>
                <a:pathLst>
                  <a:path w="596" h="4513" extrusionOk="0">
                    <a:moveTo>
                      <a:pt x="298" y="0"/>
                    </a:moveTo>
                    <a:cubicBezTo>
                      <a:pt x="119" y="0"/>
                      <a:pt x="0" y="155"/>
                      <a:pt x="0" y="334"/>
                    </a:cubicBezTo>
                    <a:lnTo>
                      <a:pt x="0" y="4191"/>
                    </a:lnTo>
                    <a:cubicBezTo>
                      <a:pt x="0" y="4370"/>
                      <a:pt x="119" y="4513"/>
                      <a:pt x="298" y="4513"/>
                    </a:cubicBezTo>
                    <a:cubicBezTo>
                      <a:pt x="477" y="4513"/>
                      <a:pt x="596" y="4370"/>
                      <a:pt x="596" y="4191"/>
                    </a:cubicBezTo>
                    <a:lnTo>
                      <a:pt x="596" y="334"/>
                    </a:lnTo>
                    <a:cubicBezTo>
                      <a:pt x="596" y="155"/>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23f419e67c2_0_0"/>
              <p:cNvSpPr/>
              <p:nvPr/>
            </p:nvSpPr>
            <p:spPr>
              <a:xfrm>
                <a:off x="4564756" y="247422"/>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g23f419e67c2_0_0"/>
              <p:cNvSpPr/>
              <p:nvPr/>
            </p:nvSpPr>
            <p:spPr>
              <a:xfrm>
                <a:off x="4564756" y="988108"/>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g23f419e67c2_0_0"/>
              <p:cNvSpPr/>
              <p:nvPr/>
            </p:nvSpPr>
            <p:spPr>
              <a:xfrm>
                <a:off x="4564756" y="4709349"/>
                <a:ext cx="19063" cy="144380"/>
              </a:xfrm>
              <a:custGeom>
                <a:avLst/>
                <a:gdLst/>
                <a:ahLst/>
                <a:cxnLst/>
                <a:rect l="l" t="t" r="r" b="b"/>
                <a:pathLst>
                  <a:path w="596" h="4514" extrusionOk="0">
                    <a:moveTo>
                      <a:pt x="298" y="1"/>
                    </a:moveTo>
                    <a:cubicBezTo>
                      <a:pt x="119" y="1"/>
                      <a:pt x="0" y="156"/>
                      <a:pt x="0" y="322"/>
                    </a:cubicBezTo>
                    <a:lnTo>
                      <a:pt x="0" y="4192"/>
                    </a:lnTo>
                    <a:cubicBezTo>
                      <a:pt x="0" y="4358"/>
                      <a:pt x="119" y="4513"/>
                      <a:pt x="298" y="4513"/>
                    </a:cubicBezTo>
                    <a:cubicBezTo>
                      <a:pt x="477" y="4513"/>
                      <a:pt x="596" y="4358"/>
                      <a:pt x="596" y="4192"/>
                    </a:cubicBezTo>
                    <a:lnTo>
                      <a:pt x="596" y="322"/>
                    </a:lnTo>
                    <a:cubicBezTo>
                      <a:pt x="596" y="156"/>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g23f419e67c2_0_0"/>
              <p:cNvSpPr/>
              <p:nvPr/>
            </p:nvSpPr>
            <p:spPr>
              <a:xfrm>
                <a:off x="4564756" y="4462593"/>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g23f419e67c2_0_0"/>
              <p:cNvSpPr/>
              <p:nvPr/>
            </p:nvSpPr>
            <p:spPr>
              <a:xfrm>
                <a:off x="4564756" y="4215836"/>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23f419e67c2_0_0"/>
              <p:cNvSpPr/>
              <p:nvPr/>
            </p:nvSpPr>
            <p:spPr>
              <a:xfrm>
                <a:off x="4564756" y="3969080"/>
                <a:ext cx="19063" cy="143964"/>
              </a:xfrm>
              <a:custGeom>
                <a:avLst/>
                <a:gdLst/>
                <a:ahLst/>
                <a:cxnLst/>
                <a:rect l="l" t="t" r="r" b="b"/>
                <a:pathLst>
                  <a:path w="596" h="4501" extrusionOk="0">
                    <a:moveTo>
                      <a:pt x="298" y="0"/>
                    </a:moveTo>
                    <a:cubicBezTo>
                      <a:pt x="119" y="0"/>
                      <a:pt x="0" y="143"/>
                      <a:pt x="0" y="321"/>
                    </a:cubicBezTo>
                    <a:lnTo>
                      <a:pt x="0" y="4179"/>
                    </a:lnTo>
                    <a:cubicBezTo>
                      <a:pt x="0" y="4358"/>
                      <a:pt x="119" y="4501"/>
                      <a:pt x="298" y="4501"/>
                    </a:cubicBezTo>
                    <a:cubicBezTo>
                      <a:pt x="477" y="4501"/>
                      <a:pt x="596" y="4358"/>
                      <a:pt x="596" y="4179"/>
                    </a:cubicBezTo>
                    <a:lnTo>
                      <a:pt x="596" y="321"/>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23f419e67c2_0_0"/>
              <p:cNvSpPr/>
              <p:nvPr/>
            </p:nvSpPr>
            <p:spPr>
              <a:xfrm>
                <a:off x="4564756" y="4956490"/>
                <a:ext cx="19063" cy="143996"/>
              </a:xfrm>
              <a:custGeom>
                <a:avLst/>
                <a:gdLst/>
                <a:ahLst/>
                <a:cxnLst/>
                <a:rect l="l" t="t" r="r" b="b"/>
                <a:pathLst>
                  <a:path w="596" h="4502" extrusionOk="0">
                    <a:moveTo>
                      <a:pt x="298" y="1"/>
                    </a:moveTo>
                    <a:cubicBezTo>
                      <a:pt x="119" y="1"/>
                      <a:pt x="0" y="144"/>
                      <a:pt x="0" y="322"/>
                    </a:cubicBezTo>
                    <a:lnTo>
                      <a:pt x="0" y="4180"/>
                    </a:lnTo>
                    <a:cubicBezTo>
                      <a:pt x="0" y="4359"/>
                      <a:pt x="119" y="4501"/>
                      <a:pt x="298" y="4501"/>
                    </a:cubicBezTo>
                    <a:cubicBezTo>
                      <a:pt x="477" y="4501"/>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g23f419e67c2_0_0"/>
              <p:cNvSpPr/>
              <p:nvPr/>
            </p:nvSpPr>
            <p:spPr>
              <a:xfrm>
                <a:off x="751793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23f419e67c2_0_0"/>
              <p:cNvSpPr/>
              <p:nvPr/>
            </p:nvSpPr>
            <p:spPr>
              <a:xfrm>
                <a:off x="77650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23f419e67c2_0_0"/>
              <p:cNvSpPr/>
              <p:nvPr/>
            </p:nvSpPr>
            <p:spPr>
              <a:xfrm>
                <a:off x="702438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23f419e67c2_0_0"/>
              <p:cNvSpPr/>
              <p:nvPr/>
            </p:nvSpPr>
            <p:spPr>
              <a:xfrm>
                <a:off x="6777248" y="2559705"/>
                <a:ext cx="144348" cy="24021"/>
              </a:xfrm>
              <a:custGeom>
                <a:avLst/>
                <a:gdLst/>
                <a:ahLst/>
                <a:cxnLst/>
                <a:rect l="l" t="t" r="r" b="b"/>
                <a:pathLst>
                  <a:path w="4513" h="751" extrusionOk="0">
                    <a:moveTo>
                      <a:pt x="322" y="0"/>
                    </a:moveTo>
                    <a:cubicBezTo>
                      <a:pt x="155" y="0"/>
                      <a:pt x="1" y="191"/>
                      <a:pt x="1" y="369"/>
                    </a:cubicBezTo>
                    <a:cubicBezTo>
                      <a:pt x="1" y="548"/>
                      <a:pt x="155" y="750"/>
                      <a:pt x="322"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23f419e67c2_0_0"/>
              <p:cNvSpPr/>
              <p:nvPr/>
            </p:nvSpPr>
            <p:spPr>
              <a:xfrm>
                <a:off x="72711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23f419e67c2_0_0"/>
              <p:cNvSpPr/>
              <p:nvPr/>
            </p:nvSpPr>
            <p:spPr>
              <a:xfrm>
                <a:off x="87525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23f419e67c2_0_0"/>
              <p:cNvSpPr/>
              <p:nvPr/>
            </p:nvSpPr>
            <p:spPr>
              <a:xfrm>
                <a:off x="653049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23f419e67c2_0_0"/>
              <p:cNvSpPr/>
              <p:nvPr/>
            </p:nvSpPr>
            <p:spPr>
              <a:xfrm>
                <a:off x="850537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23f419e67c2_0_0"/>
              <p:cNvSpPr/>
              <p:nvPr/>
            </p:nvSpPr>
            <p:spPr>
              <a:xfrm>
                <a:off x="825858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23f419e67c2_0_0"/>
              <p:cNvSpPr/>
              <p:nvPr/>
            </p:nvSpPr>
            <p:spPr>
              <a:xfrm>
                <a:off x="8011831"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23f419e67c2_0_0"/>
              <p:cNvSpPr/>
              <p:nvPr/>
            </p:nvSpPr>
            <p:spPr>
              <a:xfrm>
                <a:off x="8999272" y="2559705"/>
                <a:ext cx="143996" cy="24021"/>
              </a:xfrm>
              <a:custGeom>
                <a:avLst/>
                <a:gdLst/>
                <a:ahLst/>
                <a:cxnLst/>
                <a:rect l="l" t="t" r="r" b="b"/>
                <a:pathLst>
                  <a:path w="4502" h="751" extrusionOk="0">
                    <a:moveTo>
                      <a:pt x="322" y="0"/>
                    </a:moveTo>
                    <a:cubicBezTo>
                      <a:pt x="143" y="0"/>
                      <a:pt x="1" y="191"/>
                      <a:pt x="1" y="369"/>
                    </a:cubicBezTo>
                    <a:cubicBezTo>
                      <a:pt x="1"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23f419e67c2_0_0"/>
              <p:cNvSpPr/>
              <p:nvPr/>
            </p:nvSpPr>
            <p:spPr>
              <a:xfrm>
                <a:off x="603694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23f419e67c2_0_0"/>
              <p:cNvSpPr/>
              <p:nvPr/>
            </p:nvSpPr>
            <p:spPr>
              <a:xfrm>
                <a:off x="6283735"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g23f419e67c2_0_0"/>
              <p:cNvSpPr/>
              <p:nvPr/>
            </p:nvSpPr>
            <p:spPr>
              <a:xfrm>
                <a:off x="2044929" y="2559705"/>
                <a:ext cx="144380" cy="24021"/>
              </a:xfrm>
              <a:custGeom>
                <a:avLst/>
                <a:gdLst/>
                <a:ahLst/>
                <a:cxnLst/>
                <a:rect l="l" t="t" r="r" b="b"/>
                <a:pathLst>
                  <a:path w="4514" h="751" extrusionOk="0">
                    <a:moveTo>
                      <a:pt x="334" y="0"/>
                    </a:moveTo>
                    <a:cubicBezTo>
                      <a:pt x="155" y="0"/>
                      <a:pt x="1" y="191"/>
                      <a:pt x="1" y="369"/>
                    </a:cubicBezTo>
                    <a:cubicBezTo>
                      <a:pt x="1" y="548"/>
                      <a:pt x="155" y="750"/>
                      <a:pt x="334"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g23f419e67c2_0_0"/>
              <p:cNvSpPr/>
              <p:nvPr/>
            </p:nvSpPr>
            <p:spPr>
              <a:xfrm>
                <a:off x="253882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g23f419e67c2_0_0"/>
              <p:cNvSpPr/>
              <p:nvPr/>
            </p:nvSpPr>
            <p:spPr>
              <a:xfrm>
                <a:off x="229206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g23f419e67c2_0_0"/>
              <p:cNvSpPr/>
              <p:nvPr/>
            </p:nvSpPr>
            <p:spPr>
              <a:xfrm>
                <a:off x="303275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g23f419e67c2_0_0"/>
              <p:cNvSpPr/>
              <p:nvPr/>
            </p:nvSpPr>
            <p:spPr>
              <a:xfrm>
                <a:off x="278561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g23f419e67c2_0_0"/>
              <p:cNvSpPr/>
              <p:nvPr/>
            </p:nvSpPr>
            <p:spPr>
              <a:xfrm>
                <a:off x="179817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g23f419e67c2_0_0"/>
              <p:cNvSpPr/>
              <p:nvPr/>
            </p:nvSpPr>
            <p:spPr>
              <a:xfrm>
                <a:off x="700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g23f419e67c2_0_0"/>
              <p:cNvSpPr/>
              <p:nvPr/>
            </p:nvSpPr>
            <p:spPr>
              <a:xfrm>
                <a:off x="31718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g23f419e67c2_0_0"/>
              <p:cNvSpPr/>
              <p:nvPr/>
            </p:nvSpPr>
            <p:spPr>
              <a:xfrm>
                <a:off x="810730"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23f419e67c2_0_0"/>
              <p:cNvSpPr/>
              <p:nvPr/>
            </p:nvSpPr>
            <p:spPr>
              <a:xfrm>
                <a:off x="5639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g23f419e67c2_0_0"/>
              <p:cNvSpPr/>
              <p:nvPr/>
            </p:nvSpPr>
            <p:spPr>
              <a:xfrm>
                <a:off x="15514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g23f419e67c2_0_0"/>
              <p:cNvSpPr/>
              <p:nvPr/>
            </p:nvSpPr>
            <p:spPr>
              <a:xfrm>
                <a:off x="130462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g23f419e67c2_0_0"/>
              <p:cNvSpPr/>
              <p:nvPr/>
            </p:nvSpPr>
            <p:spPr>
              <a:xfrm>
                <a:off x="1057487" y="2559705"/>
                <a:ext cx="144380" cy="24021"/>
              </a:xfrm>
              <a:custGeom>
                <a:avLst/>
                <a:gdLst/>
                <a:ahLst/>
                <a:cxnLst/>
                <a:rect l="l" t="t" r="r" b="b"/>
                <a:pathLst>
                  <a:path w="4514" h="751" extrusionOk="0">
                    <a:moveTo>
                      <a:pt x="322" y="0"/>
                    </a:moveTo>
                    <a:cubicBezTo>
                      <a:pt x="155" y="0"/>
                      <a:pt x="1" y="191"/>
                      <a:pt x="1" y="369"/>
                    </a:cubicBezTo>
                    <a:cubicBezTo>
                      <a:pt x="1" y="548"/>
                      <a:pt x="155" y="750"/>
                      <a:pt x="322" y="750"/>
                    </a:cubicBezTo>
                    <a:lnTo>
                      <a:pt x="4192" y="750"/>
                    </a:lnTo>
                    <a:cubicBezTo>
                      <a:pt x="4358" y="750"/>
                      <a:pt x="4513" y="548"/>
                      <a:pt x="4513" y="369"/>
                    </a:cubicBezTo>
                    <a:cubicBezTo>
                      <a:pt x="4513" y="191"/>
                      <a:pt x="4358"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75" name="Google Shape;975;g23f419e67c2_0_0"/>
          <p:cNvGrpSpPr/>
          <p:nvPr/>
        </p:nvGrpSpPr>
        <p:grpSpPr>
          <a:xfrm>
            <a:off x="5774320" y="1493525"/>
            <a:ext cx="3444632" cy="2286341"/>
            <a:chOff x="5257532" y="1437138"/>
            <a:chExt cx="2884468" cy="2156112"/>
          </a:xfrm>
        </p:grpSpPr>
        <p:grpSp>
          <p:nvGrpSpPr>
            <p:cNvPr id="976" name="Google Shape;976;g23f419e67c2_0_0"/>
            <p:cNvGrpSpPr/>
            <p:nvPr/>
          </p:nvGrpSpPr>
          <p:grpSpPr>
            <a:xfrm>
              <a:off x="5257532" y="2809721"/>
              <a:ext cx="331090" cy="495663"/>
              <a:chOff x="11613932" y="1650071"/>
              <a:chExt cx="331090" cy="495663"/>
            </a:xfrm>
          </p:grpSpPr>
          <p:sp>
            <p:nvSpPr>
              <p:cNvPr id="977" name="Google Shape;977;g23f419e67c2_0_0"/>
              <p:cNvSpPr/>
              <p:nvPr/>
            </p:nvSpPr>
            <p:spPr>
              <a:xfrm>
                <a:off x="11613932" y="1650071"/>
                <a:ext cx="331090" cy="495663"/>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g23f419e67c2_0_0"/>
              <p:cNvSpPr/>
              <p:nvPr/>
            </p:nvSpPr>
            <p:spPr>
              <a:xfrm>
                <a:off x="11697912" y="1778325"/>
                <a:ext cx="163144" cy="163812"/>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9" name="Google Shape;979;g23f419e67c2_0_0"/>
            <p:cNvSpPr txBox="1"/>
            <p:nvPr/>
          </p:nvSpPr>
          <p:spPr>
            <a:xfrm>
              <a:off x="6257400" y="3163650"/>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980" name="Google Shape;980;g23f419e67c2_0_0"/>
            <p:cNvSpPr txBox="1"/>
            <p:nvPr/>
          </p:nvSpPr>
          <p:spPr>
            <a:xfrm>
              <a:off x="6307842" y="1437138"/>
              <a:ext cx="16977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Initial Family Packets have been created</a:t>
              </a:r>
              <a:r>
                <a:rPr lang="en" sz="1400" b="1" i="0" u="none" strike="noStrike" cap="none">
                  <a:solidFill>
                    <a:srgbClr val="ECF4DB"/>
                  </a:solidFill>
                  <a:latin typeface="Roboto"/>
                  <a:ea typeface="Roboto"/>
                  <a:cs typeface="Roboto"/>
                  <a:sym typeface="Roboto"/>
                </a:rPr>
                <a:t> </a:t>
              </a:r>
              <a:endParaRPr sz="1400" b="1" i="0" u="none" strike="noStrike" cap="none">
                <a:solidFill>
                  <a:srgbClr val="ECF4DB"/>
                </a:solidFill>
                <a:latin typeface="Roboto"/>
                <a:ea typeface="Roboto"/>
                <a:cs typeface="Roboto"/>
                <a:sym typeface="Roboto"/>
              </a:endParaRPr>
            </a:p>
          </p:txBody>
        </p:sp>
        <p:cxnSp>
          <p:nvCxnSpPr>
            <p:cNvPr id="981" name="Google Shape;981;g23f419e67c2_0_0"/>
            <p:cNvCxnSpPr/>
            <p:nvPr/>
          </p:nvCxnSpPr>
          <p:spPr>
            <a:xfrm rot="10800000" flipH="1">
              <a:off x="5359557" y="3147900"/>
              <a:ext cx="803700" cy="163800"/>
            </a:xfrm>
            <a:prstGeom prst="bentConnector3">
              <a:avLst>
                <a:gd name="adj1" fmla="val 12948"/>
              </a:avLst>
            </a:prstGeom>
            <a:noFill/>
            <a:ln w="9525" cap="flat" cmpd="sng">
              <a:solidFill>
                <a:schemeClr val="accent6"/>
              </a:solidFill>
              <a:prstDash val="solid"/>
              <a:round/>
              <a:headEnd type="oval" w="med" len="med"/>
              <a:tailEnd type="oval" w="med" len="med"/>
            </a:ln>
          </p:spPr>
        </p:cxnSp>
      </p:grpSp>
      <p:grpSp>
        <p:nvGrpSpPr>
          <p:cNvPr id="982" name="Google Shape;982;g23f419e67c2_0_0"/>
          <p:cNvGrpSpPr/>
          <p:nvPr/>
        </p:nvGrpSpPr>
        <p:grpSpPr>
          <a:xfrm>
            <a:off x="5124038" y="54281"/>
            <a:ext cx="3665316" cy="1723489"/>
            <a:chOff x="5295996" y="636500"/>
            <a:chExt cx="3665316" cy="1430400"/>
          </a:xfrm>
        </p:grpSpPr>
        <p:sp>
          <p:nvSpPr>
            <p:cNvPr id="983" name="Google Shape;983;g23f419e67c2_0_0"/>
            <p:cNvSpPr txBox="1"/>
            <p:nvPr/>
          </p:nvSpPr>
          <p:spPr>
            <a:xfrm>
              <a:off x="6225313" y="636500"/>
              <a:ext cx="2736000" cy="14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Communication </a:t>
              </a:r>
              <a:endParaRPr b="1">
                <a:solidFill>
                  <a:srgbClr val="ECF4DB"/>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Choices Support</a:t>
              </a:r>
              <a:endParaRPr b="1">
                <a:solidFill>
                  <a:srgbClr val="ECF4DB"/>
                </a:solidFill>
                <a:latin typeface="Roboto"/>
                <a:ea typeface="Roboto"/>
                <a:cs typeface="Roboto"/>
                <a:sym typeface="Roboto"/>
              </a:endParaRPr>
            </a:p>
            <a:p>
              <a:pPr marL="457200" marR="0" lvl="0" indent="-317500" algn="l" rtl="0">
                <a:lnSpc>
                  <a:spcPct val="100000"/>
                </a:lnSpc>
                <a:spcBef>
                  <a:spcPts val="0"/>
                </a:spcBef>
                <a:spcAft>
                  <a:spcPts val="0"/>
                </a:spcAft>
                <a:buClr>
                  <a:srgbClr val="ECF4DB"/>
                </a:buClr>
                <a:buSzPts val="1400"/>
                <a:buFont typeface="Roboto"/>
                <a:buChar char="●"/>
              </a:pPr>
              <a:r>
                <a:rPr lang="en" b="1">
                  <a:solidFill>
                    <a:srgbClr val="ECF4DB"/>
                  </a:solidFill>
                  <a:latin typeface="Roboto"/>
                  <a:ea typeface="Roboto"/>
                  <a:cs typeface="Roboto"/>
                  <a:sym typeface="Roboto"/>
                </a:rPr>
                <a:t>Listening and Spoken Language Coach</a:t>
              </a:r>
              <a:endParaRPr b="1">
                <a:solidFill>
                  <a:srgbClr val="ECF4DB"/>
                </a:solidFill>
                <a:latin typeface="Roboto"/>
                <a:ea typeface="Roboto"/>
                <a:cs typeface="Roboto"/>
                <a:sym typeface="Roboto"/>
              </a:endParaRPr>
            </a:p>
            <a:p>
              <a:pPr marL="457200" marR="0" lvl="0" indent="-317500" algn="l" rtl="0">
                <a:lnSpc>
                  <a:spcPct val="100000"/>
                </a:lnSpc>
                <a:spcBef>
                  <a:spcPts val="0"/>
                </a:spcBef>
                <a:spcAft>
                  <a:spcPts val="0"/>
                </a:spcAft>
                <a:buClr>
                  <a:srgbClr val="ECF4DB"/>
                </a:buClr>
                <a:buSzPts val="1400"/>
                <a:buFont typeface="Roboto"/>
                <a:buChar char="●"/>
              </a:pPr>
              <a:r>
                <a:rPr lang="en" b="1">
                  <a:solidFill>
                    <a:srgbClr val="ECF4DB"/>
                  </a:solidFill>
                  <a:latin typeface="Roboto"/>
                  <a:ea typeface="Roboto"/>
                  <a:cs typeface="Roboto"/>
                  <a:sym typeface="Roboto"/>
                </a:rPr>
                <a:t>ASL Curriculum and Resources</a:t>
              </a:r>
              <a:endParaRPr b="1">
                <a:solidFill>
                  <a:srgbClr val="ECF4DB"/>
                </a:solidFill>
                <a:latin typeface="Roboto"/>
                <a:ea typeface="Roboto"/>
                <a:cs typeface="Roboto"/>
                <a:sym typeface="Roboto"/>
              </a:endParaRPr>
            </a:p>
          </p:txBody>
        </p:sp>
        <p:grpSp>
          <p:nvGrpSpPr>
            <p:cNvPr id="984" name="Google Shape;984;g23f419e67c2_0_0"/>
            <p:cNvGrpSpPr/>
            <p:nvPr/>
          </p:nvGrpSpPr>
          <p:grpSpPr>
            <a:xfrm>
              <a:off x="5295996" y="1174478"/>
              <a:ext cx="380078" cy="469220"/>
              <a:chOff x="11652396" y="1914153"/>
              <a:chExt cx="380078" cy="469220"/>
            </a:xfrm>
          </p:grpSpPr>
          <p:sp>
            <p:nvSpPr>
              <p:cNvPr id="985" name="Google Shape;985;g23f419e67c2_0_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g23f419e67c2_0_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87" name="Google Shape;987;g23f419e67c2_0_0"/>
            <p:cNvCxnSpPr/>
            <p:nvPr/>
          </p:nvCxnSpPr>
          <p:spPr>
            <a:xfrm rot="10800000" flipH="1">
              <a:off x="5455200" y="1120725"/>
              <a:ext cx="802200" cy="531000"/>
            </a:xfrm>
            <a:prstGeom prst="bentConnector3">
              <a:avLst>
                <a:gd name="adj1" fmla="val 50000"/>
              </a:avLst>
            </a:prstGeom>
            <a:noFill/>
            <a:ln w="9525" cap="flat" cmpd="sng">
              <a:solidFill>
                <a:schemeClr val="accent2"/>
              </a:solidFill>
              <a:prstDash val="solid"/>
              <a:round/>
              <a:headEnd type="oval" w="med" len="med"/>
              <a:tailEnd type="oval" w="med" len="med"/>
            </a:ln>
          </p:spPr>
        </p:cxnSp>
      </p:grpSp>
      <p:grpSp>
        <p:nvGrpSpPr>
          <p:cNvPr id="988" name="Google Shape;988;g23f419e67c2_0_0"/>
          <p:cNvGrpSpPr/>
          <p:nvPr/>
        </p:nvGrpSpPr>
        <p:grpSpPr>
          <a:xfrm>
            <a:off x="140600" y="2703025"/>
            <a:ext cx="2666408" cy="726900"/>
            <a:chOff x="157059" y="2996450"/>
            <a:chExt cx="3691041" cy="726900"/>
          </a:xfrm>
        </p:grpSpPr>
        <p:sp>
          <p:nvSpPr>
            <p:cNvPr id="989" name="Google Shape;989;g23f419e67c2_0_0"/>
            <p:cNvSpPr txBox="1"/>
            <p:nvPr/>
          </p:nvSpPr>
          <p:spPr>
            <a:xfrm>
              <a:off x="157059" y="2996450"/>
              <a:ext cx="27297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b="1" dirty="0">
                  <a:solidFill>
                    <a:srgbClr val="ECF4DB"/>
                  </a:solidFill>
                  <a:latin typeface="Roboto"/>
                  <a:ea typeface="Roboto"/>
                  <a:cs typeface="Roboto"/>
                  <a:sym typeface="Roboto"/>
                </a:rPr>
                <a:t>155 ODDACES have been completed since September, 2020</a:t>
              </a:r>
              <a:endParaRPr sz="1400" b="1" i="0" u="none" strike="noStrike" cap="none" dirty="0">
                <a:solidFill>
                  <a:srgbClr val="ECF4DB"/>
                </a:solidFill>
                <a:latin typeface="Roboto"/>
                <a:ea typeface="Roboto"/>
                <a:cs typeface="Roboto"/>
                <a:sym typeface="Roboto"/>
              </a:endParaRPr>
            </a:p>
          </p:txBody>
        </p:sp>
        <p:grpSp>
          <p:nvGrpSpPr>
            <p:cNvPr id="990" name="Google Shape;990;g23f419e67c2_0_0"/>
            <p:cNvGrpSpPr/>
            <p:nvPr/>
          </p:nvGrpSpPr>
          <p:grpSpPr>
            <a:xfrm>
              <a:off x="3468022" y="3073803"/>
              <a:ext cx="380078" cy="469220"/>
              <a:chOff x="11652396" y="1914153"/>
              <a:chExt cx="380078" cy="469220"/>
            </a:xfrm>
          </p:grpSpPr>
          <p:sp>
            <p:nvSpPr>
              <p:cNvPr id="991" name="Google Shape;991;g23f419e67c2_0_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23f419e67c2_0_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993" name="Google Shape;993;g23f419e67c2_0_0"/>
            <p:cNvCxnSpPr/>
            <p:nvPr/>
          </p:nvCxnSpPr>
          <p:spPr>
            <a:xfrm rot="10800000">
              <a:off x="2885775" y="3378450"/>
              <a:ext cx="803700" cy="163800"/>
            </a:xfrm>
            <a:prstGeom prst="bentConnector3">
              <a:avLst>
                <a:gd name="adj1" fmla="val 50000"/>
              </a:avLst>
            </a:prstGeom>
            <a:noFill/>
            <a:ln w="9525" cap="flat" cmpd="sng">
              <a:solidFill>
                <a:schemeClr val="accent5"/>
              </a:solidFill>
              <a:prstDash val="solid"/>
              <a:round/>
              <a:headEnd type="oval" w="med" len="med"/>
              <a:tailEnd type="oval" w="med" len="med"/>
            </a:ln>
          </p:spPr>
        </p:cxnSp>
      </p:grpSp>
      <p:grpSp>
        <p:nvGrpSpPr>
          <p:cNvPr id="994" name="Google Shape;994;g23f419e67c2_0_0"/>
          <p:cNvGrpSpPr/>
          <p:nvPr/>
        </p:nvGrpSpPr>
        <p:grpSpPr>
          <a:xfrm>
            <a:off x="40525" y="905925"/>
            <a:ext cx="3807575" cy="809225"/>
            <a:chOff x="40525" y="905925"/>
            <a:chExt cx="3807575" cy="809225"/>
          </a:xfrm>
        </p:grpSpPr>
        <p:sp>
          <p:nvSpPr>
            <p:cNvPr id="995" name="Google Shape;995;g23f419e67c2_0_0"/>
            <p:cNvSpPr txBox="1"/>
            <p:nvPr/>
          </p:nvSpPr>
          <p:spPr>
            <a:xfrm>
              <a:off x="1001925" y="905925"/>
              <a:ext cx="1884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996" name="Google Shape;996;g23f419e67c2_0_0"/>
            <p:cNvSpPr txBox="1"/>
            <p:nvPr/>
          </p:nvSpPr>
          <p:spPr>
            <a:xfrm>
              <a:off x="40525" y="988250"/>
              <a:ext cx="28461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We have implemented  many resources, strategies and supports this year</a:t>
              </a:r>
              <a:endParaRPr sz="1400" b="1" i="0" u="none" strike="noStrike" cap="none">
                <a:solidFill>
                  <a:srgbClr val="ECF4DB"/>
                </a:solidFill>
                <a:latin typeface="Roboto"/>
                <a:ea typeface="Roboto"/>
                <a:cs typeface="Roboto"/>
                <a:sym typeface="Roboto"/>
              </a:endParaRPr>
            </a:p>
          </p:txBody>
        </p:sp>
        <p:grpSp>
          <p:nvGrpSpPr>
            <p:cNvPr id="997" name="Google Shape;997;g23f419e67c2_0_0"/>
            <p:cNvGrpSpPr/>
            <p:nvPr/>
          </p:nvGrpSpPr>
          <p:grpSpPr>
            <a:xfrm>
              <a:off x="3468022" y="1174478"/>
              <a:ext cx="380078" cy="469220"/>
              <a:chOff x="11652396" y="1914153"/>
              <a:chExt cx="380078" cy="469220"/>
            </a:xfrm>
          </p:grpSpPr>
          <p:sp>
            <p:nvSpPr>
              <p:cNvPr id="998" name="Google Shape;998;g23f419e67c2_0_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23f419e67c2_0_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0" name="Google Shape;1000;g23f419e67c2_0_0"/>
            <p:cNvCxnSpPr>
              <a:endCxn id="995" idx="3"/>
            </p:cNvCxnSpPr>
            <p:nvPr/>
          </p:nvCxnSpPr>
          <p:spPr>
            <a:xfrm rot="10800000">
              <a:off x="2886525" y="1120725"/>
              <a:ext cx="802200" cy="531000"/>
            </a:xfrm>
            <a:prstGeom prst="bentConnector3">
              <a:avLst>
                <a:gd name="adj1" fmla="val 50000"/>
              </a:avLst>
            </a:prstGeom>
            <a:noFill/>
            <a:ln w="9525" cap="flat" cmpd="sng">
              <a:solidFill>
                <a:schemeClr val="accent1"/>
              </a:solidFill>
              <a:prstDash val="solid"/>
              <a:round/>
              <a:headEnd type="oval" w="med" len="med"/>
              <a:tailEnd type="oval" w="med" len="med"/>
            </a:ln>
          </p:spPr>
        </p:cxnSp>
      </p:grpSp>
      <p:sp>
        <p:nvSpPr>
          <p:cNvPr id="1001" name="Google Shape;1001;g23f419e67c2_0_0"/>
          <p:cNvSpPr txBox="1"/>
          <p:nvPr/>
        </p:nvSpPr>
        <p:spPr>
          <a:xfrm>
            <a:off x="302650" y="333900"/>
            <a:ext cx="3970500" cy="7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1800" b="1">
                <a:solidFill>
                  <a:srgbClr val="ECF4DB"/>
                </a:solidFill>
                <a:latin typeface="Roboto"/>
                <a:ea typeface="Roboto"/>
                <a:cs typeface="Roboto"/>
                <a:sym typeface="Roboto"/>
              </a:rPr>
              <a:t>What have we accomplished </a:t>
            </a:r>
            <a:r>
              <a:rPr lang="en" sz="1800" b="1" i="0" u="none" strike="noStrike" cap="none">
                <a:solidFill>
                  <a:srgbClr val="ECF4DB"/>
                </a:solidFill>
                <a:latin typeface="Roboto"/>
                <a:ea typeface="Roboto"/>
                <a:cs typeface="Roboto"/>
                <a:sym typeface="Roboto"/>
              </a:rPr>
              <a:t>… so far</a:t>
            </a:r>
            <a:endParaRPr sz="1800" b="1" i="0" u="none" strike="noStrike" cap="none">
              <a:solidFill>
                <a:srgbClr val="ECF4DB"/>
              </a:solidFill>
              <a:latin typeface="Roboto"/>
              <a:ea typeface="Roboto"/>
              <a:cs typeface="Roboto"/>
              <a:sym typeface="Roboto"/>
            </a:endParaRPr>
          </a:p>
        </p:txBody>
      </p:sp>
      <p:grpSp>
        <p:nvGrpSpPr>
          <p:cNvPr id="1002" name="Google Shape;1002;g23f419e67c2_0_0"/>
          <p:cNvGrpSpPr/>
          <p:nvPr/>
        </p:nvGrpSpPr>
        <p:grpSpPr>
          <a:xfrm>
            <a:off x="6042384" y="1715150"/>
            <a:ext cx="3239029" cy="2247950"/>
            <a:chOff x="5295996" y="1120725"/>
            <a:chExt cx="3239029" cy="2247950"/>
          </a:xfrm>
        </p:grpSpPr>
        <p:sp>
          <p:nvSpPr>
            <p:cNvPr id="1003" name="Google Shape;1003;g23f419e67c2_0_0"/>
            <p:cNvSpPr txBox="1"/>
            <p:nvPr/>
          </p:nvSpPr>
          <p:spPr>
            <a:xfrm>
              <a:off x="6183325" y="2419775"/>
              <a:ext cx="2351700" cy="94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Literacy Focused Intervention</a:t>
              </a:r>
              <a:endParaRPr b="1">
                <a:solidFill>
                  <a:srgbClr val="ECF4DB"/>
                </a:solidFill>
                <a:latin typeface="Roboto"/>
                <a:ea typeface="Roboto"/>
                <a:cs typeface="Roboto"/>
                <a:sym typeface="Roboto"/>
              </a:endParaRPr>
            </a:p>
            <a:p>
              <a:pPr marL="457200" marR="0" lvl="0" indent="-317500" algn="l" rtl="0">
                <a:lnSpc>
                  <a:spcPct val="100000"/>
                </a:lnSpc>
                <a:spcBef>
                  <a:spcPts val="0"/>
                </a:spcBef>
                <a:spcAft>
                  <a:spcPts val="0"/>
                </a:spcAft>
                <a:buClr>
                  <a:srgbClr val="ECF4DB"/>
                </a:buClr>
                <a:buSzPts val="1400"/>
                <a:buFont typeface="Roboto"/>
                <a:buChar char="●"/>
              </a:pPr>
              <a:r>
                <a:rPr lang="en" b="1">
                  <a:solidFill>
                    <a:srgbClr val="ECF4DB"/>
                  </a:solidFill>
                  <a:latin typeface="Roboto"/>
                  <a:ea typeface="Roboto"/>
                  <a:cs typeface="Roboto"/>
                  <a:sym typeface="Roboto"/>
                </a:rPr>
                <a:t>State-wide training</a:t>
              </a:r>
              <a:endParaRPr b="1">
                <a:solidFill>
                  <a:srgbClr val="ECF4DB"/>
                </a:solidFill>
                <a:latin typeface="Roboto"/>
                <a:ea typeface="Roboto"/>
                <a:cs typeface="Roboto"/>
                <a:sym typeface="Roboto"/>
              </a:endParaRPr>
            </a:p>
            <a:p>
              <a:pPr marL="457200" marR="0" lvl="0" indent="-317500" algn="l" rtl="0">
                <a:lnSpc>
                  <a:spcPct val="100000"/>
                </a:lnSpc>
                <a:spcBef>
                  <a:spcPts val="0"/>
                </a:spcBef>
                <a:spcAft>
                  <a:spcPts val="0"/>
                </a:spcAft>
                <a:buClr>
                  <a:srgbClr val="ECF4DB"/>
                </a:buClr>
                <a:buSzPts val="1400"/>
                <a:buFont typeface="Roboto"/>
                <a:buChar char="●"/>
              </a:pPr>
              <a:r>
                <a:rPr lang="en" b="1">
                  <a:solidFill>
                    <a:srgbClr val="ECF4DB"/>
                  </a:solidFill>
                  <a:latin typeface="Roboto"/>
                  <a:ea typeface="Roboto"/>
                  <a:cs typeface="Roboto"/>
                  <a:sym typeface="Roboto"/>
                </a:rPr>
                <a:t>Children’s books through Wyoming Library for the Deaf</a:t>
              </a:r>
              <a:endParaRPr b="1">
                <a:solidFill>
                  <a:srgbClr val="ECF4DB"/>
                </a:solidFill>
                <a:latin typeface="Roboto"/>
                <a:ea typeface="Roboto"/>
                <a:cs typeface="Roboto"/>
                <a:sym typeface="Roboto"/>
              </a:endParaRPr>
            </a:p>
          </p:txBody>
        </p:sp>
        <p:grpSp>
          <p:nvGrpSpPr>
            <p:cNvPr id="1004" name="Google Shape;1004;g23f419e67c2_0_0"/>
            <p:cNvGrpSpPr/>
            <p:nvPr/>
          </p:nvGrpSpPr>
          <p:grpSpPr>
            <a:xfrm>
              <a:off x="5295996" y="1174478"/>
              <a:ext cx="380078" cy="469220"/>
              <a:chOff x="11652396" y="1914153"/>
              <a:chExt cx="380078" cy="469220"/>
            </a:xfrm>
          </p:grpSpPr>
          <p:sp>
            <p:nvSpPr>
              <p:cNvPr id="1005" name="Google Shape;1005;g23f419e67c2_0_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g23f419e67c2_0_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7" name="Google Shape;1007;g23f419e67c2_0_0"/>
            <p:cNvCxnSpPr/>
            <p:nvPr/>
          </p:nvCxnSpPr>
          <p:spPr>
            <a:xfrm rot="10800000" flipH="1">
              <a:off x="5455200" y="1120725"/>
              <a:ext cx="802200" cy="531000"/>
            </a:xfrm>
            <a:prstGeom prst="bentConnector3">
              <a:avLst>
                <a:gd name="adj1" fmla="val -1120"/>
              </a:avLst>
            </a:prstGeom>
            <a:noFill/>
            <a:ln w="9525" cap="flat" cmpd="sng">
              <a:solidFill>
                <a:schemeClr val="accent5"/>
              </a:solidFill>
              <a:prstDash val="solid"/>
              <a:round/>
              <a:headEnd type="oval" w="med" len="med"/>
              <a:tailEnd type="oval" w="med" len="med"/>
            </a:ln>
          </p:spPr>
        </p:cxnSp>
      </p:grpSp>
      <p:grpSp>
        <p:nvGrpSpPr>
          <p:cNvPr id="1008" name="Google Shape;1008;g23f419e67c2_0_0"/>
          <p:cNvGrpSpPr/>
          <p:nvPr/>
        </p:nvGrpSpPr>
        <p:grpSpPr>
          <a:xfrm>
            <a:off x="-3" y="3429970"/>
            <a:ext cx="4228536" cy="850414"/>
            <a:chOff x="-128272" y="2715215"/>
            <a:chExt cx="4040260" cy="850414"/>
          </a:xfrm>
        </p:grpSpPr>
        <p:sp>
          <p:nvSpPr>
            <p:cNvPr id="1009" name="Google Shape;1009;g23f419e67c2_0_0"/>
            <p:cNvSpPr txBox="1"/>
            <p:nvPr/>
          </p:nvSpPr>
          <p:spPr>
            <a:xfrm>
              <a:off x="-128272" y="2838729"/>
              <a:ext cx="29100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b="1" dirty="0">
                  <a:solidFill>
                    <a:srgbClr val="ECF4DB"/>
                  </a:solidFill>
                  <a:latin typeface="Roboto"/>
                  <a:ea typeface="Roboto"/>
                  <a:cs typeface="Roboto"/>
                  <a:sym typeface="Roboto"/>
                </a:rPr>
                <a:t>167 Joint home visits with the WEII Plus facilitators since July 1, 2022</a:t>
              </a:r>
              <a:endParaRPr sz="1400" b="1" i="0" u="none" strike="noStrike" cap="none" dirty="0">
                <a:solidFill>
                  <a:srgbClr val="ECF4DB"/>
                </a:solidFill>
                <a:latin typeface="Roboto"/>
                <a:ea typeface="Roboto"/>
                <a:cs typeface="Roboto"/>
                <a:sym typeface="Roboto"/>
              </a:endParaRPr>
            </a:p>
          </p:txBody>
        </p:sp>
        <p:grpSp>
          <p:nvGrpSpPr>
            <p:cNvPr id="1010" name="Google Shape;1010;g23f419e67c2_0_0"/>
            <p:cNvGrpSpPr/>
            <p:nvPr/>
          </p:nvGrpSpPr>
          <p:grpSpPr>
            <a:xfrm>
              <a:off x="3531910" y="2715215"/>
              <a:ext cx="380078" cy="469220"/>
              <a:chOff x="11716284" y="1555565"/>
              <a:chExt cx="380078" cy="469220"/>
            </a:xfrm>
          </p:grpSpPr>
          <p:sp>
            <p:nvSpPr>
              <p:cNvPr id="1011" name="Google Shape;1011;g23f419e67c2_0_0"/>
              <p:cNvSpPr/>
              <p:nvPr/>
            </p:nvSpPr>
            <p:spPr>
              <a:xfrm>
                <a:off x="11716284" y="1555565"/>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g23f419e67c2_0_0"/>
              <p:cNvSpPr/>
              <p:nvPr/>
            </p:nvSpPr>
            <p:spPr>
              <a:xfrm>
                <a:off x="11813390" y="165648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13" name="Google Shape;1013;g23f419e67c2_0_0"/>
            <p:cNvCxnSpPr/>
            <p:nvPr/>
          </p:nvCxnSpPr>
          <p:spPr>
            <a:xfrm flipH="1">
              <a:off x="2885850" y="3212850"/>
              <a:ext cx="832500" cy="165600"/>
            </a:xfrm>
            <a:prstGeom prst="bentConnector3">
              <a:avLst>
                <a:gd name="adj1" fmla="val 50000"/>
              </a:avLst>
            </a:prstGeom>
            <a:noFill/>
            <a:ln w="9525" cap="flat" cmpd="sng">
              <a:solidFill>
                <a:schemeClr val="accent6"/>
              </a:solidFill>
              <a:prstDash val="solid"/>
              <a:round/>
              <a:headEnd type="oval" w="med" len="med"/>
              <a:tailEnd type="oval" w="med" len="med"/>
            </a:ln>
          </p:spPr>
        </p:cxnSp>
      </p:grpSp>
      <p:grpSp>
        <p:nvGrpSpPr>
          <p:cNvPr id="1014" name="Google Shape;1014;g23f419e67c2_0_0"/>
          <p:cNvGrpSpPr/>
          <p:nvPr/>
        </p:nvGrpSpPr>
        <p:grpSpPr>
          <a:xfrm>
            <a:off x="91050" y="4357377"/>
            <a:ext cx="7290061" cy="787468"/>
            <a:chOff x="760589" y="1941225"/>
            <a:chExt cx="7290061" cy="741495"/>
          </a:xfrm>
        </p:grpSpPr>
        <p:sp>
          <p:nvSpPr>
            <p:cNvPr id="1015" name="Google Shape;1015;g23f419e67c2_0_0"/>
            <p:cNvSpPr txBox="1"/>
            <p:nvPr/>
          </p:nvSpPr>
          <p:spPr>
            <a:xfrm>
              <a:off x="760589" y="1998120"/>
              <a:ext cx="3574800" cy="6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b="1">
                  <a:solidFill>
                    <a:srgbClr val="ECF4DB"/>
                  </a:solidFill>
                  <a:latin typeface="Roboto"/>
                  <a:ea typeface="Roboto"/>
                  <a:cs typeface="Roboto"/>
                  <a:sym typeface="Roboto"/>
                </a:rPr>
                <a:t>10 Monthly WEII Plus facilitator check-ins since July 1, 2022</a:t>
              </a:r>
              <a:endParaRPr sz="1400" b="1" i="0" u="none" strike="noStrike" cap="none">
                <a:solidFill>
                  <a:srgbClr val="ECF4DB"/>
                </a:solidFill>
                <a:latin typeface="Roboto"/>
                <a:ea typeface="Roboto"/>
                <a:cs typeface="Roboto"/>
                <a:sym typeface="Roboto"/>
              </a:endParaRPr>
            </a:p>
          </p:txBody>
        </p:sp>
        <p:sp>
          <p:nvSpPr>
            <p:cNvPr id="1016" name="Google Shape;1016;g23f419e67c2_0_0"/>
            <p:cNvSpPr txBox="1"/>
            <p:nvPr/>
          </p:nvSpPr>
          <p:spPr>
            <a:xfrm>
              <a:off x="6166050" y="1941225"/>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017" name="Google Shape;1017;g23f419e67c2_0_0"/>
            <p:cNvGrpSpPr/>
            <p:nvPr/>
          </p:nvGrpSpPr>
          <p:grpSpPr>
            <a:xfrm>
              <a:off x="4874577" y="2095358"/>
              <a:ext cx="388211" cy="388512"/>
              <a:chOff x="11230977" y="2835033"/>
              <a:chExt cx="388211" cy="388512"/>
            </a:xfrm>
          </p:grpSpPr>
          <p:sp>
            <p:nvSpPr>
              <p:cNvPr id="1018" name="Google Shape;1018;g23f419e67c2_0_0"/>
              <p:cNvSpPr/>
              <p:nvPr/>
            </p:nvSpPr>
            <p:spPr>
              <a:xfrm rot="210842">
                <a:off x="11241873" y="2845918"/>
                <a:ext cx="366418" cy="366743"/>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g23f419e67c2_0_0"/>
              <p:cNvSpPr/>
              <p:nvPr/>
            </p:nvSpPr>
            <p:spPr>
              <a:xfrm rot="-9845963">
                <a:off x="11320305" y="2925195"/>
                <a:ext cx="191477" cy="174904"/>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20" name="Google Shape;1020;g23f419e67c2_0_0"/>
            <p:cNvCxnSpPr/>
            <p:nvPr/>
          </p:nvCxnSpPr>
          <p:spPr>
            <a:xfrm>
              <a:off x="3971344" y="2340695"/>
              <a:ext cx="879000" cy="157500"/>
            </a:xfrm>
            <a:prstGeom prst="bentConnector3">
              <a:avLst>
                <a:gd name="adj1" fmla="val 126171"/>
              </a:avLst>
            </a:prstGeom>
            <a:noFill/>
            <a:ln w="9525" cap="flat" cmpd="sng">
              <a:solidFill>
                <a:schemeClr val="accent2"/>
              </a:solidFill>
              <a:prstDash val="solid"/>
              <a:round/>
              <a:headEnd type="oval" w="med" len="med"/>
              <a:tailEnd type="oval"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
          <p:cNvSpPr txBox="1">
            <a:spLocks noGrp="1"/>
          </p:cNvSpPr>
          <p:nvPr>
            <p:ph type="ctrTitle"/>
          </p:nvPr>
        </p:nvSpPr>
        <p:spPr>
          <a:xfrm>
            <a:off x="516364" y="-107828"/>
            <a:ext cx="6858000" cy="872700"/>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0"/>
              </a:spcBef>
              <a:spcAft>
                <a:spcPts val="0"/>
              </a:spcAft>
              <a:buClr>
                <a:schemeClr val="accent1"/>
              </a:buClr>
              <a:buSzPts val="5400"/>
              <a:buFont typeface="Century Gothic"/>
              <a:buNone/>
            </a:pPr>
            <a:r>
              <a:rPr lang="en" sz="3600" b="1">
                <a:solidFill>
                  <a:schemeClr val="accent1"/>
                </a:solidFill>
              </a:rPr>
              <a:t>TODAY’S OUTCOMES</a:t>
            </a:r>
            <a:endParaRPr sz="3600" b="1"/>
          </a:p>
        </p:txBody>
      </p:sp>
      <p:sp>
        <p:nvSpPr>
          <p:cNvPr id="291" name="Google Shape;291;p1"/>
          <p:cNvSpPr txBox="1">
            <a:spLocks noGrp="1"/>
          </p:cNvSpPr>
          <p:nvPr>
            <p:ph type="subTitle" idx="1"/>
          </p:nvPr>
        </p:nvSpPr>
        <p:spPr>
          <a:xfrm>
            <a:off x="276300" y="1385550"/>
            <a:ext cx="8591400" cy="1186200"/>
          </a:xfrm>
          <a:prstGeom prst="rect">
            <a:avLst/>
          </a:prstGeom>
          <a:noFill/>
          <a:ln>
            <a:noFill/>
          </a:ln>
        </p:spPr>
        <p:txBody>
          <a:bodyPr spcFirstLastPara="1" wrap="square" lIns="68575" tIns="34275" rIns="68575" bIns="34275" anchor="t" anchorCtr="0">
            <a:normAutofit fontScale="25000" lnSpcReduction="20000"/>
          </a:bodyPr>
          <a:lstStyle/>
          <a:p>
            <a:pPr marL="517525" lvl="0" indent="-365125" algn="l" rtl="0">
              <a:lnSpc>
                <a:spcPct val="100000"/>
              </a:lnSpc>
              <a:spcBef>
                <a:spcPts val="0"/>
              </a:spcBef>
              <a:spcAft>
                <a:spcPts val="0"/>
              </a:spcAft>
              <a:buSzPct val="95049"/>
              <a:buFont typeface="Noto Sans Symbols"/>
              <a:buNone/>
            </a:pPr>
            <a:endParaRPr sz="5050" b="1" dirty="0">
              <a:solidFill>
                <a:srgbClr val="ECF4DB"/>
              </a:solidFill>
            </a:endParaRPr>
          </a:p>
          <a:p>
            <a:pPr marL="517525" lvl="0" indent="-441325" algn="l" rtl="0">
              <a:lnSpc>
                <a:spcPct val="100000"/>
              </a:lnSpc>
              <a:spcBef>
                <a:spcPts val="0"/>
              </a:spcBef>
              <a:spcAft>
                <a:spcPts val="0"/>
              </a:spcAft>
              <a:buClr>
                <a:srgbClr val="ECF4DB"/>
              </a:buClr>
              <a:buSzPct val="100000"/>
              <a:buFont typeface="Noto Sans Symbols"/>
              <a:buChar char="❑"/>
            </a:pPr>
            <a:r>
              <a:rPr lang="en" sz="9600" b="1" dirty="0">
                <a:solidFill>
                  <a:srgbClr val="ECF4DB"/>
                </a:solidFill>
              </a:rPr>
              <a:t>Share how stakeholders in Wyoming identified and agreed upon a process to improve early intervention for children who are deaf/hard of hearing (D/HH).</a:t>
            </a:r>
            <a:endParaRPr sz="9600" b="1" dirty="0">
              <a:solidFill>
                <a:srgbClr val="ECF4DB"/>
              </a:solidFill>
            </a:endParaRPr>
          </a:p>
          <a:p>
            <a:pPr marL="0" lvl="0" indent="0" algn="l" rtl="0">
              <a:lnSpc>
                <a:spcPct val="100000"/>
              </a:lnSpc>
              <a:spcBef>
                <a:spcPts val="800"/>
              </a:spcBef>
              <a:spcAft>
                <a:spcPts val="0"/>
              </a:spcAft>
              <a:buSzPct val="320000"/>
              <a:buNone/>
            </a:pPr>
            <a:endParaRPr b="1" dirty="0">
              <a:solidFill>
                <a:srgbClr val="ECF4DB"/>
              </a:solidFill>
            </a:endParaRPr>
          </a:p>
          <a:p>
            <a:pPr marL="76200" lvl="0" indent="0" algn="l" rtl="0">
              <a:lnSpc>
                <a:spcPct val="100000"/>
              </a:lnSpc>
              <a:spcBef>
                <a:spcPts val="800"/>
              </a:spcBef>
              <a:spcAft>
                <a:spcPts val="0"/>
              </a:spcAft>
              <a:buSzPct val="80000"/>
              <a:buNone/>
            </a:pPr>
            <a:endParaRPr dirty="0">
              <a:solidFill>
                <a:srgbClr val="ECF4DB"/>
              </a:solidFill>
            </a:endParaRPr>
          </a:p>
          <a:p>
            <a:pPr marL="342900" lvl="0" indent="-266700" algn="l" rtl="0">
              <a:lnSpc>
                <a:spcPct val="100000"/>
              </a:lnSpc>
              <a:spcBef>
                <a:spcPts val="800"/>
              </a:spcBef>
              <a:spcAft>
                <a:spcPts val="0"/>
              </a:spcAft>
              <a:buSzPct val="80000"/>
              <a:buNone/>
            </a:pPr>
            <a:endParaRPr dirty="0">
              <a:solidFill>
                <a:srgbClr val="ECF4DB"/>
              </a:solidFill>
            </a:endParaRPr>
          </a:p>
          <a:p>
            <a:pPr marL="342900" lvl="0" indent="-266700" algn="l" rtl="0">
              <a:lnSpc>
                <a:spcPct val="100000"/>
              </a:lnSpc>
              <a:spcBef>
                <a:spcPts val="800"/>
              </a:spcBef>
              <a:spcAft>
                <a:spcPts val="0"/>
              </a:spcAft>
              <a:buSzPct val="80000"/>
              <a:buNone/>
            </a:pPr>
            <a:endParaRPr dirty="0">
              <a:solidFill>
                <a:srgbClr val="ECF4DB"/>
              </a:solidFill>
            </a:endParaRPr>
          </a:p>
          <a:p>
            <a:pPr marL="457200" marR="0" lvl="0" indent="0" algn="l" rtl="0">
              <a:lnSpc>
                <a:spcPct val="100000"/>
              </a:lnSpc>
              <a:spcBef>
                <a:spcPts val="0"/>
              </a:spcBef>
              <a:spcAft>
                <a:spcPts val="0"/>
              </a:spcAft>
              <a:buClr>
                <a:srgbClr val="ACD433"/>
              </a:buClr>
              <a:buSzPct val="50000"/>
              <a:buFont typeface="Noto Sans Symbols"/>
              <a:buNone/>
            </a:pPr>
            <a:endParaRPr sz="9600" b="1" i="0" u="none" strike="noStrike" cap="none" dirty="0">
              <a:solidFill>
                <a:srgbClr val="ECF4DB"/>
              </a:solidFill>
              <a:latin typeface="Century Gothic"/>
              <a:ea typeface="Century Gothic"/>
              <a:cs typeface="Century Gothic"/>
              <a:sym typeface="Century Gothic"/>
            </a:endParaRPr>
          </a:p>
          <a:p>
            <a:pPr marL="342900" lvl="0" indent="-266700" algn="l" rtl="0">
              <a:lnSpc>
                <a:spcPct val="100000"/>
              </a:lnSpc>
              <a:spcBef>
                <a:spcPts val="800"/>
              </a:spcBef>
              <a:spcAft>
                <a:spcPts val="0"/>
              </a:spcAft>
              <a:buSzPct val="80000"/>
              <a:buNone/>
            </a:pPr>
            <a:endParaRPr dirty="0"/>
          </a:p>
        </p:txBody>
      </p:sp>
      <p:sp>
        <p:nvSpPr>
          <p:cNvPr id="292" name="Google Shape;292;p1"/>
          <p:cNvSpPr txBox="1"/>
          <p:nvPr/>
        </p:nvSpPr>
        <p:spPr>
          <a:xfrm>
            <a:off x="276300" y="3045322"/>
            <a:ext cx="7605600" cy="1200600"/>
          </a:xfrm>
          <a:prstGeom prst="rect">
            <a:avLst/>
          </a:prstGeom>
          <a:noFill/>
          <a:ln>
            <a:noFill/>
          </a:ln>
        </p:spPr>
        <p:txBody>
          <a:bodyPr spcFirstLastPara="1" wrap="square" lIns="91425" tIns="45700" rIns="91425" bIns="45700" anchor="t" anchorCtr="0">
            <a:spAutoFit/>
          </a:bodyPr>
          <a:lstStyle/>
          <a:p>
            <a:pPr marL="419100" marR="0" lvl="0" indent="-342900" algn="l" rtl="0">
              <a:lnSpc>
                <a:spcPct val="100000"/>
              </a:lnSpc>
              <a:spcBef>
                <a:spcPts val="0"/>
              </a:spcBef>
              <a:spcAft>
                <a:spcPts val="0"/>
              </a:spcAft>
              <a:buClr>
                <a:srgbClr val="ECF4DB"/>
              </a:buClr>
              <a:buSzPts val="2400"/>
              <a:buFont typeface="Noto Sans Symbols"/>
              <a:buChar char="❑"/>
            </a:pPr>
            <a:r>
              <a:rPr lang="en" sz="2400" b="1" dirty="0">
                <a:solidFill>
                  <a:srgbClr val="ECF4DB"/>
                </a:solidFill>
                <a:latin typeface="Century Gothic"/>
                <a:ea typeface="Century Gothic"/>
                <a:cs typeface="Century Gothic"/>
                <a:sym typeface="Century Gothic"/>
              </a:rPr>
              <a:t>Participants will respond to questions as a way for ALL OF US to work towards improving EI services.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grpSp>
        <p:nvGrpSpPr>
          <p:cNvPr id="1025" name="Google Shape;1025;p30" descr="Graphic of a roundabout road with 4 off shoot roads.  There are 8 stops along the road listing challenges the WEII team has faced. "/>
          <p:cNvGrpSpPr/>
          <p:nvPr/>
        </p:nvGrpSpPr>
        <p:grpSpPr>
          <a:xfrm>
            <a:off x="0" y="282"/>
            <a:ext cx="9144288" cy="5143380"/>
            <a:chOff x="0" y="282"/>
            <a:chExt cx="9144288" cy="5143380"/>
          </a:xfrm>
        </p:grpSpPr>
        <p:sp>
          <p:nvSpPr>
            <p:cNvPr id="1026" name="Google Shape;1026;p30"/>
            <p:cNvSpPr/>
            <p:nvPr/>
          </p:nvSpPr>
          <p:spPr>
            <a:xfrm>
              <a:off x="0" y="282"/>
              <a:ext cx="9144288" cy="5143380"/>
            </a:xfrm>
            <a:custGeom>
              <a:avLst/>
              <a:gdLst/>
              <a:ahLst/>
              <a:cxnLst/>
              <a:rect l="l" t="t" r="r" b="b"/>
              <a:pathLst>
                <a:path w="285893" h="160806" extrusionOk="0">
                  <a:moveTo>
                    <a:pt x="143018" y="49233"/>
                  </a:moveTo>
                  <a:cubicBezTo>
                    <a:pt x="160211" y="49233"/>
                    <a:pt x="174188" y="63211"/>
                    <a:pt x="174188" y="80403"/>
                  </a:cubicBezTo>
                  <a:cubicBezTo>
                    <a:pt x="174188" y="97596"/>
                    <a:pt x="160211" y="111585"/>
                    <a:pt x="143018" y="111585"/>
                  </a:cubicBezTo>
                  <a:cubicBezTo>
                    <a:pt x="125825" y="111585"/>
                    <a:pt x="111847" y="97596"/>
                    <a:pt x="111847" y="80403"/>
                  </a:cubicBezTo>
                  <a:cubicBezTo>
                    <a:pt x="111847" y="63211"/>
                    <a:pt x="125825" y="49233"/>
                    <a:pt x="143018" y="49233"/>
                  </a:cubicBezTo>
                  <a:close/>
                  <a:moveTo>
                    <a:pt x="136267" y="0"/>
                  </a:moveTo>
                  <a:lnTo>
                    <a:pt x="136267" y="36231"/>
                  </a:lnTo>
                  <a:cubicBezTo>
                    <a:pt x="117027" y="39160"/>
                    <a:pt x="101775" y="54412"/>
                    <a:pt x="98846" y="73652"/>
                  </a:cubicBezTo>
                  <a:lnTo>
                    <a:pt x="0" y="73652"/>
                  </a:lnTo>
                  <a:lnTo>
                    <a:pt x="0" y="87166"/>
                  </a:lnTo>
                  <a:lnTo>
                    <a:pt x="98846" y="87166"/>
                  </a:lnTo>
                  <a:cubicBezTo>
                    <a:pt x="101775" y="106406"/>
                    <a:pt x="117027" y="121646"/>
                    <a:pt x="136267" y="124575"/>
                  </a:cubicBezTo>
                  <a:lnTo>
                    <a:pt x="136267" y="160806"/>
                  </a:lnTo>
                  <a:lnTo>
                    <a:pt x="149769" y="160806"/>
                  </a:lnTo>
                  <a:lnTo>
                    <a:pt x="149769" y="124575"/>
                  </a:lnTo>
                  <a:cubicBezTo>
                    <a:pt x="169009" y="121646"/>
                    <a:pt x="184261" y="106406"/>
                    <a:pt x="187190" y="87166"/>
                  </a:cubicBezTo>
                  <a:lnTo>
                    <a:pt x="285893" y="87166"/>
                  </a:lnTo>
                  <a:lnTo>
                    <a:pt x="285893" y="73652"/>
                  </a:lnTo>
                  <a:lnTo>
                    <a:pt x="187190" y="73652"/>
                  </a:lnTo>
                  <a:cubicBezTo>
                    <a:pt x="184261" y="54412"/>
                    <a:pt x="169009" y="39160"/>
                    <a:pt x="149769" y="36231"/>
                  </a:cubicBezTo>
                  <a:lnTo>
                    <a:pt x="149769"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0"/>
            <p:cNvSpPr/>
            <p:nvPr/>
          </p:nvSpPr>
          <p:spPr>
            <a:xfrm>
              <a:off x="0" y="282"/>
              <a:ext cx="9144288" cy="5143380"/>
            </a:xfrm>
            <a:custGeom>
              <a:avLst/>
              <a:gdLst/>
              <a:ahLst/>
              <a:cxnLst/>
              <a:rect l="l" t="t" r="r" b="b"/>
              <a:pathLst>
                <a:path w="285893" h="160806" extrusionOk="0">
                  <a:moveTo>
                    <a:pt x="143018" y="48268"/>
                  </a:moveTo>
                  <a:cubicBezTo>
                    <a:pt x="160734" y="48268"/>
                    <a:pt x="175153" y="62687"/>
                    <a:pt x="175153" y="80403"/>
                  </a:cubicBezTo>
                  <a:cubicBezTo>
                    <a:pt x="175153" y="98131"/>
                    <a:pt x="160734" y="112550"/>
                    <a:pt x="143018" y="112550"/>
                  </a:cubicBezTo>
                  <a:cubicBezTo>
                    <a:pt x="125301" y="112550"/>
                    <a:pt x="110883" y="98131"/>
                    <a:pt x="110883" y="80403"/>
                  </a:cubicBezTo>
                  <a:cubicBezTo>
                    <a:pt x="110883" y="62687"/>
                    <a:pt x="125301" y="48268"/>
                    <a:pt x="143018" y="48268"/>
                  </a:cubicBezTo>
                  <a:close/>
                  <a:moveTo>
                    <a:pt x="137231" y="0"/>
                  </a:moveTo>
                  <a:lnTo>
                    <a:pt x="137231" y="37064"/>
                  </a:lnTo>
                  <a:lnTo>
                    <a:pt x="136410" y="37183"/>
                  </a:lnTo>
                  <a:cubicBezTo>
                    <a:pt x="127171" y="38588"/>
                    <a:pt x="118777" y="42851"/>
                    <a:pt x="112121" y="49506"/>
                  </a:cubicBezTo>
                  <a:cubicBezTo>
                    <a:pt x="105466" y="56162"/>
                    <a:pt x="101203" y="64556"/>
                    <a:pt x="99798" y="73795"/>
                  </a:cubicBezTo>
                  <a:lnTo>
                    <a:pt x="99679" y="74617"/>
                  </a:lnTo>
                  <a:lnTo>
                    <a:pt x="0" y="74617"/>
                  </a:lnTo>
                  <a:lnTo>
                    <a:pt x="0" y="86201"/>
                  </a:lnTo>
                  <a:lnTo>
                    <a:pt x="99679" y="86201"/>
                  </a:lnTo>
                  <a:lnTo>
                    <a:pt x="99798" y="87011"/>
                  </a:lnTo>
                  <a:cubicBezTo>
                    <a:pt x="101203" y="96250"/>
                    <a:pt x="105466" y="104656"/>
                    <a:pt x="112121" y="111300"/>
                  </a:cubicBezTo>
                  <a:cubicBezTo>
                    <a:pt x="118777" y="117955"/>
                    <a:pt x="127171" y="122218"/>
                    <a:pt x="136410" y="123623"/>
                  </a:cubicBezTo>
                  <a:lnTo>
                    <a:pt x="137231" y="123754"/>
                  </a:lnTo>
                  <a:lnTo>
                    <a:pt x="137231" y="160806"/>
                  </a:lnTo>
                  <a:lnTo>
                    <a:pt x="148804" y="160806"/>
                  </a:lnTo>
                  <a:lnTo>
                    <a:pt x="148804" y="123754"/>
                  </a:lnTo>
                  <a:lnTo>
                    <a:pt x="149626" y="123623"/>
                  </a:lnTo>
                  <a:cubicBezTo>
                    <a:pt x="158865" y="122218"/>
                    <a:pt x="167259" y="117955"/>
                    <a:pt x="173915" y="111300"/>
                  </a:cubicBezTo>
                  <a:cubicBezTo>
                    <a:pt x="180570" y="104656"/>
                    <a:pt x="184833" y="96250"/>
                    <a:pt x="186238" y="87011"/>
                  </a:cubicBezTo>
                  <a:lnTo>
                    <a:pt x="186357" y="86201"/>
                  </a:lnTo>
                  <a:lnTo>
                    <a:pt x="285893" y="86201"/>
                  </a:lnTo>
                  <a:lnTo>
                    <a:pt x="285893" y="74617"/>
                  </a:lnTo>
                  <a:lnTo>
                    <a:pt x="186357" y="74617"/>
                  </a:lnTo>
                  <a:lnTo>
                    <a:pt x="186238" y="73795"/>
                  </a:lnTo>
                  <a:cubicBezTo>
                    <a:pt x="184833" y="64556"/>
                    <a:pt x="180570" y="56162"/>
                    <a:pt x="173915" y="49506"/>
                  </a:cubicBezTo>
                  <a:cubicBezTo>
                    <a:pt x="167259" y="42851"/>
                    <a:pt x="158865" y="38588"/>
                    <a:pt x="149626" y="37183"/>
                  </a:cubicBezTo>
                  <a:lnTo>
                    <a:pt x="148804" y="37064"/>
                  </a:lnTo>
                  <a:lnTo>
                    <a:pt x="1488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28" name="Google Shape;1028;p30"/>
            <p:cNvGrpSpPr/>
            <p:nvPr/>
          </p:nvGrpSpPr>
          <p:grpSpPr>
            <a:xfrm>
              <a:off x="70045" y="282"/>
              <a:ext cx="9073223" cy="5100204"/>
              <a:chOff x="70045" y="282"/>
              <a:chExt cx="9073223" cy="5100204"/>
            </a:xfrm>
          </p:grpSpPr>
          <p:sp>
            <p:nvSpPr>
              <p:cNvPr id="1029" name="Google Shape;1029;p30"/>
              <p:cNvSpPr/>
              <p:nvPr/>
            </p:nvSpPr>
            <p:spPr>
              <a:xfrm>
                <a:off x="3641282" y="1683535"/>
                <a:ext cx="107438" cy="109613"/>
              </a:xfrm>
              <a:custGeom>
                <a:avLst/>
                <a:gdLst/>
                <a:ahLst/>
                <a:cxnLst/>
                <a:rect l="l" t="t" r="r" b="b"/>
                <a:pathLst>
                  <a:path w="3359" h="3427" extrusionOk="0">
                    <a:moveTo>
                      <a:pt x="2996" y="1"/>
                    </a:moveTo>
                    <a:cubicBezTo>
                      <a:pt x="2916" y="1"/>
                      <a:pt x="2837" y="31"/>
                      <a:pt x="2775" y="93"/>
                    </a:cubicBezTo>
                    <a:cubicBezTo>
                      <a:pt x="1846" y="974"/>
                      <a:pt x="953" y="1927"/>
                      <a:pt x="120" y="2903"/>
                    </a:cubicBezTo>
                    <a:cubicBezTo>
                      <a:pt x="1" y="3034"/>
                      <a:pt x="12" y="3236"/>
                      <a:pt x="143" y="3355"/>
                    </a:cubicBezTo>
                    <a:cubicBezTo>
                      <a:pt x="215" y="3403"/>
                      <a:pt x="286" y="3427"/>
                      <a:pt x="358" y="3427"/>
                    </a:cubicBezTo>
                    <a:cubicBezTo>
                      <a:pt x="453" y="3427"/>
                      <a:pt x="536" y="3391"/>
                      <a:pt x="608" y="3320"/>
                    </a:cubicBezTo>
                    <a:cubicBezTo>
                      <a:pt x="1429" y="2355"/>
                      <a:pt x="2310" y="1427"/>
                      <a:pt x="3227" y="557"/>
                    </a:cubicBezTo>
                    <a:cubicBezTo>
                      <a:pt x="3346" y="438"/>
                      <a:pt x="3358" y="224"/>
                      <a:pt x="3239" y="105"/>
                    </a:cubicBezTo>
                    <a:cubicBezTo>
                      <a:pt x="3171" y="37"/>
                      <a:pt x="3083" y="1"/>
                      <a:pt x="29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0"/>
              <p:cNvSpPr/>
              <p:nvPr/>
            </p:nvSpPr>
            <p:spPr>
              <a:xfrm>
                <a:off x="3727735" y="3441632"/>
                <a:ext cx="116170" cy="100593"/>
              </a:xfrm>
              <a:custGeom>
                <a:avLst/>
                <a:gdLst/>
                <a:ahLst/>
                <a:cxnLst/>
                <a:rect l="l" t="t" r="r" b="b"/>
                <a:pathLst>
                  <a:path w="3632" h="3145" extrusionOk="0">
                    <a:moveTo>
                      <a:pt x="364" y="1"/>
                    </a:moveTo>
                    <a:cubicBezTo>
                      <a:pt x="277" y="1"/>
                      <a:pt x="188" y="34"/>
                      <a:pt x="119" y="96"/>
                    </a:cubicBezTo>
                    <a:cubicBezTo>
                      <a:pt x="0" y="227"/>
                      <a:pt x="12" y="430"/>
                      <a:pt x="131" y="561"/>
                    </a:cubicBezTo>
                    <a:cubicBezTo>
                      <a:pt x="1072" y="1442"/>
                      <a:pt x="2060" y="2287"/>
                      <a:pt x="3072" y="3073"/>
                    </a:cubicBezTo>
                    <a:cubicBezTo>
                      <a:pt x="3132" y="3120"/>
                      <a:pt x="3203" y="3144"/>
                      <a:pt x="3275" y="3144"/>
                    </a:cubicBezTo>
                    <a:cubicBezTo>
                      <a:pt x="3370" y="3144"/>
                      <a:pt x="3465" y="3097"/>
                      <a:pt x="3525" y="3025"/>
                    </a:cubicBezTo>
                    <a:cubicBezTo>
                      <a:pt x="3632" y="2882"/>
                      <a:pt x="3608" y="2680"/>
                      <a:pt x="3465" y="2573"/>
                    </a:cubicBezTo>
                    <a:cubicBezTo>
                      <a:pt x="2465" y="1799"/>
                      <a:pt x="1500" y="965"/>
                      <a:pt x="584" y="84"/>
                    </a:cubicBezTo>
                    <a:cubicBezTo>
                      <a:pt x="521" y="28"/>
                      <a:pt x="443" y="1"/>
                      <a:pt x="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30"/>
              <p:cNvSpPr/>
              <p:nvPr/>
            </p:nvSpPr>
            <p:spPr>
              <a:xfrm>
                <a:off x="3567399" y="3255645"/>
                <a:ext cx="98674" cy="117481"/>
              </a:xfrm>
              <a:custGeom>
                <a:avLst/>
                <a:gdLst/>
                <a:ahLst/>
                <a:cxnLst/>
                <a:rect l="l" t="t" r="r" b="b"/>
                <a:pathLst>
                  <a:path w="3085" h="3673" extrusionOk="0">
                    <a:moveTo>
                      <a:pt x="358" y="0"/>
                    </a:moveTo>
                    <a:cubicBezTo>
                      <a:pt x="295" y="0"/>
                      <a:pt x="233" y="17"/>
                      <a:pt x="179" y="53"/>
                    </a:cubicBezTo>
                    <a:cubicBezTo>
                      <a:pt x="36" y="160"/>
                      <a:pt x="1" y="363"/>
                      <a:pt x="96" y="506"/>
                    </a:cubicBezTo>
                    <a:cubicBezTo>
                      <a:pt x="834" y="1553"/>
                      <a:pt x="1632" y="2589"/>
                      <a:pt x="2477" y="3566"/>
                    </a:cubicBezTo>
                    <a:cubicBezTo>
                      <a:pt x="2537" y="3637"/>
                      <a:pt x="2632" y="3673"/>
                      <a:pt x="2715" y="3673"/>
                    </a:cubicBezTo>
                    <a:cubicBezTo>
                      <a:pt x="2799" y="3673"/>
                      <a:pt x="2870" y="3649"/>
                      <a:pt x="2930" y="3601"/>
                    </a:cubicBezTo>
                    <a:cubicBezTo>
                      <a:pt x="3061" y="3482"/>
                      <a:pt x="3084" y="3280"/>
                      <a:pt x="2965" y="3149"/>
                    </a:cubicBezTo>
                    <a:cubicBezTo>
                      <a:pt x="2144" y="2185"/>
                      <a:pt x="1358" y="1172"/>
                      <a:pt x="632" y="137"/>
                    </a:cubicBezTo>
                    <a:cubicBezTo>
                      <a:pt x="565" y="48"/>
                      <a:pt x="461"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0"/>
              <p:cNvSpPr/>
              <p:nvPr/>
            </p:nvSpPr>
            <p:spPr>
              <a:xfrm>
                <a:off x="3374727" y="2807005"/>
                <a:ext cx="53703" cy="139615"/>
              </a:xfrm>
              <a:custGeom>
                <a:avLst/>
                <a:gdLst/>
                <a:ahLst/>
                <a:cxnLst/>
                <a:rect l="l" t="t" r="r" b="b"/>
                <a:pathLst>
                  <a:path w="1679" h="4365" extrusionOk="0">
                    <a:moveTo>
                      <a:pt x="350" y="1"/>
                    </a:moveTo>
                    <a:cubicBezTo>
                      <a:pt x="329" y="1"/>
                      <a:pt x="307" y="3"/>
                      <a:pt x="286" y="7"/>
                    </a:cubicBezTo>
                    <a:cubicBezTo>
                      <a:pt x="119" y="43"/>
                      <a:pt x="0" y="221"/>
                      <a:pt x="36" y="388"/>
                    </a:cubicBezTo>
                    <a:cubicBezTo>
                      <a:pt x="298" y="1650"/>
                      <a:pt x="619" y="2912"/>
                      <a:pt x="1012" y="4139"/>
                    </a:cubicBezTo>
                    <a:cubicBezTo>
                      <a:pt x="1048" y="4281"/>
                      <a:pt x="1179" y="4365"/>
                      <a:pt x="1322" y="4365"/>
                    </a:cubicBezTo>
                    <a:cubicBezTo>
                      <a:pt x="1346" y="4365"/>
                      <a:pt x="1381" y="4365"/>
                      <a:pt x="1417" y="4353"/>
                    </a:cubicBezTo>
                    <a:cubicBezTo>
                      <a:pt x="1584" y="4293"/>
                      <a:pt x="1679" y="4115"/>
                      <a:pt x="1619" y="3948"/>
                    </a:cubicBezTo>
                    <a:cubicBezTo>
                      <a:pt x="1238" y="2746"/>
                      <a:pt x="917" y="1507"/>
                      <a:pt x="667" y="257"/>
                    </a:cubicBezTo>
                    <a:cubicBezTo>
                      <a:pt x="636" y="111"/>
                      <a:pt x="503" y="1"/>
                      <a:pt x="3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0"/>
              <p:cNvSpPr/>
              <p:nvPr/>
            </p:nvSpPr>
            <p:spPr>
              <a:xfrm>
                <a:off x="3447843" y="3041288"/>
                <a:ext cx="77724" cy="130787"/>
              </a:xfrm>
              <a:custGeom>
                <a:avLst/>
                <a:gdLst/>
                <a:ahLst/>
                <a:cxnLst/>
                <a:rect l="l" t="t" r="r" b="b"/>
                <a:pathLst>
                  <a:path w="2430" h="4089" extrusionOk="0">
                    <a:moveTo>
                      <a:pt x="371" y="1"/>
                    </a:moveTo>
                    <a:cubicBezTo>
                      <a:pt x="327" y="1"/>
                      <a:pt x="282" y="10"/>
                      <a:pt x="238" y="28"/>
                    </a:cubicBezTo>
                    <a:cubicBezTo>
                      <a:pt x="84" y="100"/>
                      <a:pt x="0" y="290"/>
                      <a:pt x="72" y="445"/>
                    </a:cubicBezTo>
                    <a:cubicBezTo>
                      <a:pt x="584" y="1636"/>
                      <a:pt x="1155" y="2802"/>
                      <a:pt x="1786" y="3922"/>
                    </a:cubicBezTo>
                    <a:cubicBezTo>
                      <a:pt x="1846" y="4029"/>
                      <a:pt x="1953" y="4088"/>
                      <a:pt x="2060" y="4088"/>
                    </a:cubicBezTo>
                    <a:cubicBezTo>
                      <a:pt x="2120" y="4088"/>
                      <a:pt x="2167" y="4076"/>
                      <a:pt x="2227" y="4053"/>
                    </a:cubicBezTo>
                    <a:cubicBezTo>
                      <a:pt x="2381" y="3957"/>
                      <a:pt x="2429" y="3767"/>
                      <a:pt x="2346" y="3612"/>
                    </a:cubicBezTo>
                    <a:cubicBezTo>
                      <a:pt x="1727" y="2505"/>
                      <a:pt x="1167" y="1350"/>
                      <a:pt x="667" y="195"/>
                    </a:cubicBezTo>
                    <a:cubicBezTo>
                      <a:pt x="614" y="72"/>
                      <a:pt x="496"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30"/>
              <p:cNvSpPr/>
              <p:nvPr/>
            </p:nvSpPr>
            <p:spPr>
              <a:xfrm>
                <a:off x="3921558" y="3591892"/>
                <a:ext cx="131043" cy="80186"/>
              </a:xfrm>
              <a:custGeom>
                <a:avLst/>
                <a:gdLst/>
                <a:ahLst/>
                <a:cxnLst/>
                <a:rect l="l" t="t" r="r" b="b"/>
                <a:pathLst>
                  <a:path w="4097" h="2507" extrusionOk="0">
                    <a:moveTo>
                      <a:pt x="357" y="1"/>
                    </a:moveTo>
                    <a:cubicBezTo>
                      <a:pt x="254" y="1"/>
                      <a:pt x="156" y="51"/>
                      <a:pt x="96" y="149"/>
                    </a:cubicBezTo>
                    <a:cubicBezTo>
                      <a:pt x="1" y="304"/>
                      <a:pt x="48" y="494"/>
                      <a:pt x="191" y="589"/>
                    </a:cubicBezTo>
                    <a:cubicBezTo>
                      <a:pt x="1286" y="1280"/>
                      <a:pt x="2429" y="1911"/>
                      <a:pt x="3584" y="2470"/>
                    </a:cubicBezTo>
                    <a:cubicBezTo>
                      <a:pt x="3632" y="2494"/>
                      <a:pt x="3680" y="2506"/>
                      <a:pt x="3727" y="2506"/>
                    </a:cubicBezTo>
                    <a:cubicBezTo>
                      <a:pt x="3846" y="2506"/>
                      <a:pt x="3953" y="2447"/>
                      <a:pt x="4013" y="2328"/>
                    </a:cubicBezTo>
                    <a:cubicBezTo>
                      <a:pt x="4096" y="2173"/>
                      <a:pt x="4025" y="1970"/>
                      <a:pt x="3870" y="1899"/>
                    </a:cubicBezTo>
                    <a:cubicBezTo>
                      <a:pt x="2727" y="1339"/>
                      <a:pt x="1608" y="720"/>
                      <a:pt x="536" y="53"/>
                    </a:cubicBezTo>
                    <a:cubicBezTo>
                      <a:pt x="479" y="18"/>
                      <a:pt x="417" y="1"/>
                      <a:pt x="3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30"/>
              <p:cNvSpPr/>
              <p:nvPr/>
            </p:nvSpPr>
            <p:spPr>
              <a:xfrm>
                <a:off x="3350739" y="2564631"/>
                <a:ext cx="27443" cy="141694"/>
              </a:xfrm>
              <a:custGeom>
                <a:avLst/>
                <a:gdLst/>
                <a:ahLst/>
                <a:cxnLst/>
                <a:rect l="l" t="t" r="r" b="b"/>
                <a:pathLst>
                  <a:path w="858" h="4430" extrusionOk="0">
                    <a:moveTo>
                      <a:pt x="322" y="1"/>
                    </a:moveTo>
                    <a:cubicBezTo>
                      <a:pt x="143" y="1"/>
                      <a:pt x="0" y="120"/>
                      <a:pt x="0" y="299"/>
                    </a:cubicBezTo>
                    <a:cubicBezTo>
                      <a:pt x="0" y="1584"/>
                      <a:pt x="72" y="2870"/>
                      <a:pt x="203" y="4156"/>
                    </a:cubicBezTo>
                    <a:cubicBezTo>
                      <a:pt x="214" y="4323"/>
                      <a:pt x="357" y="4430"/>
                      <a:pt x="524" y="4430"/>
                    </a:cubicBezTo>
                    <a:lnTo>
                      <a:pt x="560" y="4430"/>
                    </a:lnTo>
                    <a:cubicBezTo>
                      <a:pt x="726" y="4418"/>
                      <a:pt x="857" y="4251"/>
                      <a:pt x="845" y="4073"/>
                    </a:cubicBezTo>
                    <a:cubicBezTo>
                      <a:pt x="714" y="2823"/>
                      <a:pt x="643" y="1561"/>
                      <a:pt x="643" y="299"/>
                    </a:cubicBezTo>
                    <a:cubicBezTo>
                      <a:pt x="643" y="120"/>
                      <a:pt x="500" y="1"/>
                      <a:pt x="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30"/>
              <p:cNvSpPr/>
              <p:nvPr/>
            </p:nvSpPr>
            <p:spPr>
              <a:xfrm>
                <a:off x="4625685" y="3760960"/>
                <a:ext cx="143964" cy="32977"/>
              </a:xfrm>
              <a:custGeom>
                <a:avLst/>
                <a:gdLst/>
                <a:ahLst/>
                <a:cxnLst/>
                <a:rect l="l" t="t" r="r" b="b"/>
                <a:pathLst>
                  <a:path w="4501" h="1031" extrusionOk="0">
                    <a:moveTo>
                      <a:pt x="4167" y="0"/>
                    </a:moveTo>
                    <a:cubicBezTo>
                      <a:pt x="4148" y="0"/>
                      <a:pt x="4128" y="2"/>
                      <a:pt x="4108" y="6"/>
                    </a:cubicBezTo>
                    <a:cubicBezTo>
                      <a:pt x="2858" y="197"/>
                      <a:pt x="1584" y="328"/>
                      <a:pt x="322" y="387"/>
                    </a:cubicBezTo>
                    <a:cubicBezTo>
                      <a:pt x="143" y="399"/>
                      <a:pt x="0" y="542"/>
                      <a:pt x="12" y="721"/>
                    </a:cubicBezTo>
                    <a:cubicBezTo>
                      <a:pt x="24" y="899"/>
                      <a:pt x="167" y="1030"/>
                      <a:pt x="334" y="1030"/>
                    </a:cubicBezTo>
                    <a:lnTo>
                      <a:pt x="346" y="1030"/>
                    </a:lnTo>
                    <a:cubicBezTo>
                      <a:pt x="1643" y="959"/>
                      <a:pt x="2929" y="828"/>
                      <a:pt x="4203" y="637"/>
                    </a:cubicBezTo>
                    <a:cubicBezTo>
                      <a:pt x="4382" y="613"/>
                      <a:pt x="4501" y="447"/>
                      <a:pt x="4477" y="268"/>
                    </a:cubicBezTo>
                    <a:cubicBezTo>
                      <a:pt x="4445" y="120"/>
                      <a:pt x="4320" y="0"/>
                      <a:pt x="4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30"/>
              <p:cNvSpPr/>
              <p:nvPr/>
            </p:nvSpPr>
            <p:spPr>
              <a:xfrm>
                <a:off x="4380432" y="3761056"/>
                <a:ext cx="143613" cy="32881"/>
              </a:xfrm>
              <a:custGeom>
                <a:avLst/>
                <a:gdLst/>
                <a:ahLst/>
                <a:cxnLst/>
                <a:rect l="l" t="t" r="r" b="b"/>
                <a:pathLst>
                  <a:path w="4490" h="1028" extrusionOk="0">
                    <a:moveTo>
                      <a:pt x="339" y="0"/>
                    </a:moveTo>
                    <a:cubicBezTo>
                      <a:pt x="187" y="0"/>
                      <a:pt x="46" y="114"/>
                      <a:pt x="24" y="277"/>
                    </a:cubicBezTo>
                    <a:cubicBezTo>
                      <a:pt x="1" y="456"/>
                      <a:pt x="120" y="610"/>
                      <a:pt x="286" y="646"/>
                    </a:cubicBezTo>
                    <a:cubicBezTo>
                      <a:pt x="1560" y="837"/>
                      <a:pt x="2858" y="968"/>
                      <a:pt x="4144" y="1027"/>
                    </a:cubicBezTo>
                    <a:lnTo>
                      <a:pt x="4156" y="1027"/>
                    </a:lnTo>
                    <a:cubicBezTo>
                      <a:pt x="4335" y="1027"/>
                      <a:pt x="4477" y="896"/>
                      <a:pt x="4477" y="718"/>
                    </a:cubicBezTo>
                    <a:cubicBezTo>
                      <a:pt x="4489" y="539"/>
                      <a:pt x="4358" y="396"/>
                      <a:pt x="4180" y="384"/>
                    </a:cubicBezTo>
                    <a:cubicBezTo>
                      <a:pt x="2906" y="325"/>
                      <a:pt x="1632" y="194"/>
                      <a:pt x="382" y="3"/>
                    </a:cubicBezTo>
                    <a:cubicBezTo>
                      <a:pt x="367" y="1"/>
                      <a:pt x="353" y="0"/>
                      <a:pt x="3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30"/>
              <p:cNvSpPr/>
              <p:nvPr/>
            </p:nvSpPr>
            <p:spPr>
              <a:xfrm>
                <a:off x="4142055" y="3699966"/>
                <a:ext cx="140158" cy="57413"/>
              </a:xfrm>
              <a:custGeom>
                <a:avLst/>
                <a:gdLst/>
                <a:ahLst/>
                <a:cxnLst/>
                <a:rect l="l" t="t" r="r" b="b"/>
                <a:pathLst>
                  <a:path w="4382" h="1795" extrusionOk="0">
                    <a:moveTo>
                      <a:pt x="366" y="1"/>
                    </a:moveTo>
                    <a:cubicBezTo>
                      <a:pt x="233" y="1"/>
                      <a:pt x="106" y="80"/>
                      <a:pt x="60" y="211"/>
                    </a:cubicBezTo>
                    <a:cubicBezTo>
                      <a:pt x="0" y="377"/>
                      <a:pt x="84" y="556"/>
                      <a:pt x="250" y="627"/>
                    </a:cubicBezTo>
                    <a:cubicBezTo>
                      <a:pt x="1453" y="1068"/>
                      <a:pt x="2703" y="1461"/>
                      <a:pt x="3953" y="1782"/>
                    </a:cubicBezTo>
                    <a:cubicBezTo>
                      <a:pt x="3977" y="1782"/>
                      <a:pt x="4001" y="1794"/>
                      <a:pt x="4025" y="1794"/>
                    </a:cubicBezTo>
                    <a:cubicBezTo>
                      <a:pt x="4167" y="1794"/>
                      <a:pt x="4298" y="1687"/>
                      <a:pt x="4334" y="1544"/>
                    </a:cubicBezTo>
                    <a:cubicBezTo>
                      <a:pt x="4382" y="1377"/>
                      <a:pt x="4287" y="1199"/>
                      <a:pt x="4108" y="1151"/>
                    </a:cubicBezTo>
                    <a:cubicBezTo>
                      <a:pt x="2882" y="842"/>
                      <a:pt x="1655" y="461"/>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30"/>
              <p:cNvSpPr/>
              <p:nvPr/>
            </p:nvSpPr>
            <p:spPr>
              <a:xfrm>
                <a:off x="5750978" y="2314995"/>
                <a:ext cx="40781" cy="141917"/>
              </a:xfrm>
              <a:custGeom>
                <a:avLst/>
                <a:gdLst/>
                <a:ahLst/>
                <a:cxnLst/>
                <a:rect l="l" t="t" r="r" b="b"/>
                <a:pathLst>
                  <a:path w="1275" h="4437" extrusionOk="0">
                    <a:moveTo>
                      <a:pt x="354" y="0"/>
                    </a:moveTo>
                    <a:cubicBezTo>
                      <a:pt x="332" y="0"/>
                      <a:pt x="309" y="3"/>
                      <a:pt x="286" y="7"/>
                    </a:cubicBezTo>
                    <a:cubicBezTo>
                      <a:pt x="119" y="43"/>
                      <a:pt x="0" y="210"/>
                      <a:pt x="36" y="388"/>
                    </a:cubicBezTo>
                    <a:cubicBezTo>
                      <a:pt x="298" y="1627"/>
                      <a:pt x="488" y="2889"/>
                      <a:pt x="619" y="4151"/>
                    </a:cubicBezTo>
                    <a:cubicBezTo>
                      <a:pt x="631" y="4317"/>
                      <a:pt x="774" y="4436"/>
                      <a:pt x="941" y="4436"/>
                    </a:cubicBezTo>
                    <a:lnTo>
                      <a:pt x="977" y="4436"/>
                    </a:lnTo>
                    <a:cubicBezTo>
                      <a:pt x="1143" y="4413"/>
                      <a:pt x="1274" y="4258"/>
                      <a:pt x="1262" y="4079"/>
                    </a:cubicBezTo>
                    <a:cubicBezTo>
                      <a:pt x="1131" y="2805"/>
                      <a:pt x="929" y="1507"/>
                      <a:pt x="667" y="257"/>
                    </a:cubicBezTo>
                    <a:cubicBezTo>
                      <a:pt x="636" y="102"/>
                      <a:pt x="505" y="0"/>
                      <a:pt x="3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30"/>
              <p:cNvSpPr/>
              <p:nvPr/>
            </p:nvSpPr>
            <p:spPr>
              <a:xfrm>
                <a:off x="4744857" y="1361936"/>
                <a:ext cx="142845" cy="45067"/>
              </a:xfrm>
              <a:custGeom>
                <a:avLst/>
                <a:gdLst/>
                <a:ahLst/>
                <a:cxnLst/>
                <a:rect l="l" t="t" r="r" b="b"/>
                <a:pathLst>
                  <a:path w="4466" h="1409" extrusionOk="0">
                    <a:moveTo>
                      <a:pt x="349" y="1"/>
                    </a:moveTo>
                    <a:cubicBezTo>
                      <a:pt x="190" y="1"/>
                      <a:pt x="57" y="115"/>
                      <a:pt x="25" y="278"/>
                    </a:cubicBezTo>
                    <a:cubicBezTo>
                      <a:pt x="1" y="456"/>
                      <a:pt x="120" y="623"/>
                      <a:pt x="299" y="647"/>
                    </a:cubicBezTo>
                    <a:cubicBezTo>
                      <a:pt x="1549" y="837"/>
                      <a:pt x="2811" y="1087"/>
                      <a:pt x="4037" y="1397"/>
                    </a:cubicBezTo>
                    <a:cubicBezTo>
                      <a:pt x="4061" y="1409"/>
                      <a:pt x="4085" y="1409"/>
                      <a:pt x="4109" y="1409"/>
                    </a:cubicBezTo>
                    <a:cubicBezTo>
                      <a:pt x="4251" y="1409"/>
                      <a:pt x="4382" y="1314"/>
                      <a:pt x="4418" y="1171"/>
                    </a:cubicBezTo>
                    <a:cubicBezTo>
                      <a:pt x="4466" y="992"/>
                      <a:pt x="4359" y="826"/>
                      <a:pt x="4192" y="778"/>
                    </a:cubicBezTo>
                    <a:cubicBezTo>
                      <a:pt x="2942" y="456"/>
                      <a:pt x="1668" y="195"/>
                      <a:pt x="394" y="4"/>
                    </a:cubicBezTo>
                    <a:cubicBezTo>
                      <a:pt x="379" y="2"/>
                      <a:pt x="363" y="1"/>
                      <a:pt x="3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30"/>
              <p:cNvSpPr/>
              <p:nvPr/>
            </p:nvSpPr>
            <p:spPr>
              <a:xfrm>
                <a:off x="4982115" y="1423122"/>
                <a:ext cx="136352" cy="68832"/>
              </a:xfrm>
              <a:custGeom>
                <a:avLst/>
                <a:gdLst/>
                <a:ahLst/>
                <a:cxnLst/>
                <a:rect l="l" t="t" r="r" b="b"/>
                <a:pathLst>
                  <a:path w="4263" h="2152" extrusionOk="0">
                    <a:moveTo>
                      <a:pt x="366" y="1"/>
                    </a:moveTo>
                    <a:cubicBezTo>
                      <a:pt x="233" y="1"/>
                      <a:pt x="107" y="80"/>
                      <a:pt x="60" y="210"/>
                    </a:cubicBezTo>
                    <a:cubicBezTo>
                      <a:pt x="1" y="377"/>
                      <a:pt x="84" y="556"/>
                      <a:pt x="251" y="615"/>
                    </a:cubicBezTo>
                    <a:cubicBezTo>
                      <a:pt x="1441" y="1056"/>
                      <a:pt x="2620" y="1556"/>
                      <a:pt x="3751" y="2115"/>
                    </a:cubicBezTo>
                    <a:cubicBezTo>
                      <a:pt x="3799" y="2139"/>
                      <a:pt x="3846" y="2151"/>
                      <a:pt x="3894" y="2151"/>
                    </a:cubicBezTo>
                    <a:cubicBezTo>
                      <a:pt x="4013" y="2151"/>
                      <a:pt x="4132" y="2080"/>
                      <a:pt x="4180" y="1972"/>
                    </a:cubicBezTo>
                    <a:cubicBezTo>
                      <a:pt x="4263" y="1806"/>
                      <a:pt x="4192" y="1615"/>
                      <a:pt x="4037" y="1544"/>
                    </a:cubicBezTo>
                    <a:cubicBezTo>
                      <a:pt x="2882" y="972"/>
                      <a:pt x="1679" y="460"/>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30"/>
              <p:cNvSpPr/>
              <p:nvPr/>
            </p:nvSpPr>
            <p:spPr>
              <a:xfrm>
                <a:off x="4867484" y="3699615"/>
                <a:ext cx="140190" cy="57381"/>
              </a:xfrm>
              <a:custGeom>
                <a:avLst/>
                <a:gdLst/>
                <a:ahLst/>
                <a:cxnLst/>
                <a:rect l="l" t="t" r="r" b="b"/>
                <a:pathLst>
                  <a:path w="4383" h="1794" extrusionOk="0">
                    <a:moveTo>
                      <a:pt x="4017" y="0"/>
                    </a:moveTo>
                    <a:cubicBezTo>
                      <a:pt x="3980" y="0"/>
                      <a:pt x="3942" y="6"/>
                      <a:pt x="3906" y="19"/>
                    </a:cubicBezTo>
                    <a:cubicBezTo>
                      <a:pt x="2727" y="460"/>
                      <a:pt x="1501" y="841"/>
                      <a:pt x="275" y="1162"/>
                    </a:cubicBezTo>
                    <a:cubicBezTo>
                      <a:pt x="108" y="1198"/>
                      <a:pt x="1" y="1377"/>
                      <a:pt x="48" y="1543"/>
                    </a:cubicBezTo>
                    <a:cubicBezTo>
                      <a:pt x="84" y="1698"/>
                      <a:pt x="215" y="1793"/>
                      <a:pt x="358" y="1793"/>
                    </a:cubicBezTo>
                    <a:cubicBezTo>
                      <a:pt x="382" y="1793"/>
                      <a:pt x="417" y="1781"/>
                      <a:pt x="441" y="1781"/>
                    </a:cubicBezTo>
                    <a:cubicBezTo>
                      <a:pt x="1680" y="1460"/>
                      <a:pt x="2930" y="1067"/>
                      <a:pt x="4132" y="615"/>
                    </a:cubicBezTo>
                    <a:cubicBezTo>
                      <a:pt x="4299" y="555"/>
                      <a:pt x="4382" y="376"/>
                      <a:pt x="4323" y="210"/>
                    </a:cubicBezTo>
                    <a:cubicBezTo>
                      <a:pt x="4276" y="79"/>
                      <a:pt x="4150" y="0"/>
                      <a:pt x="40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30"/>
              <p:cNvSpPr/>
              <p:nvPr/>
            </p:nvSpPr>
            <p:spPr>
              <a:xfrm>
                <a:off x="4500404" y="1348471"/>
                <a:ext cx="143964" cy="22358"/>
              </a:xfrm>
              <a:custGeom>
                <a:avLst/>
                <a:gdLst/>
                <a:ahLst/>
                <a:cxnLst/>
                <a:rect l="l" t="t" r="r" b="b"/>
                <a:pathLst>
                  <a:path w="4501" h="699" extrusionOk="0">
                    <a:moveTo>
                      <a:pt x="2337" y="1"/>
                    </a:moveTo>
                    <a:cubicBezTo>
                      <a:pt x="1661" y="1"/>
                      <a:pt x="982" y="19"/>
                      <a:pt x="310" y="56"/>
                    </a:cubicBezTo>
                    <a:cubicBezTo>
                      <a:pt x="131" y="68"/>
                      <a:pt x="0" y="211"/>
                      <a:pt x="0" y="389"/>
                    </a:cubicBezTo>
                    <a:cubicBezTo>
                      <a:pt x="12" y="568"/>
                      <a:pt x="155" y="699"/>
                      <a:pt x="322" y="699"/>
                    </a:cubicBezTo>
                    <a:lnTo>
                      <a:pt x="345" y="699"/>
                    </a:lnTo>
                    <a:cubicBezTo>
                      <a:pt x="1005" y="662"/>
                      <a:pt x="1671" y="644"/>
                      <a:pt x="2337" y="644"/>
                    </a:cubicBezTo>
                    <a:cubicBezTo>
                      <a:pt x="2945" y="644"/>
                      <a:pt x="3553" y="659"/>
                      <a:pt x="4155" y="687"/>
                    </a:cubicBezTo>
                    <a:cubicBezTo>
                      <a:pt x="4162" y="687"/>
                      <a:pt x="4169" y="688"/>
                      <a:pt x="4176" y="688"/>
                    </a:cubicBezTo>
                    <a:cubicBezTo>
                      <a:pt x="4335" y="688"/>
                      <a:pt x="4477" y="560"/>
                      <a:pt x="4489" y="389"/>
                    </a:cubicBezTo>
                    <a:cubicBezTo>
                      <a:pt x="4501" y="211"/>
                      <a:pt x="4358" y="56"/>
                      <a:pt x="4179" y="44"/>
                    </a:cubicBezTo>
                    <a:cubicBezTo>
                      <a:pt x="3571" y="16"/>
                      <a:pt x="2955" y="1"/>
                      <a:pt x="23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30"/>
              <p:cNvSpPr/>
              <p:nvPr/>
            </p:nvSpPr>
            <p:spPr>
              <a:xfrm>
                <a:off x="5202229" y="1530716"/>
                <a:ext cx="124550" cy="90709"/>
              </a:xfrm>
              <a:custGeom>
                <a:avLst/>
                <a:gdLst/>
                <a:ahLst/>
                <a:cxnLst/>
                <a:rect l="l" t="t" r="r" b="b"/>
                <a:pathLst>
                  <a:path w="3894" h="2836" extrusionOk="0">
                    <a:moveTo>
                      <a:pt x="375" y="0"/>
                    </a:moveTo>
                    <a:cubicBezTo>
                      <a:pt x="265" y="0"/>
                      <a:pt x="158" y="55"/>
                      <a:pt x="96" y="156"/>
                    </a:cubicBezTo>
                    <a:cubicBezTo>
                      <a:pt x="0" y="311"/>
                      <a:pt x="48" y="502"/>
                      <a:pt x="203" y="597"/>
                    </a:cubicBezTo>
                    <a:cubicBezTo>
                      <a:pt x="1274" y="1264"/>
                      <a:pt x="2334" y="2002"/>
                      <a:pt x="3334" y="2776"/>
                    </a:cubicBezTo>
                    <a:cubicBezTo>
                      <a:pt x="3394" y="2823"/>
                      <a:pt x="3465" y="2835"/>
                      <a:pt x="3525" y="2835"/>
                    </a:cubicBezTo>
                    <a:cubicBezTo>
                      <a:pt x="3620" y="2835"/>
                      <a:pt x="3715" y="2799"/>
                      <a:pt x="3787" y="2716"/>
                    </a:cubicBezTo>
                    <a:cubicBezTo>
                      <a:pt x="3894" y="2573"/>
                      <a:pt x="3870" y="2371"/>
                      <a:pt x="3727" y="2264"/>
                    </a:cubicBezTo>
                    <a:cubicBezTo>
                      <a:pt x="2703" y="1478"/>
                      <a:pt x="1631" y="728"/>
                      <a:pt x="548" y="49"/>
                    </a:cubicBezTo>
                    <a:cubicBezTo>
                      <a:pt x="494" y="16"/>
                      <a:pt x="434" y="0"/>
                      <a:pt x="3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30"/>
              <p:cNvSpPr/>
              <p:nvPr/>
            </p:nvSpPr>
            <p:spPr>
              <a:xfrm>
                <a:off x="4257038" y="1362704"/>
                <a:ext cx="142461" cy="45451"/>
              </a:xfrm>
              <a:custGeom>
                <a:avLst/>
                <a:gdLst/>
                <a:ahLst/>
                <a:cxnLst/>
                <a:rect l="l" t="t" r="r" b="b"/>
                <a:pathLst>
                  <a:path w="4454" h="1421" extrusionOk="0">
                    <a:moveTo>
                      <a:pt x="4106" y="1"/>
                    </a:moveTo>
                    <a:cubicBezTo>
                      <a:pt x="4091" y="1"/>
                      <a:pt x="4076" y="2"/>
                      <a:pt x="4061" y="4"/>
                    </a:cubicBezTo>
                    <a:cubicBezTo>
                      <a:pt x="2787" y="194"/>
                      <a:pt x="1513" y="456"/>
                      <a:pt x="275" y="790"/>
                    </a:cubicBezTo>
                    <a:cubicBezTo>
                      <a:pt x="96" y="825"/>
                      <a:pt x="1" y="1004"/>
                      <a:pt x="37" y="1183"/>
                    </a:cubicBezTo>
                    <a:cubicBezTo>
                      <a:pt x="84" y="1325"/>
                      <a:pt x="203" y="1421"/>
                      <a:pt x="346" y="1421"/>
                    </a:cubicBezTo>
                    <a:cubicBezTo>
                      <a:pt x="382" y="1421"/>
                      <a:pt x="406" y="1421"/>
                      <a:pt x="430" y="1409"/>
                    </a:cubicBezTo>
                    <a:cubicBezTo>
                      <a:pt x="1656" y="1087"/>
                      <a:pt x="2906" y="837"/>
                      <a:pt x="4168" y="635"/>
                    </a:cubicBezTo>
                    <a:cubicBezTo>
                      <a:pt x="4335" y="611"/>
                      <a:pt x="4454" y="444"/>
                      <a:pt x="4430" y="278"/>
                    </a:cubicBezTo>
                    <a:cubicBezTo>
                      <a:pt x="4408" y="114"/>
                      <a:pt x="4267" y="1"/>
                      <a:pt x="4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30"/>
              <p:cNvSpPr/>
              <p:nvPr/>
            </p:nvSpPr>
            <p:spPr>
              <a:xfrm>
                <a:off x="3356432" y="2318834"/>
                <a:ext cx="40397" cy="142269"/>
              </a:xfrm>
              <a:custGeom>
                <a:avLst/>
                <a:gdLst/>
                <a:ahLst/>
                <a:cxnLst/>
                <a:rect l="l" t="t" r="r" b="b"/>
                <a:pathLst>
                  <a:path w="1263" h="4448" extrusionOk="0">
                    <a:moveTo>
                      <a:pt x="913" y="0"/>
                    </a:moveTo>
                    <a:cubicBezTo>
                      <a:pt x="760" y="0"/>
                      <a:pt x="627" y="110"/>
                      <a:pt x="596" y="256"/>
                    </a:cubicBezTo>
                    <a:cubicBezTo>
                      <a:pt x="334" y="1518"/>
                      <a:pt x="144" y="2804"/>
                      <a:pt x="13" y="4090"/>
                    </a:cubicBezTo>
                    <a:cubicBezTo>
                      <a:pt x="1" y="4269"/>
                      <a:pt x="132" y="4424"/>
                      <a:pt x="298" y="4447"/>
                    </a:cubicBezTo>
                    <a:lnTo>
                      <a:pt x="334" y="4447"/>
                    </a:lnTo>
                    <a:cubicBezTo>
                      <a:pt x="501" y="4447"/>
                      <a:pt x="644" y="4316"/>
                      <a:pt x="656" y="4150"/>
                    </a:cubicBezTo>
                    <a:cubicBezTo>
                      <a:pt x="775" y="2888"/>
                      <a:pt x="977" y="1626"/>
                      <a:pt x="1227" y="387"/>
                    </a:cubicBezTo>
                    <a:cubicBezTo>
                      <a:pt x="1263" y="209"/>
                      <a:pt x="1144" y="42"/>
                      <a:pt x="977" y="6"/>
                    </a:cubicBezTo>
                    <a:cubicBezTo>
                      <a:pt x="956" y="2"/>
                      <a:pt x="934" y="0"/>
                      <a:pt x="9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30"/>
              <p:cNvSpPr/>
              <p:nvPr/>
            </p:nvSpPr>
            <p:spPr>
              <a:xfrm>
                <a:off x="3404408" y="2084711"/>
                <a:ext cx="65921" cy="135712"/>
              </a:xfrm>
              <a:custGeom>
                <a:avLst/>
                <a:gdLst/>
                <a:ahLst/>
                <a:cxnLst/>
                <a:rect l="l" t="t" r="r" b="b"/>
                <a:pathLst>
                  <a:path w="2061" h="4243" extrusionOk="0">
                    <a:moveTo>
                      <a:pt x="1690" y="0"/>
                    </a:moveTo>
                    <a:cubicBezTo>
                      <a:pt x="1564" y="0"/>
                      <a:pt x="1447" y="71"/>
                      <a:pt x="1394" y="195"/>
                    </a:cubicBezTo>
                    <a:cubicBezTo>
                      <a:pt x="894" y="1373"/>
                      <a:pt x="441" y="2600"/>
                      <a:pt x="60" y="3826"/>
                    </a:cubicBezTo>
                    <a:cubicBezTo>
                      <a:pt x="1" y="3993"/>
                      <a:pt x="96" y="4171"/>
                      <a:pt x="263" y="4231"/>
                    </a:cubicBezTo>
                    <a:cubicBezTo>
                      <a:pt x="299" y="4243"/>
                      <a:pt x="334" y="4243"/>
                      <a:pt x="358" y="4243"/>
                    </a:cubicBezTo>
                    <a:cubicBezTo>
                      <a:pt x="501" y="4243"/>
                      <a:pt x="632" y="4159"/>
                      <a:pt x="668" y="4016"/>
                    </a:cubicBezTo>
                    <a:cubicBezTo>
                      <a:pt x="1049" y="2814"/>
                      <a:pt x="1489" y="1611"/>
                      <a:pt x="1989" y="445"/>
                    </a:cubicBezTo>
                    <a:cubicBezTo>
                      <a:pt x="2061" y="278"/>
                      <a:pt x="1977" y="87"/>
                      <a:pt x="1823" y="28"/>
                    </a:cubicBezTo>
                    <a:cubicBezTo>
                      <a:pt x="1779" y="9"/>
                      <a:pt x="1734" y="0"/>
                      <a:pt x="1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30"/>
              <p:cNvSpPr/>
              <p:nvPr/>
            </p:nvSpPr>
            <p:spPr>
              <a:xfrm>
                <a:off x="3500776" y="1869970"/>
                <a:ext cx="88375" cy="125029"/>
              </a:xfrm>
              <a:custGeom>
                <a:avLst/>
                <a:gdLst/>
                <a:ahLst/>
                <a:cxnLst/>
                <a:rect l="l" t="t" r="r" b="b"/>
                <a:pathLst>
                  <a:path w="2763" h="3909" extrusionOk="0">
                    <a:moveTo>
                      <a:pt x="2396" y="0"/>
                    </a:moveTo>
                    <a:cubicBezTo>
                      <a:pt x="2296" y="0"/>
                      <a:pt x="2196" y="47"/>
                      <a:pt x="2131" y="134"/>
                    </a:cubicBezTo>
                    <a:cubicBezTo>
                      <a:pt x="1405" y="1194"/>
                      <a:pt x="715" y="2301"/>
                      <a:pt x="84" y="3432"/>
                    </a:cubicBezTo>
                    <a:cubicBezTo>
                      <a:pt x="0" y="3587"/>
                      <a:pt x="60" y="3777"/>
                      <a:pt x="214" y="3861"/>
                    </a:cubicBezTo>
                    <a:cubicBezTo>
                      <a:pt x="262" y="3896"/>
                      <a:pt x="322" y="3908"/>
                      <a:pt x="369" y="3908"/>
                    </a:cubicBezTo>
                    <a:cubicBezTo>
                      <a:pt x="488" y="3908"/>
                      <a:pt x="595" y="3849"/>
                      <a:pt x="655" y="3741"/>
                    </a:cubicBezTo>
                    <a:cubicBezTo>
                      <a:pt x="1262" y="2634"/>
                      <a:pt x="1941" y="1551"/>
                      <a:pt x="2667" y="503"/>
                    </a:cubicBezTo>
                    <a:cubicBezTo>
                      <a:pt x="2762" y="360"/>
                      <a:pt x="2727" y="158"/>
                      <a:pt x="2584" y="62"/>
                    </a:cubicBezTo>
                    <a:cubicBezTo>
                      <a:pt x="2527" y="20"/>
                      <a:pt x="2462" y="0"/>
                      <a:pt x="23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30"/>
              <p:cNvSpPr/>
              <p:nvPr/>
            </p:nvSpPr>
            <p:spPr>
              <a:xfrm>
                <a:off x="3818729" y="1532955"/>
                <a:ext cx="124198" cy="91125"/>
              </a:xfrm>
              <a:custGeom>
                <a:avLst/>
                <a:gdLst/>
                <a:ahLst/>
                <a:cxnLst/>
                <a:rect l="l" t="t" r="r" b="b"/>
                <a:pathLst>
                  <a:path w="3883" h="2849" extrusionOk="0">
                    <a:moveTo>
                      <a:pt x="3513" y="1"/>
                    </a:moveTo>
                    <a:cubicBezTo>
                      <a:pt x="3455" y="1"/>
                      <a:pt x="3397" y="17"/>
                      <a:pt x="3347" y="51"/>
                    </a:cubicBezTo>
                    <a:cubicBezTo>
                      <a:pt x="2251" y="729"/>
                      <a:pt x="1180" y="1479"/>
                      <a:pt x="168" y="2265"/>
                    </a:cubicBezTo>
                    <a:cubicBezTo>
                      <a:pt x="25" y="2384"/>
                      <a:pt x="1" y="2575"/>
                      <a:pt x="108" y="2718"/>
                    </a:cubicBezTo>
                    <a:cubicBezTo>
                      <a:pt x="168" y="2801"/>
                      <a:pt x="263" y="2848"/>
                      <a:pt x="358" y="2848"/>
                    </a:cubicBezTo>
                    <a:cubicBezTo>
                      <a:pt x="430" y="2848"/>
                      <a:pt x="501" y="2825"/>
                      <a:pt x="560" y="2777"/>
                    </a:cubicBezTo>
                    <a:cubicBezTo>
                      <a:pt x="1561" y="2003"/>
                      <a:pt x="2608" y="1265"/>
                      <a:pt x="3680" y="598"/>
                    </a:cubicBezTo>
                    <a:cubicBezTo>
                      <a:pt x="3835" y="503"/>
                      <a:pt x="3882" y="301"/>
                      <a:pt x="3787" y="146"/>
                    </a:cubicBezTo>
                    <a:cubicBezTo>
                      <a:pt x="3726" y="54"/>
                      <a:pt x="3619" y="1"/>
                      <a:pt x="3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30"/>
              <p:cNvSpPr/>
              <p:nvPr/>
            </p:nvSpPr>
            <p:spPr>
              <a:xfrm>
                <a:off x="4026657" y="1424273"/>
                <a:ext cx="136000" cy="69567"/>
              </a:xfrm>
              <a:custGeom>
                <a:avLst/>
                <a:gdLst/>
                <a:ahLst/>
                <a:cxnLst/>
                <a:rect l="l" t="t" r="r" b="b"/>
                <a:pathLst>
                  <a:path w="4252" h="2175" extrusionOk="0">
                    <a:moveTo>
                      <a:pt x="3886" y="0"/>
                    </a:moveTo>
                    <a:cubicBezTo>
                      <a:pt x="3849" y="0"/>
                      <a:pt x="3811" y="7"/>
                      <a:pt x="3775" y="20"/>
                    </a:cubicBezTo>
                    <a:cubicBezTo>
                      <a:pt x="2572" y="472"/>
                      <a:pt x="1382" y="996"/>
                      <a:pt x="227" y="1555"/>
                    </a:cubicBezTo>
                    <a:cubicBezTo>
                      <a:pt x="60" y="1639"/>
                      <a:pt x="1" y="1829"/>
                      <a:pt x="72" y="1996"/>
                    </a:cubicBezTo>
                    <a:cubicBezTo>
                      <a:pt x="132" y="2103"/>
                      <a:pt x="251" y="2175"/>
                      <a:pt x="370" y="2175"/>
                    </a:cubicBezTo>
                    <a:cubicBezTo>
                      <a:pt x="417" y="2175"/>
                      <a:pt x="465" y="2163"/>
                      <a:pt x="513" y="2139"/>
                    </a:cubicBezTo>
                    <a:cubicBezTo>
                      <a:pt x="1644" y="1579"/>
                      <a:pt x="2822" y="1067"/>
                      <a:pt x="4001" y="627"/>
                    </a:cubicBezTo>
                    <a:cubicBezTo>
                      <a:pt x="4168" y="567"/>
                      <a:pt x="4251" y="377"/>
                      <a:pt x="4192" y="210"/>
                    </a:cubicBezTo>
                    <a:cubicBezTo>
                      <a:pt x="4145" y="80"/>
                      <a:pt x="4019" y="0"/>
                      <a:pt x="38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30"/>
              <p:cNvSpPr/>
              <p:nvPr/>
            </p:nvSpPr>
            <p:spPr>
              <a:xfrm>
                <a:off x="5305409" y="3440736"/>
                <a:ext cx="116202" cy="100721"/>
              </a:xfrm>
              <a:custGeom>
                <a:avLst/>
                <a:gdLst/>
                <a:ahLst/>
                <a:cxnLst/>
                <a:rect l="l" t="t" r="r" b="b"/>
                <a:pathLst>
                  <a:path w="3633" h="3149" extrusionOk="0">
                    <a:moveTo>
                      <a:pt x="3286" y="1"/>
                    </a:moveTo>
                    <a:cubicBezTo>
                      <a:pt x="3206" y="1"/>
                      <a:pt x="3125" y="30"/>
                      <a:pt x="3061" y="88"/>
                    </a:cubicBezTo>
                    <a:cubicBezTo>
                      <a:pt x="2144" y="958"/>
                      <a:pt x="1168" y="1803"/>
                      <a:pt x="168" y="2577"/>
                    </a:cubicBezTo>
                    <a:cubicBezTo>
                      <a:pt x="25" y="2684"/>
                      <a:pt x="1" y="2886"/>
                      <a:pt x="108" y="3029"/>
                    </a:cubicBezTo>
                    <a:cubicBezTo>
                      <a:pt x="180" y="3101"/>
                      <a:pt x="275" y="3148"/>
                      <a:pt x="370" y="3148"/>
                    </a:cubicBezTo>
                    <a:cubicBezTo>
                      <a:pt x="441" y="3148"/>
                      <a:pt x="501" y="3125"/>
                      <a:pt x="561" y="3077"/>
                    </a:cubicBezTo>
                    <a:cubicBezTo>
                      <a:pt x="1584" y="2291"/>
                      <a:pt x="2573" y="1446"/>
                      <a:pt x="3501" y="553"/>
                    </a:cubicBezTo>
                    <a:cubicBezTo>
                      <a:pt x="3632" y="434"/>
                      <a:pt x="3632" y="231"/>
                      <a:pt x="3513" y="100"/>
                    </a:cubicBezTo>
                    <a:cubicBezTo>
                      <a:pt x="3452" y="33"/>
                      <a:pt x="3370" y="1"/>
                      <a:pt x="3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30"/>
              <p:cNvSpPr/>
              <p:nvPr/>
            </p:nvSpPr>
            <p:spPr>
              <a:xfrm>
                <a:off x="5557123" y="1866708"/>
                <a:ext cx="88790" cy="124837"/>
              </a:xfrm>
              <a:custGeom>
                <a:avLst/>
                <a:gdLst/>
                <a:ahLst/>
                <a:cxnLst/>
                <a:rect l="l" t="t" r="r" b="b"/>
                <a:pathLst>
                  <a:path w="2776" h="3903" extrusionOk="0">
                    <a:moveTo>
                      <a:pt x="365" y="1"/>
                    </a:moveTo>
                    <a:cubicBezTo>
                      <a:pt x="301" y="1"/>
                      <a:pt x="236" y="20"/>
                      <a:pt x="180" y="57"/>
                    </a:cubicBezTo>
                    <a:cubicBezTo>
                      <a:pt x="37" y="164"/>
                      <a:pt x="1" y="355"/>
                      <a:pt x="96" y="510"/>
                    </a:cubicBezTo>
                    <a:cubicBezTo>
                      <a:pt x="822" y="1546"/>
                      <a:pt x="1501" y="2629"/>
                      <a:pt x="2120" y="3736"/>
                    </a:cubicBezTo>
                    <a:cubicBezTo>
                      <a:pt x="2180" y="3843"/>
                      <a:pt x="2287" y="3903"/>
                      <a:pt x="2406" y="3903"/>
                    </a:cubicBezTo>
                    <a:cubicBezTo>
                      <a:pt x="2454" y="3903"/>
                      <a:pt x="2513" y="3879"/>
                      <a:pt x="2561" y="3855"/>
                    </a:cubicBezTo>
                    <a:cubicBezTo>
                      <a:pt x="2716" y="3772"/>
                      <a:pt x="2775" y="3570"/>
                      <a:pt x="2680" y="3415"/>
                    </a:cubicBezTo>
                    <a:cubicBezTo>
                      <a:pt x="2061" y="2296"/>
                      <a:pt x="1370" y="1188"/>
                      <a:pt x="620" y="141"/>
                    </a:cubicBezTo>
                    <a:cubicBezTo>
                      <a:pt x="562" y="47"/>
                      <a:pt x="465" y="1"/>
                      <a:pt x="3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30"/>
              <p:cNvSpPr/>
              <p:nvPr/>
            </p:nvSpPr>
            <p:spPr>
              <a:xfrm>
                <a:off x="5771160" y="2559705"/>
                <a:ext cx="26675" cy="145500"/>
              </a:xfrm>
              <a:custGeom>
                <a:avLst/>
                <a:gdLst/>
                <a:ahLst/>
                <a:cxnLst/>
                <a:rect l="l" t="t" r="r" b="b"/>
                <a:pathLst>
                  <a:path w="834" h="4549" extrusionOk="0">
                    <a:moveTo>
                      <a:pt x="512" y="0"/>
                    </a:moveTo>
                    <a:cubicBezTo>
                      <a:pt x="334" y="0"/>
                      <a:pt x="238" y="119"/>
                      <a:pt x="238" y="298"/>
                    </a:cubicBezTo>
                    <a:lnTo>
                      <a:pt x="238" y="381"/>
                    </a:lnTo>
                    <a:cubicBezTo>
                      <a:pt x="238" y="1655"/>
                      <a:pt x="143" y="2929"/>
                      <a:pt x="24" y="4191"/>
                    </a:cubicBezTo>
                    <a:cubicBezTo>
                      <a:pt x="0" y="4370"/>
                      <a:pt x="119" y="4524"/>
                      <a:pt x="298" y="4536"/>
                    </a:cubicBezTo>
                    <a:cubicBezTo>
                      <a:pt x="310" y="4536"/>
                      <a:pt x="310" y="4548"/>
                      <a:pt x="322" y="4548"/>
                    </a:cubicBezTo>
                    <a:cubicBezTo>
                      <a:pt x="488" y="4548"/>
                      <a:pt x="619" y="4417"/>
                      <a:pt x="643" y="4251"/>
                    </a:cubicBezTo>
                    <a:cubicBezTo>
                      <a:pt x="762" y="2977"/>
                      <a:pt x="834" y="1679"/>
                      <a:pt x="834" y="381"/>
                    </a:cubicBezTo>
                    <a:lnTo>
                      <a:pt x="834" y="310"/>
                    </a:lnTo>
                    <a:cubicBezTo>
                      <a:pt x="834" y="131"/>
                      <a:pt x="691" y="0"/>
                      <a:pt x="5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30"/>
              <p:cNvSpPr/>
              <p:nvPr/>
            </p:nvSpPr>
            <p:spPr>
              <a:xfrm>
                <a:off x="5483272" y="3254589"/>
                <a:ext cx="98642" cy="117769"/>
              </a:xfrm>
              <a:custGeom>
                <a:avLst/>
                <a:gdLst/>
                <a:ahLst/>
                <a:cxnLst/>
                <a:rect l="l" t="t" r="r" b="b"/>
                <a:pathLst>
                  <a:path w="3084" h="3682" extrusionOk="0">
                    <a:moveTo>
                      <a:pt x="2718" y="0"/>
                    </a:moveTo>
                    <a:cubicBezTo>
                      <a:pt x="2618" y="0"/>
                      <a:pt x="2518" y="47"/>
                      <a:pt x="2453" y="134"/>
                    </a:cubicBezTo>
                    <a:cubicBezTo>
                      <a:pt x="1727" y="1182"/>
                      <a:pt x="941" y="2194"/>
                      <a:pt x="119" y="3146"/>
                    </a:cubicBezTo>
                    <a:cubicBezTo>
                      <a:pt x="0" y="3289"/>
                      <a:pt x="24" y="3491"/>
                      <a:pt x="155" y="3599"/>
                    </a:cubicBezTo>
                    <a:cubicBezTo>
                      <a:pt x="214" y="3658"/>
                      <a:pt x="286" y="3682"/>
                      <a:pt x="369" y="3682"/>
                    </a:cubicBezTo>
                    <a:cubicBezTo>
                      <a:pt x="453" y="3682"/>
                      <a:pt x="548" y="3646"/>
                      <a:pt x="607" y="3563"/>
                    </a:cubicBezTo>
                    <a:cubicBezTo>
                      <a:pt x="1453" y="2587"/>
                      <a:pt x="2250" y="1563"/>
                      <a:pt x="2977" y="503"/>
                    </a:cubicBezTo>
                    <a:cubicBezTo>
                      <a:pt x="3084" y="360"/>
                      <a:pt x="3048" y="158"/>
                      <a:pt x="2905" y="62"/>
                    </a:cubicBezTo>
                    <a:cubicBezTo>
                      <a:pt x="2849" y="20"/>
                      <a:pt x="2783" y="0"/>
                      <a:pt x="2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30"/>
              <p:cNvSpPr/>
              <p:nvPr/>
            </p:nvSpPr>
            <p:spPr>
              <a:xfrm>
                <a:off x="5397203" y="1680881"/>
                <a:ext cx="107406" cy="109613"/>
              </a:xfrm>
              <a:custGeom>
                <a:avLst/>
                <a:gdLst/>
                <a:ahLst/>
                <a:cxnLst/>
                <a:rect l="l" t="t" r="r" b="b"/>
                <a:pathLst>
                  <a:path w="3358" h="3427" extrusionOk="0">
                    <a:moveTo>
                      <a:pt x="352" y="0"/>
                    </a:moveTo>
                    <a:cubicBezTo>
                      <a:pt x="267" y="0"/>
                      <a:pt x="182" y="36"/>
                      <a:pt x="119" y="105"/>
                    </a:cubicBezTo>
                    <a:cubicBezTo>
                      <a:pt x="0" y="224"/>
                      <a:pt x="0" y="438"/>
                      <a:pt x="131" y="557"/>
                    </a:cubicBezTo>
                    <a:cubicBezTo>
                      <a:pt x="1048" y="1426"/>
                      <a:pt x="1929" y="2355"/>
                      <a:pt x="2763" y="3307"/>
                    </a:cubicBezTo>
                    <a:cubicBezTo>
                      <a:pt x="2822" y="3379"/>
                      <a:pt x="2917" y="3427"/>
                      <a:pt x="3001" y="3427"/>
                    </a:cubicBezTo>
                    <a:cubicBezTo>
                      <a:pt x="3072" y="3427"/>
                      <a:pt x="3155" y="3391"/>
                      <a:pt x="3215" y="3343"/>
                    </a:cubicBezTo>
                    <a:cubicBezTo>
                      <a:pt x="3346" y="3224"/>
                      <a:pt x="3358" y="3022"/>
                      <a:pt x="3251" y="2891"/>
                    </a:cubicBezTo>
                    <a:cubicBezTo>
                      <a:pt x="2405" y="1914"/>
                      <a:pt x="1512" y="974"/>
                      <a:pt x="572" y="93"/>
                    </a:cubicBezTo>
                    <a:cubicBezTo>
                      <a:pt x="509" y="30"/>
                      <a:pt x="431" y="0"/>
                      <a:pt x="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0"/>
              <p:cNvSpPr/>
              <p:nvPr/>
            </p:nvSpPr>
            <p:spPr>
              <a:xfrm>
                <a:off x="5676711" y="2080905"/>
                <a:ext cx="66305" cy="135712"/>
              </a:xfrm>
              <a:custGeom>
                <a:avLst/>
                <a:gdLst/>
                <a:ahLst/>
                <a:cxnLst/>
                <a:rect l="l" t="t" r="r" b="b"/>
                <a:pathLst>
                  <a:path w="2073" h="4243" extrusionOk="0">
                    <a:moveTo>
                      <a:pt x="371" y="0"/>
                    </a:moveTo>
                    <a:cubicBezTo>
                      <a:pt x="327" y="0"/>
                      <a:pt x="282" y="9"/>
                      <a:pt x="239" y="28"/>
                    </a:cubicBezTo>
                    <a:cubicBezTo>
                      <a:pt x="72" y="99"/>
                      <a:pt x="1" y="290"/>
                      <a:pt x="72" y="444"/>
                    </a:cubicBezTo>
                    <a:cubicBezTo>
                      <a:pt x="572" y="1611"/>
                      <a:pt x="1024" y="2814"/>
                      <a:pt x="1405" y="4016"/>
                    </a:cubicBezTo>
                    <a:cubicBezTo>
                      <a:pt x="1441" y="4159"/>
                      <a:pt x="1572" y="4243"/>
                      <a:pt x="1703" y="4243"/>
                    </a:cubicBezTo>
                    <a:cubicBezTo>
                      <a:pt x="1739" y="4243"/>
                      <a:pt x="1775" y="4243"/>
                      <a:pt x="1810" y="4231"/>
                    </a:cubicBezTo>
                    <a:cubicBezTo>
                      <a:pt x="1977" y="4171"/>
                      <a:pt x="2072" y="3993"/>
                      <a:pt x="2013" y="3826"/>
                    </a:cubicBezTo>
                    <a:cubicBezTo>
                      <a:pt x="1632" y="2600"/>
                      <a:pt x="1167" y="1373"/>
                      <a:pt x="655" y="194"/>
                    </a:cubicBezTo>
                    <a:cubicBezTo>
                      <a:pt x="611" y="71"/>
                      <a:pt x="496" y="0"/>
                      <a:pt x="3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30"/>
              <p:cNvSpPr/>
              <p:nvPr/>
            </p:nvSpPr>
            <p:spPr>
              <a:xfrm>
                <a:off x="5720497" y="2805854"/>
                <a:ext cx="53735" cy="139647"/>
              </a:xfrm>
              <a:custGeom>
                <a:avLst/>
                <a:gdLst/>
                <a:ahLst/>
                <a:cxnLst/>
                <a:rect l="l" t="t" r="r" b="b"/>
                <a:pathLst>
                  <a:path w="1680" h="4366" extrusionOk="0">
                    <a:moveTo>
                      <a:pt x="1325" y="1"/>
                    </a:moveTo>
                    <a:cubicBezTo>
                      <a:pt x="1174" y="1"/>
                      <a:pt x="1044" y="102"/>
                      <a:pt x="1013" y="257"/>
                    </a:cubicBezTo>
                    <a:cubicBezTo>
                      <a:pt x="751" y="1496"/>
                      <a:pt x="441" y="2734"/>
                      <a:pt x="60" y="3948"/>
                    </a:cubicBezTo>
                    <a:cubicBezTo>
                      <a:pt x="1" y="4115"/>
                      <a:pt x="96" y="4294"/>
                      <a:pt x="263" y="4353"/>
                    </a:cubicBezTo>
                    <a:cubicBezTo>
                      <a:pt x="298" y="4353"/>
                      <a:pt x="334" y="4365"/>
                      <a:pt x="370" y="4365"/>
                    </a:cubicBezTo>
                    <a:cubicBezTo>
                      <a:pt x="501" y="4365"/>
                      <a:pt x="632" y="4270"/>
                      <a:pt x="667" y="4139"/>
                    </a:cubicBezTo>
                    <a:cubicBezTo>
                      <a:pt x="1060" y="2913"/>
                      <a:pt x="1382" y="1650"/>
                      <a:pt x="1644" y="388"/>
                    </a:cubicBezTo>
                    <a:cubicBezTo>
                      <a:pt x="1680" y="210"/>
                      <a:pt x="1560" y="43"/>
                      <a:pt x="1394" y="7"/>
                    </a:cubicBezTo>
                    <a:cubicBezTo>
                      <a:pt x="1371" y="3"/>
                      <a:pt x="1348" y="1"/>
                      <a:pt x="13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30"/>
              <p:cNvSpPr/>
              <p:nvPr/>
            </p:nvSpPr>
            <p:spPr>
              <a:xfrm>
                <a:off x="5623394" y="3040137"/>
                <a:ext cx="77724" cy="130787"/>
              </a:xfrm>
              <a:custGeom>
                <a:avLst/>
                <a:gdLst/>
                <a:ahLst/>
                <a:cxnLst/>
                <a:rect l="l" t="t" r="r" b="b"/>
                <a:pathLst>
                  <a:path w="2430" h="4089" extrusionOk="0">
                    <a:moveTo>
                      <a:pt x="2060" y="1"/>
                    </a:moveTo>
                    <a:cubicBezTo>
                      <a:pt x="1939" y="1"/>
                      <a:pt x="1827" y="72"/>
                      <a:pt x="1775" y="195"/>
                    </a:cubicBezTo>
                    <a:cubicBezTo>
                      <a:pt x="1275" y="1350"/>
                      <a:pt x="703" y="2505"/>
                      <a:pt x="96" y="3612"/>
                    </a:cubicBezTo>
                    <a:cubicBezTo>
                      <a:pt x="1" y="3767"/>
                      <a:pt x="60" y="3958"/>
                      <a:pt x="215" y="4053"/>
                    </a:cubicBezTo>
                    <a:cubicBezTo>
                      <a:pt x="263" y="4077"/>
                      <a:pt x="322" y="4089"/>
                      <a:pt x="370" y="4089"/>
                    </a:cubicBezTo>
                    <a:cubicBezTo>
                      <a:pt x="489" y="4089"/>
                      <a:pt x="596" y="4029"/>
                      <a:pt x="655" y="3922"/>
                    </a:cubicBezTo>
                    <a:cubicBezTo>
                      <a:pt x="1275" y="2803"/>
                      <a:pt x="1858" y="1624"/>
                      <a:pt x="2358" y="445"/>
                    </a:cubicBezTo>
                    <a:cubicBezTo>
                      <a:pt x="2430" y="279"/>
                      <a:pt x="2358" y="100"/>
                      <a:pt x="2191" y="29"/>
                    </a:cubicBezTo>
                    <a:cubicBezTo>
                      <a:pt x="2148" y="10"/>
                      <a:pt x="2103" y="1"/>
                      <a:pt x="20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30"/>
              <p:cNvSpPr/>
              <p:nvPr/>
            </p:nvSpPr>
            <p:spPr>
              <a:xfrm>
                <a:off x="5097129" y="3591253"/>
                <a:ext cx="131011" cy="80442"/>
              </a:xfrm>
              <a:custGeom>
                <a:avLst/>
                <a:gdLst/>
                <a:ahLst/>
                <a:cxnLst/>
                <a:rect l="l" t="t" r="r" b="b"/>
                <a:pathLst>
                  <a:path w="4096" h="2515" extrusionOk="0">
                    <a:moveTo>
                      <a:pt x="3727" y="0"/>
                    </a:moveTo>
                    <a:cubicBezTo>
                      <a:pt x="3669" y="0"/>
                      <a:pt x="3611" y="16"/>
                      <a:pt x="3560" y="50"/>
                    </a:cubicBezTo>
                    <a:cubicBezTo>
                      <a:pt x="2489" y="716"/>
                      <a:pt x="1369" y="1336"/>
                      <a:pt x="226" y="1895"/>
                    </a:cubicBezTo>
                    <a:cubicBezTo>
                      <a:pt x="72" y="1978"/>
                      <a:pt x="0" y="2169"/>
                      <a:pt x="84" y="2336"/>
                    </a:cubicBezTo>
                    <a:cubicBezTo>
                      <a:pt x="143" y="2443"/>
                      <a:pt x="250" y="2514"/>
                      <a:pt x="369" y="2514"/>
                    </a:cubicBezTo>
                    <a:cubicBezTo>
                      <a:pt x="417" y="2514"/>
                      <a:pt x="465" y="2502"/>
                      <a:pt x="512" y="2479"/>
                    </a:cubicBezTo>
                    <a:cubicBezTo>
                      <a:pt x="1667" y="1907"/>
                      <a:pt x="2810" y="1276"/>
                      <a:pt x="3894" y="597"/>
                    </a:cubicBezTo>
                    <a:cubicBezTo>
                      <a:pt x="4048" y="502"/>
                      <a:pt x="4096" y="300"/>
                      <a:pt x="4001" y="145"/>
                    </a:cubicBezTo>
                    <a:cubicBezTo>
                      <a:pt x="3939" y="53"/>
                      <a:pt x="3833" y="0"/>
                      <a:pt x="37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30"/>
              <p:cNvSpPr/>
              <p:nvPr/>
            </p:nvSpPr>
            <p:spPr>
              <a:xfrm>
                <a:off x="4564756" y="740935"/>
                <a:ext cx="19063" cy="143996"/>
              </a:xfrm>
              <a:custGeom>
                <a:avLst/>
                <a:gdLst/>
                <a:ahLst/>
                <a:cxnLst/>
                <a:rect l="l" t="t" r="r" b="b"/>
                <a:pathLst>
                  <a:path w="596" h="4502" extrusionOk="0">
                    <a:moveTo>
                      <a:pt x="298" y="1"/>
                    </a:moveTo>
                    <a:cubicBezTo>
                      <a:pt x="119" y="1"/>
                      <a:pt x="0" y="144"/>
                      <a:pt x="0" y="322"/>
                    </a:cubicBezTo>
                    <a:lnTo>
                      <a:pt x="0" y="4180"/>
                    </a:lnTo>
                    <a:cubicBezTo>
                      <a:pt x="0" y="4359"/>
                      <a:pt x="119" y="4502"/>
                      <a:pt x="298" y="4502"/>
                    </a:cubicBezTo>
                    <a:cubicBezTo>
                      <a:pt x="477" y="4502"/>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30"/>
              <p:cNvSpPr/>
              <p:nvPr/>
            </p:nvSpPr>
            <p:spPr>
              <a:xfrm>
                <a:off x="4564756" y="494179"/>
                <a:ext cx="19063" cy="143996"/>
              </a:xfrm>
              <a:custGeom>
                <a:avLst/>
                <a:gdLst/>
                <a:ahLst/>
                <a:cxnLst/>
                <a:rect l="l" t="t" r="r" b="b"/>
                <a:pathLst>
                  <a:path w="596" h="4502" extrusionOk="0">
                    <a:moveTo>
                      <a:pt x="298" y="1"/>
                    </a:moveTo>
                    <a:cubicBezTo>
                      <a:pt x="119" y="1"/>
                      <a:pt x="0" y="144"/>
                      <a:pt x="0" y="322"/>
                    </a:cubicBezTo>
                    <a:lnTo>
                      <a:pt x="0" y="4180"/>
                    </a:lnTo>
                    <a:cubicBezTo>
                      <a:pt x="0" y="4358"/>
                      <a:pt x="119" y="4501"/>
                      <a:pt x="298" y="4501"/>
                    </a:cubicBezTo>
                    <a:cubicBezTo>
                      <a:pt x="477" y="4501"/>
                      <a:pt x="596" y="4358"/>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30"/>
              <p:cNvSpPr/>
              <p:nvPr/>
            </p:nvSpPr>
            <p:spPr>
              <a:xfrm>
                <a:off x="4564756" y="282"/>
                <a:ext cx="19063" cy="144348"/>
              </a:xfrm>
              <a:custGeom>
                <a:avLst/>
                <a:gdLst/>
                <a:ahLst/>
                <a:cxnLst/>
                <a:rect l="l" t="t" r="r" b="b"/>
                <a:pathLst>
                  <a:path w="596" h="4513" extrusionOk="0">
                    <a:moveTo>
                      <a:pt x="298" y="0"/>
                    </a:moveTo>
                    <a:cubicBezTo>
                      <a:pt x="119" y="0"/>
                      <a:pt x="0" y="155"/>
                      <a:pt x="0" y="334"/>
                    </a:cubicBezTo>
                    <a:lnTo>
                      <a:pt x="0" y="4191"/>
                    </a:lnTo>
                    <a:cubicBezTo>
                      <a:pt x="0" y="4370"/>
                      <a:pt x="119" y="4513"/>
                      <a:pt x="298" y="4513"/>
                    </a:cubicBezTo>
                    <a:cubicBezTo>
                      <a:pt x="477" y="4513"/>
                      <a:pt x="596" y="4370"/>
                      <a:pt x="596" y="4191"/>
                    </a:cubicBezTo>
                    <a:lnTo>
                      <a:pt x="596" y="334"/>
                    </a:lnTo>
                    <a:cubicBezTo>
                      <a:pt x="596" y="155"/>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30"/>
              <p:cNvSpPr/>
              <p:nvPr/>
            </p:nvSpPr>
            <p:spPr>
              <a:xfrm>
                <a:off x="4564756" y="247422"/>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30"/>
              <p:cNvSpPr/>
              <p:nvPr/>
            </p:nvSpPr>
            <p:spPr>
              <a:xfrm>
                <a:off x="4564756" y="988108"/>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30"/>
              <p:cNvSpPr/>
              <p:nvPr/>
            </p:nvSpPr>
            <p:spPr>
              <a:xfrm>
                <a:off x="4564756" y="4709349"/>
                <a:ext cx="19063" cy="144380"/>
              </a:xfrm>
              <a:custGeom>
                <a:avLst/>
                <a:gdLst/>
                <a:ahLst/>
                <a:cxnLst/>
                <a:rect l="l" t="t" r="r" b="b"/>
                <a:pathLst>
                  <a:path w="596" h="4514" extrusionOk="0">
                    <a:moveTo>
                      <a:pt x="298" y="1"/>
                    </a:moveTo>
                    <a:cubicBezTo>
                      <a:pt x="119" y="1"/>
                      <a:pt x="0" y="156"/>
                      <a:pt x="0" y="322"/>
                    </a:cubicBezTo>
                    <a:lnTo>
                      <a:pt x="0" y="4192"/>
                    </a:lnTo>
                    <a:cubicBezTo>
                      <a:pt x="0" y="4358"/>
                      <a:pt x="119" y="4513"/>
                      <a:pt x="298" y="4513"/>
                    </a:cubicBezTo>
                    <a:cubicBezTo>
                      <a:pt x="477" y="4513"/>
                      <a:pt x="596" y="4358"/>
                      <a:pt x="596" y="4192"/>
                    </a:cubicBezTo>
                    <a:lnTo>
                      <a:pt x="596" y="322"/>
                    </a:lnTo>
                    <a:cubicBezTo>
                      <a:pt x="596" y="156"/>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30"/>
              <p:cNvSpPr/>
              <p:nvPr/>
            </p:nvSpPr>
            <p:spPr>
              <a:xfrm>
                <a:off x="4564756" y="4462593"/>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30"/>
              <p:cNvSpPr/>
              <p:nvPr/>
            </p:nvSpPr>
            <p:spPr>
              <a:xfrm>
                <a:off x="4564756" y="4215836"/>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30"/>
              <p:cNvSpPr/>
              <p:nvPr/>
            </p:nvSpPr>
            <p:spPr>
              <a:xfrm>
                <a:off x="4564756" y="3969080"/>
                <a:ext cx="19063" cy="143964"/>
              </a:xfrm>
              <a:custGeom>
                <a:avLst/>
                <a:gdLst/>
                <a:ahLst/>
                <a:cxnLst/>
                <a:rect l="l" t="t" r="r" b="b"/>
                <a:pathLst>
                  <a:path w="596" h="4501" extrusionOk="0">
                    <a:moveTo>
                      <a:pt x="298" y="0"/>
                    </a:moveTo>
                    <a:cubicBezTo>
                      <a:pt x="119" y="0"/>
                      <a:pt x="0" y="143"/>
                      <a:pt x="0" y="321"/>
                    </a:cubicBezTo>
                    <a:lnTo>
                      <a:pt x="0" y="4179"/>
                    </a:lnTo>
                    <a:cubicBezTo>
                      <a:pt x="0" y="4358"/>
                      <a:pt x="119" y="4501"/>
                      <a:pt x="298" y="4501"/>
                    </a:cubicBezTo>
                    <a:cubicBezTo>
                      <a:pt x="477" y="4501"/>
                      <a:pt x="596" y="4358"/>
                      <a:pt x="596" y="4179"/>
                    </a:cubicBezTo>
                    <a:lnTo>
                      <a:pt x="596" y="321"/>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30"/>
              <p:cNvSpPr/>
              <p:nvPr/>
            </p:nvSpPr>
            <p:spPr>
              <a:xfrm>
                <a:off x="4564756" y="4956490"/>
                <a:ext cx="19063" cy="143996"/>
              </a:xfrm>
              <a:custGeom>
                <a:avLst/>
                <a:gdLst/>
                <a:ahLst/>
                <a:cxnLst/>
                <a:rect l="l" t="t" r="r" b="b"/>
                <a:pathLst>
                  <a:path w="596" h="4502" extrusionOk="0">
                    <a:moveTo>
                      <a:pt x="298" y="1"/>
                    </a:moveTo>
                    <a:cubicBezTo>
                      <a:pt x="119" y="1"/>
                      <a:pt x="0" y="144"/>
                      <a:pt x="0" y="322"/>
                    </a:cubicBezTo>
                    <a:lnTo>
                      <a:pt x="0" y="4180"/>
                    </a:lnTo>
                    <a:cubicBezTo>
                      <a:pt x="0" y="4359"/>
                      <a:pt x="119" y="4501"/>
                      <a:pt x="298" y="4501"/>
                    </a:cubicBezTo>
                    <a:cubicBezTo>
                      <a:pt x="477" y="4501"/>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30"/>
              <p:cNvSpPr/>
              <p:nvPr/>
            </p:nvSpPr>
            <p:spPr>
              <a:xfrm>
                <a:off x="751793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30"/>
              <p:cNvSpPr/>
              <p:nvPr/>
            </p:nvSpPr>
            <p:spPr>
              <a:xfrm>
                <a:off x="77650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30"/>
              <p:cNvSpPr/>
              <p:nvPr/>
            </p:nvSpPr>
            <p:spPr>
              <a:xfrm>
                <a:off x="702438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30"/>
              <p:cNvSpPr/>
              <p:nvPr/>
            </p:nvSpPr>
            <p:spPr>
              <a:xfrm>
                <a:off x="6777248" y="2559705"/>
                <a:ext cx="144348" cy="24021"/>
              </a:xfrm>
              <a:custGeom>
                <a:avLst/>
                <a:gdLst/>
                <a:ahLst/>
                <a:cxnLst/>
                <a:rect l="l" t="t" r="r" b="b"/>
                <a:pathLst>
                  <a:path w="4513" h="751" extrusionOk="0">
                    <a:moveTo>
                      <a:pt x="322" y="0"/>
                    </a:moveTo>
                    <a:cubicBezTo>
                      <a:pt x="155" y="0"/>
                      <a:pt x="1" y="191"/>
                      <a:pt x="1" y="369"/>
                    </a:cubicBezTo>
                    <a:cubicBezTo>
                      <a:pt x="1" y="548"/>
                      <a:pt x="155" y="750"/>
                      <a:pt x="322"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30"/>
              <p:cNvSpPr/>
              <p:nvPr/>
            </p:nvSpPr>
            <p:spPr>
              <a:xfrm>
                <a:off x="72711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30"/>
              <p:cNvSpPr/>
              <p:nvPr/>
            </p:nvSpPr>
            <p:spPr>
              <a:xfrm>
                <a:off x="87525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30"/>
              <p:cNvSpPr/>
              <p:nvPr/>
            </p:nvSpPr>
            <p:spPr>
              <a:xfrm>
                <a:off x="653049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30"/>
              <p:cNvSpPr/>
              <p:nvPr/>
            </p:nvSpPr>
            <p:spPr>
              <a:xfrm>
                <a:off x="850537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30"/>
              <p:cNvSpPr/>
              <p:nvPr/>
            </p:nvSpPr>
            <p:spPr>
              <a:xfrm>
                <a:off x="825858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30"/>
              <p:cNvSpPr/>
              <p:nvPr/>
            </p:nvSpPr>
            <p:spPr>
              <a:xfrm>
                <a:off x="8011831"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30"/>
              <p:cNvSpPr/>
              <p:nvPr/>
            </p:nvSpPr>
            <p:spPr>
              <a:xfrm>
                <a:off x="8999272" y="2559705"/>
                <a:ext cx="143996" cy="24021"/>
              </a:xfrm>
              <a:custGeom>
                <a:avLst/>
                <a:gdLst/>
                <a:ahLst/>
                <a:cxnLst/>
                <a:rect l="l" t="t" r="r" b="b"/>
                <a:pathLst>
                  <a:path w="4502" h="751" extrusionOk="0">
                    <a:moveTo>
                      <a:pt x="322" y="0"/>
                    </a:moveTo>
                    <a:cubicBezTo>
                      <a:pt x="143" y="0"/>
                      <a:pt x="1" y="191"/>
                      <a:pt x="1" y="369"/>
                    </a:cubicBezTo>
                    <a:cubicBezTo>
                      <a:pt x="1"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30"/>
              <p:cNvSpPr/>
              <p:nvPr/>
            </p:nvSpPr>
            <p:spPr>
              <a:xfrm>
                <a:off x="603694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30"/>
              <p:cNvSpPr/>
              <p:nvPr/>
            </p:nvSpPr>
            <p:spPr>
              <a:xfrm>
                <a:off x="6283735"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30"/>
              <p:cNvSpPr/>
              <p:nvPr/>
            </p:nvSpPr>
            <p:spPr>
              <a:xfrm>
                <a:off x="2044929" y="2559705"/>
                <a:ext cx="144380" cy="24021"/>
              </a:xfrm>
              <a:custGeom>
                <a:avLst/>
                <a:gdLst/>
                <a:ahLst/>
                <a:cxnLst/>
                <a:rect l="l" t="t" r="r" b="b"/>
                <a:pathLst>
                  <a:path w="4514" h="751" extrusionOk="0">
                    <a:moveTo>
                      <a:pt x="334" y="0"/>
                    </a:moveTo>
                    <a:cubicBezTo>
                      <a:pt x="155" y="0"/>
                      <a:pt x="1" y="191"/>
                      <a:pt x="1" y="369"/>
                    </a:cubicBezTo>
                    <a:cubicBezTo>
                      <a:pt x="1" y="548"/>
                      <a:pt x="155" y="750"/>
                      <a:pt x="334"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30"/>
              <p:cNvSpPr/>
              <p:nvPr/>
            </p:nvSpPr>
            <p:spPr>
              <a:xfrm>
                <a:off x="253882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30"/>
              <p:cNvSpPr/>
              <p:nvPr/>
            </p:nvSpPr>
            <p:spPr>
              <a:xfrm>
                <a:off x="229206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30"/>
              <p:cNvSpPr/>
              <p:nvPr/>
            </p:nvSpPr>
            <p:spPr>
              <a:xfrm>
                <a:off x="303275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30"/>
              <p:cNvSpPr/>
              <p:nvPr/>
            </p:nvSpPr>
            <p:spPr>
              <a:xfrm>
                <a:off x="278561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30"/>
              <p:cNvSpPr/>
              <p:nvPr/>
            </p:nvSpPr>
            <p:spPr>
              <a:xfrm>
                <a:off x="179817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30"/>
              <p:cNvSpPr/>
              <p:nvPr/>
            </p:nvSpPr>
            <p:spPr>
              <a:xfrm>
                <a:off x="700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30"/>
              <p:cNvSpPr/>
              <p:nvPr/>
            </p:nvSpPr>
            <p:spPr>
              <a:xfrm>
                <a:off x="31718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30"/>
              <p:cNvSpPr/>
              <p:nvPr/>
            </p:nvSpPr>
            <p:spPr>
              <a:xfrm>
                <a:off x="810730"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30"/>
              <p:cNvSpPr/>
              <p:nvPr/>
            </p:nvSpPr>
            <p:spPr>
              <a:xfrm>
                <a:off x="5639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30"/>
              <p:cNvSpPr/>
              <p:nvPr/>
            </p:nvSpPr>
            <p:spPr>
              <a:xfrm>
                <a:off x="15514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0"/>
              <p:cNvSpPr/>
              <p:nvPr/>
            </p:nvSpPr>
            <p:spPr>
              <a:xfrm>
                <a:off x="130462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30"/>
              <p:cNvSpPr/>
              <p:nvPr/>
            </p:nvSpPr>
            <p:spPr>
              <a:xfrm>
                <a:off x="1057487" y="2559705"/>
                <a:ext cx="144380" cy="24021"/>
              </a:xfrm>
              <a:custGeom>
                <a:avLst/>
                <a:gdLst/>
                <a:ahLst/>
                <a:cxnLst/>
                <a:rect l="l" t="t" r="r" b="b"/>
                <a:pathLst>
                  <a:path w="4514" h="751" extrusionOk="0">
                    <a:moveTo>
                      <a:pt x="322" y="0"/>
                    </a:moveTo>
                    <a:cubicBezTo>
                      <a:pt x="155" y="0"/>
                      <a:pt x="1" y="191"/>
                      <a:pt x="1" y="369"/>
                    </a:cubicBezTo>
                    <a:cubicBezTo>
                      <a:pt x="1" y="548"/>
                      <a:pt x="155" y="750"/>
                      <a:pt x="322" y="750"/>
                    </a:cubicBezTo>
                    <a:lnTo>
                      <a:pt x="4192" y="750"/>
                    </a:lnTo>
                    <a:cubicBezTo>
                      <a:pt x="4358" y="750"/>
                      <a:pt x="4513" y="548"/>
                      <a:pt x="4513" y="369"/>
                    </a:cubicBezTo>
                    <a:cubicBezTo>
                      <a:pt x="4513" y="191"/>
                      <a:pt x="4358"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096" name="Google Shape;1096;p30"/>
          <p:cNvGrpSpPr/>
          <p:nvPr/>
        </p:nvGrpSpPr>
        <p:grpSpPr>
          <a:xfrm>
            <a:off x="5515296" y="3047686"/>
            <a:ext cx="3517532" cy="830854"/>
            <a:chOff x="5257532" y="2809721"/>
            <a:chExt cx="2945513" cy="783529"/>
          </a:xfrm>
        </p:grpSpPr>
        <p:grpSp>
          <p:nvGrpSpPr>
            <p:cNvPr id="1097" name="Google Shape;1097;p30"/>
            <p:cNvGrpSpPr/>
            <p:nvPr/>
          </p:nvGrpSpPr>
          <p:grpSpPr>
            <a:xfrm>
              <a:off x="5257532" y="2809721"/>
              <a:ext cx="331090" cy="495663"/>
              <a:chOff x="11613932" y="1650071"/>
              <a:chExt cx="331090" cy="495663"/>
            </a:xfrm>
          </p:grpSpPr>
          <p:sp>
            <p:nvSpPr>
              <p:cNvPr id="1098" name="Google Shape;1098;p30"/>
              <p:cNvSpPr/>
              <p:nvPr/>
            </p:nvSpPr>
            <p:spPr>
              <a:xfrm>
                <a:off x="11613932" y="1650071"/>
                <a:ext cx="331090" cy="495663"/>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30"/>
              <p:cNvSpPr/>
              <p:nvPr/>
            </p:nvSpPr>
            <p:spPr>
              <a:xfrm>
                <a:off x="11697912" y="1778325"/>
                <a:ext cx="163144" cy="163812"/>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0" name="Google Shape;1100;p30"/>
            <p:cNvSpPr txBox="1"/>
            <p:nvPr/>
          </p:nvSpPr>
          <p:spPr>
            <a:xfrm>
              <a:off x="6257400" y="3163650"/>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1101" name="Google Shape;1101;p30"/>
            <p:cNvSpPr txBox="1"/>
            <p:nvPr/>
          </p:nvSpPr>
          <p:spPr>
            <a:xfrm>
              <a:off x="5957880" y="2853380"/>
              <a:ext cx="2245165"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Providers and Administrators Understanding the need for and benefits of specialized EI </a:t>
              </a:r>
              <a:endParaRPr sz="1400" b="1" i="0" u="none" strike="noStrike" cap="none">
                <a:solidFill>
                  <a:srgbClr val="ECF4DB"/>
                </a:solidFill>
                <a:latin typeface="Roboto"/>
                <a:ea typeface="Roboto"/>
                <a:cs typeface="Roboto"/>
                <a:sym typeface="Roboto"/>
              </a:endParaRPr>
            </a:p>
          </p:txBody>
        </p:sp>
        <p:cxnSp>
          <p:nvCxnSpPr>
            <p:cNvPr id="1102" name="Google Shape;1102;p30"/>
            <p:cNvCxnSpPr/>
            <p:nvPr/>
          </p:nvCxnSpPr>
          <p:spPr>
            <a:xfrm rot="10800000" flipH="1">
              <a:off x="5359557" y="3147900"/>
              <a:ext cx="803700" cy="163800"/>
            </a:xfrm>
            <a:prstGeom prst="bentConnector3">
              <a:avLst>
                <a:gd name="adj1" fmla="val 12948"/>
              </a:avLst>
            </a:prstGeom>
            <a:noFill/>
            <a:ln w="9525" cap="flat" cmpd="sng">
              <a:solidFill>
                <a:schemeClr val="accent6"/>
              </a:solidFill>
              <a:prstDash val="solid"/>
              <a:round/>
              <a:headEnd type="oval" w="med" len="med"/>
              <a:tailEnd type="oval" w="med" len="med"/>
            </a:ln>
          </p:spPr>
        </p:cxnSp>
      </p:grpSp>
      <p:grpSp>
        <p:nvGrpSpPr>
          <p:cNvPr id="1103" name="Google Shape;1103;p30"/>
          <p:cNvGrpSpPr/>
          <p:nvPr/>
        </p:nvGrpSpPr>
        <p:grpSpPr>
          <a:xfrm>
            <a:off x="5099396" y="373275"/>
            <a:ext cx="3736554" cy="1074250"/>
            <a:chOff x="5295996" y="773450"/>
            <a:chExt cx="3736554" cy="1074250"/>
          </a:xfrm>
        </p:grpSpPr>
        <p:sp>
          <p:nvSpPr>
            <p:cNvPr id="1104" name="Google Shape;1104;p30"/>
            <p:cNvSpPr txBox="1"/>
            <p:nvPr/>
          </p:nvSpPr>
          <p:spPr>
            <a:xfrm>
              <a:off x="6296550" y="898800"/>
              <a:ext cx="2736000" cy="94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Getting and keeping stakeholders on board - persistence </a:t>
              </a:r>
              <a:endParaRPr sz="1400" b="1" i="0" u="none" strike="noStrike" cap="none">
                <a:solidFill>
                  <a:srgbClr val="ECF4DB"/>
                </a:solidFill>
                <a:latin typeface="Roboto"/>
                <a:ea typeface="Roboto"/>
                <a:cs typeface="Roboto"/>
                <a:sym typeface="Roboto"/>
              </a:endParaRPr>
            </a:p>
          </p:txBody>
        </p:sp>
        <p:sp>
          <p:nvSpPr>
            <p:cNvPr id="1105" name="Google Shape;1105;p30"/>
            <p:cNvSpPr txBox="1"/>
            <p:nvPr/>
          </p:nvSpPr>
          <p:spPr>
            <a:xfrm>
              <a:off x="6368925" y="773450"/>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106" name="Google Shape;1106;p30"/>
            <p:cNvGrpSpPr/>
            <p:nvPr/>
          </p:nvGrpSpPr>
          <p:grpSpPr>
            <a:xfrm>
              <a:off x="5295996" y="1174478"/>
              <a:ext cx="380078" cy="469220"/>
              <a:chOff x="11652396" y="1914153"/>
              <a:chExt cx="380078" cy="469220"/>
            </a:xfrm>
          </p:grpSpPr>
          <p:sp>
            <p:nvSpPr>
              <p:cNvPr id="1107" name="Google Shape;1107;p3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3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09" name="Google Shape;1109;p30"/>
            <p:cNvCxnSpPr/>
            <p:nvPr/>
          </p:nvCxnSpPr>
          <p:spPr>
            <a:xfrm rot="10800000" flipH="1">
              <a:off x="5455200" y="1120725"/>
              <a:ext cx="802200" cy="531000"/>
            </a:xfrm>
            <a:prstGeom prst="bentConnector3">
              <a:avLst>
                <a:gd name="adj1" fmla="val 74508"/>
              </a:avLst>
            </a:prstGeom>
            <a:noFill/>
            <a:ln w="9525" cap="flat" cmpd="sng">
              <a:solidFill>
                <a:schemeClr val="accent2"/>
              </a:solidFill>
              <a:prstDash val="solid"/>
              <a:round/>
              <a:headEnd type="oval" w="med" len="med"/>
              <a:tailEnd type="oval" w="med" len="med"/>
            </a:ln>
          </p:spPr>
        </p:cxnSp>
      </p:grpSp>
      <p:grpSp>
        <p:nvGrpSpPr>
          <p:cNvPr id="1110" name="Google Shape;1110;p30"/>
          <p:cNvGrpSpPr/>
          <p:nvPr/>
        </p:nvGrpSpPr>
        <p:grpSpPr>
          <a:xfrm>
            <a:off x="302650" y="2703025"/>
            <a:ext cx="3466725" cy="726900"/>
            <a:chOff x="381375" y="2996450"/>
            <a:chExt cx="3466725" cy="726900"/>
          </a:xfrm>
        </p:grpSpPr>
        <p:sp>
          <p:nvSpPr>
            <p:cNvPr id="1111" name="Google Shape;1111;p30"/>
            <p:cNvSpPr txBox="1"/>
            <p:nvPr/>
          </p:nvSpPr>
          <p:spPr>
            <a:xfrm>
              <a:off x="381375" y="2996450"/>
              <a:ext cx="25053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Getting and keeping CDCs and EI providers on board</a:t>
              </a:r>
              <a:endParaRPr sz="1400" b="1" i="0" u="none" strike="noStrike" cap="none">
                <a:solidFill>
                  <a:srgbClr val="ECF4DB"/>
                </a:solidFill>
                <a:latin typeface="Roboto"/>
                <a:ea typeface="Roboto"/>
                <a:cs typeface="Roboto"/>
                <a:sym typeface="Roboto"/>
              </a:endParaRPr>
            </a:p>
          </p:txBody>
        </p:sp>
        <p:grpSp>
          <p:nvGrpSpPr>
            <p:cNvPr id="1112" name="Google Shape;1112;p30"/>
            <p:cNvGrpSpPr/>
            <p:nvPr/>
          </p:nvGrpSpPr>
          <p:grpSpPr>
            <a:xfrm>
              <a:off x="3468022" y="3073803"/>
              <a:ext cx="380078" cy="469220"/>
              <a:chOff x="11652396" y="1914153"/>
              <a:chExt cx="380078" cy="469220"/>
            </a:xfrm>
          </p:grpSpPr>
          <p:sp>
            <p:nvSpPr>
              <p:cNvPr id="1113" name="Google Shape;1113;p3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3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15" name="Google Shape;1115;p30"/>
            <p:cNvCxnSpPr/>
            <p:nvPr/>
          </p:nvCxnSpPr>
          <p:spPr>
            <a:xfrm rot="10800000">
              <a:off x="2885775" y="3378450"/>
              <a:ext cx="803700" cy="163800"/>
            </a:xfrm>
            <a:prstGeom prst="bentConnector3">
              <a:avLst>
                <a:gd name="adj1" fmla="val 40205"/>
              </a:avLst>
            </a:prstGeom>
            <a:noFill/>
            <a:ln w="9525" cap="flat" cmpd="sng">
              <a:solidFill>
                <a:schemeClr val="accent5"/>
              </a:solidFill>
              <a:prstDash val="solid"/>
              <a:round/>
              <a:headEnd type="oval" w="med" len="med"/>
              <a:tailEnd type="oval" w="med" len="med"/>
            </a:ln>
          </p:spPr>
        </p:cxnSp>
      </p:grpSp>
      <p:grpSp>
        <p:nvGrpSpPr>
          <p:cNvPr id="1116" name="Google Shape;1116;p30"/>
          <p:cNvGrpSpPr/>
          <p:nvPr/>
        </p:nvGrpSpPr>
        <p:grpSpPr>
          <a:xfrm>
            <a:off x="40525" y="905925"/>
            <a:ext cx="3807575" cy="809225"/>
            <a:chOff x="40525" y="905925"/>
            <a:chExt cx="3807575" cy="809225"/>
          </a:xfrm>
        </p:grpSpPr>
        <p:sp>
          <p:nvSpPr>
            <p:cNvPr id="1117" name="Google Shape;1117;p30"/>
            <p:cNvSpPr txBox="1"/>
            <p:nvPr/>
          </p:nvSpPr>
          <p:spPr>
            <a:xfrm>
              <a:off x="1001925" y="905925"/>
              <a:ext cx="1884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1118" name="Google Shape;1118;p30"/>
            <p:cNvSpPr txBox="1"/>
            <p:nvPr/>
          </p:nvSpPr>
          <p:spPr>
            <a:xfrm>
              <a:off x="40525" y="988250"/>
              <a:ext cx="28461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Progress takes time and is not always linear</a:t>
              </a:r>
              <a:endParaRPr sz="1400" b="1" i="0" u="none" strike="noStrike" cap="none">
                <a:solidFill>
                  <a:srgbClr val="ECF4DB"/>
                </a:solidFill>
                <a:latin typeface="Roboto"/>
                <a:ea typeface="Roboto"/>
                <a:cs typeface="Roboto"/>
                <a:sym typeface="Roboto"/>
              </a:endParaRPr>
            </a:p>
          </p:txBody>
        </p:sp>
        <p:grpSp>
          <p:nvGrpSpPr>
            <p:cNvPr id="1119" name="Google Shape;1119;p30"/>
            <p:cNvGrpSpPr/>
            <p:nvPr/>
          </p:nvGrpSpPr>
          <p:grpSpPr>
            <a:xfrm>
              <a:off x="3468022" y="1174478"/>
              <a:ext cx="380078" cy="469220"/>
              <a:chOff x="11652396" y="1914153"/>
              <a:chExt cx="380078" cy="469220"/>
            </a:xfrm>
          </p:grpSpPr>
          <p:sp>
            <p:nvSpPr>
              <p:cNvPr id="1120" name="Google Shape;1120;p3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3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22" name="Google Shape;1122;p30"/>
            <p:cNvCxnSpPr>
              <a:endCxn id="1117" idx="3"/>
            </p:cNvCxnSpPr>
            <p:nvPr/>
          </p:nvCxnSpPr>
          <p:spPr>
            <a:xfrm rot="10800000">
              <a:off x="2886525" y="1120725"/>
              <a:ext cx="802200" cy="531000"/>
            </a:xfrm>
            <a:prstGeom prst="bentConnector3">
              <a:avLst>
                <a:gd name="adj1" fmla="val 50000"/>
              </a:avLst>
            </a:prstGeom>
            <a:noFill/>
            <a:ln w="9525" cap="flat" cmpd="sng">
              <a:solidFill>
                <a:schemeClr val="accent1"/>
              </a:solidFill>
              <a:prstDash val="solid"/>
              <a:round/>
              <a:headEnd type="oval" w="med" len="med"/>
              <a:tailEnd type="oval" w="med" len="med"/>
            </a:ln>
          </p:spPr>
        </p:cxnSp>
      </p:grpSp>
      <p:sp>
        <p:nvSpPr>
          <p:cNvPr id="1123" name="Google Shape;1123;p30"/>
          <p:cNvSpPr txBox="1"/>
          <p:nvPr/>
        </p:nvSpPr>
        <p:spPr>
          <a:xfrm>
            <a:off x="302650" y="333900"/>
            <a:ext cx="3970500" cy="7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ECF4DB"/>
                </a:solidFill>
                <a:latin typeface="Roboto"/>
                <a:ea typeface="Roboto"/>
                <a:cs typeface="Roboto"/>
                <a:sym typeface="Roboto"/>
              </a:rPr>
              <a:t>CHALLENGES… so far</a:t>
            </a:r>
            <a:endParaRPr sz="3000" b="1" i="0" u="none" strike="noStrike" cap="none">
              <a:solidFill>
                <a:srgbClr val="ECF4DB"/>
              </a:solidFill>
              <a:latin typeface="Roboto"/>
              <a:ea typeface="Roboto"/>
              <a:cs typeface="Roboto"/>
              <a:sym typeface="Roboto"/>
            </a:endParaRPr>
          </a:p>
        </p:txBody>
      </p:sp>
      <p:grpSp>
        <p:nvGrpSpPr>
          <p:cNvPr id="1124" name="Google Shape;1124;p30"/>
          <p:cNvGrpSpPr/>
          <p:nvPr/>
        </p:nvGrpSpPr>
        <p:grpSpPr>
          <a:xfrm>
            <a:off x="5706084" y="1368575"/>
            <a:ext cx="3313104" cy="1087225"/>
            <a:chOff x="5295996" y="773450"/>
            <a:chExt cx="3313104" cy="1087225"/>
          </a:xfrm>
        </p:grpSpPr>
        <p:sp>
          <p:nvSpPr>
            <p:cNvPr id="1125" name="Google Shape;1125;p30"/>
            <p:cNvSpPr txBox="1"/>
            <p:nvPr/>
          </p:nvSpPr>
          <p:spPr>
            <a:xfrm>
              <a:off x="6257400" y="911775"/>
              <a:ext cx="2351700" cy="94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Developing and maintaining a cohesive core team</a:t>
              </a:r>
              <a:endParaRPr sz="1400" b="1" i="0" u="none" strike="noStrike" cap="none">
                <a:solidFill>
                  <a:srgbClr val="ECF4DB"/>
                </a:solidFill>
                <a:latin typeface="Roboto"/>
                <a:ea typeface="Roboto"/>
                <a:cs typeface="Roboto"/>
                <a:sym typeface="Roboto"/>
              </a:endParaRPr>
            </a:p>
          </p:txBody>
        </p:sp>
        <p:sp>
          <p:nvSpPr>
            <p:cNvPr id="1126" name="Google Shape;1126;p30"/>
            <p:cNvSpPr txBox="1"/>
            <p:nvPr/>
          </p:nvSpPr>
          <p:spPr>
            <a:xfrm>
              <a:off x="6368925" y="773450"/>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127" name="Google Shape;1127;p30"/>
            <p:cNvGrpSpPr/>
            <p:nvPr/>
          </p:nvGrpSpPr>
          <p:grpSpPr>
            <a:xfrm>
              <a:off x="5295996" y="1174478"/>
              <a:ext cx="380078" cy="469220"/>
              <a:chOff x="11652396" y="1914153"/>
              <a:chExt cx="380078" cy="469220"/>
            </a:xfrm>
          </p:grpSpPr>
          <p:sp>
            <p:nvSpPr>
              <p:cNvPr id="1128" name="Google Shape;1128;p30"/>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0"/>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30" name="Google Shape;1130;p30"/>
            <p:cNvCxnSpPr/>
            <p:nvPr/>
          </p:nvCxnSpPr>
          <p:spPr>
            <a:xfrm rot="10800000" flipH="1">
              <a:off x="5455200" y="1120725"/>
              <a:ext cx="802200" cy="531000"/>
            </a:xfrm>
            <a:prstGeom prst="bentConnector3">
              <a:avLst>
                <a:gd name="adj1" fmla="val -1120"/>
              </a:avLst>
            </a:prstGeom>
            <a:noFill/>
            <a:ln w="9525" cap="flat" cmpd="sng">
              <a:solidFill>
                <a:schemeClr val="accent5"/>
              </a:solidFill>
              <a:prstDash val="solid"/>
              <a:round/>
              <a:headEnd type="oval" w="med" len="med"/>
              <a:tailEnd type="oval" w="med" len="med"/>
            </a:ln>
          </p:spPr>
        </p:cxnSp>
      </p:grpSp>
      <p:grpSp>
        <p:nvGrpSpPr>
          <p:cNvPr id="1131" name="Google Shape;1131;p30"/>
          <p:cNvGrpSpPr/>
          <p:nvPr/>
        </p:nvGrpSpPr>
        <p:grpSpPr>
          <a:xfrm>
            <a:off x="188153" y="3429915"/>
            <a:ext cx="4040260" cy="850414"/>
            <a:chOff x="-128272" y="2715215"/>
            <a:chExt cx="4040260" cy="850414"/>
          </a:xfrm>
        </p:grpSpPr>
        <p:sp>
          <p:nvSpPr>
            <p:cNvPr id="1132" name="Google Shape;1132;p30"/>
            <p:cNvSpPr txBox="1"/>
            <p:nvPr/>
          </p:nvSpPr>
          <p:spPr>
            <a:xfrm>
              <a:off x="-128272" y="2838729"/>
              <a:ext cx="29100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WY EI providers may only work with a children who is D/HH every few years</a:t>
              </a:r>
              <a:endParaRPr sz="1400" b="1" i="0" u="none" strike="noStrike" cap="none">
                <a:solidFill>
                  <a:srgbClr val="ECF4DB"/>
                </a:solidFill>
                <a:latin typeface="Roboto"/>
                <a:ea typeface="Roboto"/>
                <a:cs typeface="Roboto"/>
                <a:sym typeface="Roboto"/>
              </a:endParaRPr>
            </a:p>
          </p:txBody>
        </p:sp>
        <p:grpSp>
          <p:nvGrpSpPr>
            <p:cNvPr id="1133" name="Google Shape;1133;p30"/>
            <p:cNvGrpSpPr/>
            <p:nvPr/>
          </p:nvGrpSpPr>
          <p:grpSpPr>
            <a:xfrm>
              <a:off x="3531910" y="2715215"/>
              <a:ext cx="380078" cy="469220"/>
              <a:chOff x="11716284" y="1555565"/>
              <a:chExt cx="380078" cy="469220"/>
            </a:xfrm>
          </p:grpSpPr>
          <p:sp>
            <p:nvSpPr>
              <p:cNvPr id="1134" name="Google Shape;1134;p30"/>
              <p:cNvSpPr/>
              <p:nvPr/>
            </p:nvSpPr>
            <p:spPr>
              <a:xfrm>
                <a:off x="11716284" y="1555565"/>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0"/>
              <p:cNvSpPr/>
              <p:nvPr/>
            </p:nvSpPr>
            <p:spPr>
              <a:xfrm>
                <a:off x="11813390" y="165648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36" name="Google Shape;1136;p30"/>
            <p:cNvCxnSpPr/>
            <p:nvPr/>
          </p:nvCxnSpPr>
          <p:spPr>
            <a:xfrm flipH="1">
              <a:off x="2885850" y="3212850"/>
              <a:ext cx="832500" cy="165600"/>
            </a:xfrm>
            <a:prstGeom prst="bentConnector3">
              <a:avLst>
                <a:gd name="adj1" fmla="val 88009"/>
              </a:avLst>
            </a:prstGeom>
            <a:noFill/>
            <a:ln w="9525" cap="flat" cmpd="sng">
              <a:solidFill>
                <a:schemeClr val="accent6"/>
              </a:solidFill>
              <a:prstDash val="solid"/>
              <a:round/>
              <a:headEnd type="oval" w="med" len="med"/>
              <a:tailEnd type="oval" w="med" len="med"/>
            </a:ln>
          </p:spPr>
        </p:cxnSp>
      </p:grpSp>
      <p:grpSp>
        <p:nvGrpSpPr>
          <p:cNvPr id="1137" name="Google Shape;1137;p30"/>
          <p:cNvGrpSpPr/>
          <p:nvPr/>
        </p:nvGrpSpPr>
        <p:grpSpPr>
          <a:xfrm>
            <a:off x="843125" y="4357315"/>
            <a:ext cx="6537986" cy="1191272"/>
            <a:chOff x="1512664" y="1941225"/>
            <a:chExt cx="6537986" cy="1121759"/>
          </a:xfrm>
        </p:grpSpPr>
        <p:sp>
          <p:nvSpPr>
            <p:cNvPr id="1138" name="Google Shape;1138;p30"/>
            <p:cNvSpPr txBox="1"/>
            <p:nvPr/>
          </p:nvSpPr>
          <p:spPr>
            <a:xfrm>
              <a:off x="1512664" y="2114084"/>
              <a:ext cx="3265285" cy="94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Families understanding the importance and urgency of EI</a:t>
              </a:r>
              <a:endParaRPr sz="1400" b="1" i="0" u="none" strike="noStrike" cap="none">
                <a:solidFill>
                  <a:srgbClr val="ECF4DB"/>
                </a:solidFill>
                <a:latin typeface="Roboto"/>
                <a:ea typeface="Roboto"/>
                <a:cs typeface="Roboto"/>
                <a:sym typeface="Roboto"/>
              </a:endParaRPr>
            </a:p>
          </p:txBody>
        </p:sp>
        <p:sp>
          <p:nvSpPr>
            <p:cNvPr id="1139" name="Google Shape;1139;p30"/>
            <p:cNvSpPr txBox="1"/>
            <p:nvPr/>
          </p:nvSpPr>
          <p:spPr>
            <a:xfrm>
              <a:off x="6166050" y="1941225"/>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1140" name="Google Shape;1140;p30"/>
            <p:cNvGrpSpPr/>
            <p:nvPr/>
          </p:nvGrpSpPr>
          <p:grpSpPr>
            <a:xfrm>
              <a:off x="4874592" y="2095358"/>
              <a:ext cx="388211" cy="388518"/>
              <a:chOff x="11230992" y="2835033"/>
              <a:chExt cx="388211" cy="388518"/>
            </a:xfrm>
          </p:grpSpPr>
          <p:sp>
            <p:nvSpPr>
              <p:cNvPr id="1141" name="Google Shape;1141;p30"/>
              <p:cNvSpPr/>
              <p:nvPr/>
            </p:nvSpPr>
            <p:spPr>
              <a:xfrm rot="210720">
                <a:off x="11241881" y="2845912"/>
                <a:ext cx="366432" cy="36676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30"/>
              <p:cNvSpPr/>
              <p:nvPr/>
            </p:nvSpPr>
            <p:spPr>
              <a:xfrm rot="-9846088">
                <a:off x="11320302" y="2925193"/>
                <a:ext cx="191480" cy="174909"/>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43" name="Google Shape;1143;p30"/>
            <p:cNvCxnSpPr/>
            <p:nvPr/>
          </p:nvCxnSpPr>
          <p:spPr>
            <a:xfrm>
              <a:off x="3971344" y="2340695"/>
              <a:ext cx="879000" cy="157500"/>
            </a:xfrm>
            <a:prstGeom prst="bentConnector3">
              <a:avLst>
                <a:gd name="adj1" fmla="val 126171"/>
              </a:avLst>
            </a:prstGeom>
            <a:noFill/>
            <a:ln w="9525" cap="flat" cmpd="sng">
              <a:solidFill>
                <a:schemeClr val="accent2"/>
              </a:solidFill>
              <a:prstDash val="solid"/>
              <a:round/>
              <a:headEnd type="oval" w="med" len="med"/>
              <a:tailEnd type="oval" w="med" len="med"/>
            </a:ln>
          </p:spPr>
        </p:cxnSp>
      </p:grpSp>
      <p:grpSp>
        <p:nvGrpSpPr>
          <p:cNvPr id="1144" name="Google Shape;1144;p30"/>
          <p:cNvGrpSpPr/>
          <p:nvPr/>
        </p:nvGrpSpPr>
        <p:grpSpPr>
          <a:xfrm>
            <a:off x="4656446" y="3529679"/>
            <a:ext cx="4303482" cy="1324049"/>
            <a:chOff x="-344210" y="1015308"/>
            <a:chExt cx="4303482" cy="1324049"/>
          </a:xfrm>
        </p:grpSpPr>
        <p:sp>
          <p:nvSpPr>
            <p:cNvPr id="1145" name="Google Shape;1145;p30"/>
            <p:cNvSpPr txBox="1"/>
            <p:nvPr/>
          </p:nvSpPr>
          <p:spPr>
            <a:xfrm>
              <a:off x="769964" y="1775482"/>
              <a:ext cx="3189308" cy="563875"/>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b="1" i="0" u="none" strike="noStrike" cap="none">
                  <a:solidFill>
                    <a:srgbClr val="ECF4DB"/>
                  </a:solidFill>
                  <a:latin typeface="Roboto"/>
                  <a:ea typeface="Roboto"/>
                  <a:cs typeface="Roboto"/>
                  <a:sym typeface="Roboto"/>
                </a:rPr>
                <a:t>Desire for a boots on the ground position in the EI Department Specific to Children who are D/HH</a:t>
              </a:r>
              <a:endParaRPr sz="1400" b="1" i="0" u="none" strike="noStrike" cap="none">
                <a:solidFill>
                  <a:srgbClr val="ECF4DB"/>
                </a:solidFill>
                <a:latin typeface="Roboto"/>
                <a:ea typeface="Roboto"/>
                <a:cs typeface="Roboto"/>
                <a:sym typeface="Roboto"/>
              </a:endParaRPr>
            </a:p>
          </p:txBody>
        </p:sp>
        <p:grpSp>
          <p:nvGrpSpPr>
            <p:cNvPr id="1146" name="Google Shape;1146;p30"/>
            <p:cNvGrpSpPr/>
            <p:nvPr/>
          </p:nvGrpSpPr>
          <p:grpSpPr>
            <a:xfrm>
              <a:off x="-344210" y="1015308"/>
              <a:ext cx="531571" cy="579464"/>
              <a:chOff x="7840164" y="1754983"/>
              <a:chExt cx="531571" cy="579464"/>
            </a:xfrm>
          </p:grpSpPr>
          <p:sp>
            <p:nvSpPr>
              <p:cNvPr id="1147" name="Google Shape;1147;p30"/>
              <p:cNvSpPr/>
              <p:nvPr/>
            </p:nvSpPr>
            <p:spPr>
              <a:xfrm rot="-1360311">
                <a:off x="7915910" y="1810105"/>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30"/>
              <p:cNvSpPr/>
              <p:nvPr/>
            </p:nvSpPr>
            <p:spPr>
              <a:xfrm>
                <a:off x="8003478" y="1925068"/>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149" name="Google Shape;1149;p30"/>
            <p:cNvCxnSpPr/>
            <p:nvPr/>
          </p:nvCxnSpPr>
          <p:spPr>
            <a:xfrm rot="10800000">
              <a:off x="29994" y="1585106"/>
              <a:ext cx="802200" cy="531000"/>
            </a:xfrm>
            <a:prstGeom prst="bentConnector3">
              <a:avLst>
                <a:gd name="adj1" fmla="val 673368"/>
              </a:avLst>
            </a:prstGeom>
            <a:noFill/>
            <a:ln w="9525" cap="flat" cmpd="sng">
              <a:solidFill>
                <a:schemeClr val="accent1"/>
              </a:solidFill>
              <a:prstDash val="solid"/>
              <a:round/>
              <a:headEnd type="oval" w="med" len="med"/>
              <a:tailEnd type="oval"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31"/>
          <p:cNvSpPr txBox="1">
            <a:spLocks noGrp="1"/>
          </p:cNvSpPr>
          <p:nvPr>
            <p:ph type="title"/>
          </p:nvPr>
        </p:nvSpPr>
        <p:spPr>
          <a:xfrm>
            <a:off x="1767726" y="-49113"/>
            <a:ext cx="5141380" cy="639624"/>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lt2"/>
              </a:buClr>
              <a:buSzPts val="3200"/>
              <a:buFont typeface="Century Gothic"/>
              <a:buNone/>
            </a:pPr>
            <a:r>
              <a:rPr lang="en" b="1">
                <a:solidFill>
                  <a:srgbClr val="ECF4DB"/>
                </a:solidFill>
              </a:rPr>
              <a:t>Timeline Overview </a:t>
            </a:r>
            <a:endParaRPr b="1">
              <a:solidFill>
                <a:srgbClr val="ECF4DB"/>
              </a:solidFill>
            </a:endParaRPr>
          </a:p>
        </p:txBody>
      </p:sp>
      <p:sp>
        <p:nvSpPr>
          <p:cNvPr id="1155" name="Google Shape;1155;p31"/>
          <p:cNvSpPr/>
          <p:nvPr/>
        </p:nvSpPr>
        <p:spPr>
          <a:xfrm rot="5089870">
            <a:off x="351775" y="59566"/>
            <a:ext cx="574990" cy="659813"/>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6" name="Google Shape;1156;p31"/>
          <p:cNvSpPr/>
          <p:nvPr/>
        </p:nvSpPr>
        <p:spPr>
          <a:xfrm>
            <a:off x="168010" y="837909"/>
            <a:ext cx="1183486" cy="1050300"/>
          </a:xfrm>
          <a:prstGeom prst="ellipse">
            <a:avLst/>
          </a:prstGeom>
          <a:solidFill>
            <a:srgbClr val="E2F4FB"/>
          </a:solidFill>
          <a:ln w="25400" cap="flat" cmpd="sng">
            <a:solidFill>
              <a:srgbClr val="B9E3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7" name="Google Shape;1157;p31"/>
          <p:cNvSpPr/>
          <p:nvPr/>
        </p:nvSpPr>
        <p:spPr>
          <a:xfrm>
            <a:off x="169726" y="927323"/>
            <a:ext cx="118348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Vision </a:t>
            </a:r>
            <a:endParaRPr/>
          </a:p>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SWOT and Partner </a:t>
            </a:r>
            <a:endParaRPr/>
          </a:p>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Commitments</a:t>
            </a:r>
            <a:endParaRPr/>
          </a:p>
          <a:p>
            <a:pPr marL="0" marR="0" lvl="0" indent="0" algn="ctr" rtl="0">
              <a:lnSpc>
                <a:spcPct val="100000"/>
              </a:lnSpc>
              <a:spcBef>
                <a:spcPts val="0"/>
              </a:spcBef>
              <a:spcAft>
                <a:spcPts val="0"/>
              </a:spcAft>
              <a:buNone/>
            </a:pPr>
            <a:endParaRPr sz="5400" b="1" i="0" u="none" strike="noStrike" cap="none">
              <a:solidFill>
                <a:schemeClr val="accent4"/>
              </a:solidFill>
              <a:latin typeface="Arial"/>
              <a:ea typeface="Arial"/>
              <a:cs typeface="Arial"/>
              <a:sym typeface="Arial"/>
            </a:endParaRPr>
          </a:p>
        </p:txBody>
      </p:sp>
      <p:sp>
        <p:nvSpPr>
          <p:cNvPr id="1158" name="Google Shape;1158;p31"/>
          <p:cNvSpPr/>
          <p:nvPr/>
        </p:nvSpPr>
        <p:spPr>
          <a:xfrm>
            <a:off x="639271" y="2089526"/>
            <a:ext cx="1183486" cy="1050300"/>
          </a:xfrm>
          <a:prstGeom prst="ellipse">
            <a:avLst/>
          </a:prstGeom>
          <a:solidFill>
            <a:srgbClr val="E2F4FB"/>
          </a:solidFill>
          <a:ln w="25400" cap="flat" cmpd="sng">
            <a:solidFill>
              <a:srgbClr val="B9E3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9" name="Google Shape;1159;p31"/>
          <p:cNvSpPr/>
          <p:nvPr/>
        </p:nvSpPr>
        <p:spPr>
          <a:xfrm>
            <a:off x="1772531" y="1126368"/>
            <a:ext cx="1183486" cy="1050300"/>
          </a:xfrm>
          <a:prstGeom prst="ellipse">
            <a:avLst/>
          </a:prstGeom>
          <a:solidFill>
            <a:srgbClr val="E2F4FB"/>
          </a:solidFill>
          <a:ln w="25400" cap="flat" cmpd="sng">
            <a:solidFill>
              <a:srgbClr val="BBD8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0" name="Google Shape;1160;p31"/>
          <p:cNvSpPr/>
          <p:nvPr/>
        </p:nvSpPr>
        <p:spPr>
          <a:xfrm>
            <a:off x="1772531" y="1432902"/>
            <a:ext cx="1183486"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dirty="0">
                <a:solidFill>
                  <a:schemeClr val="dk2"/>
                </a:solidFill>
                <a:latin typeface="Arial"/>
                <a:ea typeface="Arial"/>
                <a:cs typeface="Arial"/>
                <a:sym typeface="Arial"/>
              </a:rPr>
              <a:t>Logic Model</a:t>
            </a:r>
            <a:endParaRPr dirty="0"/>
          </a:p>
          <a:p>
            <a:pPr marL="0" marR="0" lvl="0" indent="0" algn="ctr" rtl="0">
              <a:lnSpc>
                <a:spcPct val="100000"/>
              </a:lnSpc>
              <a:spcBef>
                <a:spcPts val="0"/>
              </a:spcBef>
              <a:spcAft>
                <a:spcPts val="0"/>
              </a:spcAft>
              <a:buNone/>
            </a:pPr>
            <a:r>
              <a:rPr lang="en" sz="1050" b="1" i="0" u="none" strike="noStrike" cap="none" dirty="0">
                <a:solidFill>
                  <a:schemeClr val="dk2"/>
                </a:solidFill>
                <a:latin typeface="Arial"/>
                <a:ea typeface="Arial"/>
                <a:cs typeface="Arial"/>
                <a:sym typeface="Arial"/>
              </a:rPr>
              <a:t>Plan</a:t>
            </a:r>
            <a:endParaRPr dirty="0"/>
          </a:p>
        </p:txBody>
      </p:sp>
      <p:sp>
        <p:nvSpPr>
          <p:cNvPr id="1161" name="Google Shape;1161;p31"/>
          <p:cNvSpPr/>
          <p:nvPr/>
        </p:nvSpPr>
        <p:spPr>
          <a:xfrm>
            <a:off x="639271" y="2373551"/>
            <a:ext cx="1183486" cy="14080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5 Goal Small Group Work Begins</a:t>
            </a:r>
            <a:endParaRPr sz="105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endParaRPr sz="5400" b="1" i="0" u="none" strike="noStrike" cap="none">
              <a:solidFill>
                <a:schemeClr val="accent4"/>
              </a:solidFill>
              <a:latin typeface="Arial"/>
              <a:ea typeface="Arial"/>
              <a:cs typeface="Arial"/>
              <a:sym typeface="Arial"/>
            </a:endParaRPr>
          </a:p>
        </p:txBody>
      </p:sp>
      <p:sp>
        <p:nvSpPr>
          <p:cNvPr id="1162" name="Google Shape;1162;p31"/>
          <p:cNvSpPr/>
          <p:nvPr/>
        </p:nvSpPr>
        <p:spPr>
          <a:xfrm>
            <a:off x="47528" y="3428717"/>
            <a:ext cx="1183486" cy="1050300"/>
          </a:xfrm>
          <a:prstGeom prst="ellipse">
            <a:avLst/>
          </a:prstGeom>
          <a:solidFill>
            <a:srgbClr val="E2F4FB"/>
          </a:solidFill>
          <a:ln w="25400" cap="flat" cmpd="sng">
            <a:solidFill>
              <a:srgbClr val="B9E3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3" name="Google Shape;1163;p31"/>
          <p:cNvSpPr/>
          <p:nvPr/>
        </p:nvSpPr>
        <p:spPr>
          <a:xfrm>
            <a:off x="1651290" y="3642556"/>
            <a:ext cx="1183486" cy="1050300"/>
          </a:xfrm>
          <a:prstGeom prst="ellipse">
            <a:avLst/>
          </a:prstGeom>
          <a:solidFill>
            <a:srgbClr val="EDF6D5"/>
          </a:solidFill>
          <a:ln w="25400" cap="flat" cmpd="sng">
            <a:solidFill>
              <a:srgbClr val="CCE5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4" name="Google Shape;1164;p31"/>
          <p:cNvSpPr/>
          <p:nvPr/>
        </p:nvSpPr>
        <p:spPr>
          <a:xfrm>
            <a:off x="47528" y="3697337"/>
            <a:ext cx="1183486"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Self Assessments </a:t>
            </a:r>
            <a:endParaRPr sz="1050" b="1"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None/>
            </a:pPr>
            <a:endParaRPr sz="5400" b="1" i="0" u="none" strike="noStrike" cap="none">
              <a:solidFill>
                <a:schemeClr val="accent4"/>
              </a:solidFill>
              <a:latin typeface="Arial"/>
              <a:ea typeface="Arial"/>
              <a:cs typeface="Arial"/>
              <a:sym typeface="Arial"/>
            </a:endParaRPr>
          </a:p>
        </p:txBody>
      </p:sp>
      <p:sp>
        <p:nvSpPr>
          <p:cNvPr id="1165" name="Google Shape;1165;p31"/>
          <p:cNvSpPr/>
          <p:nvPr/>
        </p:nvSpPr>
        <p:spPr>
          <a:xfrm>
            <a:off x="1651290" y="3953867"/>
            <a:ext cx="1183486"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Meet to Review</a:t>
            </a:r>
            <a:endParaRPr/>
          </a:p>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Year One </a:t>
            </a:r>
            <a:endParaRPr/>
          </a:p>
        </p:txBody>
      </p:sp>
      <p:sp>
        <p:nvSpPr>
          <p:cNvPr id="1166" name="Google Shape;1166;p31"/>
          <p:cNvSpPr/>
          <p:nvPr/>
        </p:nvSpPr>
        <p:spPr>
          <a:xfrm>
            <a:off x="2973556" y="2829903"/>
            <a:ext cx="1183486" cy="1050300"/>
          </a:xfrm>
          <a:prstGeom prst="ellipse">
            <a:avLst/>
          </a:prstGeom>
          <a:solidFill>
            <a:srgbClr val="EDF6D5"/>
          </a:solidFill>
          <a:ln w="25400" cap="flat" cmpd="sng">
            <a:solidFill>
              <a:srgbClr val="DDE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7" name="Google Shape;1167;p31"/>
          <p:cNvSpPr/>
          <p:nvPr/>
        </p:nvSpPr>
        <p:spPr>
          <a:xfrm>
            <a:off x="2956017" y="3023320"/>
            <a:ext cx="11834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dirty="0">
                <a:solidFill>
                  <a:schemeClr val="dk2"/>
                </a:solidFill>
                <a:latin typeface="Arial"/>
                <a:ea typeface="Arial"/>
                <a:cs typeface="Arial"/>
                <a:sym typeface="Arial"/>
              </a:rPr>
              <a:t>Meet to Develop Year 2 Goals  </a:t>
            </a:r>
            <a:endParaRPr sz="1050" b="1" i="0" u="none" strike="noStrike" cap="none" dirty="0">
              <a:solidFill>
                <a:schemeClr val="dk2"/>
              </a:solidFill>
              <a:latin typeface="Arial"/>
              <a:ea typeface="Arial"/>
              <a:cs typeface="Arial"/>
              <a:sym typeface="Arial"/>
            </a:endParaRPr>
          </a:p>
        </p:txBody>
      </p:sp>
      <p:sp>
        <p:nvSpPr>
          <p:cNvPr id="1168" name="Google Shape;1168;p31"/>
          <p:cNvSpPr/>
          <p:nvPr/>
        </p:nvSpPr>
        <p:spPr>
          <a:xfrm rot="533552">
            <a:off x="1423486" y="1381864"/>
            <a:ext cx="254530" cy="269287"/>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9" name="Google Shape;1169;p31"/>
          <p:cNvSpPr/>
          <p:nvPr/>
        </p:nvSpPr>
        <p:spPr>
          <a:xfrm rot="7978650">
            <a:off x="1692139" y="2033474"/>
            <a:ext cx="241658" cy="266635"/>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0" name="Google Shape;1170;p31"/>
          <p:cNvSpPr/>
          <p:nvPr/>
        </p:nvSpPr>
        <p:spPr>
          <a:xfrm rot="6742569">
            <a:off x="852045" y="3221492"/>
            <a:ext cx="239269" cy="267661"/>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1" name="Google Shape;1171;p31"/>
          <p:cNvSpPr/>
          <p:nvPr/>
        </p:nvSpPr>
        <p:spPr>
          <a:xfrm rot="533552">
            <a:off x="1320074" y="4047982"/>
            <a:ext cx="243078" cy="25802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2" name="Google Shape;1172;p31"/>
          <p:cNvSpPr/>
          <p:nvPr/>
        </p:nvSpPr>
        <p:spPr>
          <a:xfrm rot="-2824418">
            <a:off x="2827878" y="3723489"/>
            <a:ext cx="234469" cy="219959"/>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3" name="Google Shape;1173;p31"/>
          <p:cNvSpPr/>
          <p:nvPr/>
        </p:nvSpPr>
        <p:spPr>
          <a:xfrm>
            <a:off x="3453555" y="1342327"/>
            <a:ext cx="1183486" cy="1050300"/>
          </a:xfrm>
          <a:prstGeom prst="ellipse">
            <a:avLst/>
          </a:prstGeom>
          <a:solidFill>
            <a:srgbClr val="EDF6D5"/>
          </a:solidFill>
          <a:ln w="25400" cap="flat" cmpd="sng">
            <a:solidFill>
              <a:srgbClr val="DDE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4" name="Google Shape;1174;p31"/>
          <p:cNvSpPr/>
          <p:nvPr/>
        </p:nvSpPr>
        <p:spPr>
          <a:xfrm>
            <a:off x="3453555" y="1573800"/>
            <a:ext cx="118348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Begin work on Year Two Goals in Small Groups</a:t>
            </a:r>
            <a:endParaRPr sz="1050" b="1" i="0" u="none" strike="noStrike" cap="none">
              <a:solidFill>
                <a:schemeClr val="dk2"/>
              </a:solidFill>
              <a:latin typeface="Arial"/>
              <a:ea typeface="Arial"/>
              <a:cs typeface="Arial"/>
              <a:sym typeface="Arial"/>
            </a:endParaRPr>
          </a:p>
        </p:txBody>
      </p:sp>
      <p:sp>
        <p:nvSpPr>
          <p:cNvPr id="1175" name="Google Shape;1175;p31"/>
          <p:cNvSpPr/>
          <p:nvPr/>
        </p:nvSpPr>
        <p:spPr>
          <a:xfrm rot="-5001937">
            <a:off x="3768340" y="2535658"/>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6" name="Google Shape;1176;p31"/>
          <p:cNvSpPr/>
          <p:nvPr/>
        </p:nvSpPr>
        <p:spPr>
          <a:xfrm>
            <a:off x="4852728" y="717923"/>
            <a:ext cx="1183486" cy="1050300"/>
          </a:xfrm>
          <a:prstGeom prst="ellipse">
            <a:avLst/>
          </a:prstGeom>
          <a:solidFill>
            <a:srgbClr val="F8C8A6"/>
          </a:solidFill>
          <a:ln w="25400" cap="flat" cmpd="sng">
            <a:solidFill>
              <a:srgbClr val="F8C8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7" name="Google Shape;1177;p31"/>
          <p:cNvSpPr/>
          <p:nvPr/>
        </p:nvSpPr>
        <p:spPr>
          <a:xfrm>
            <a:off x="4852728" y="949396"/>
            <a:ext cx="11834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Baseline Outcomes </a:t>
            </a:r>
            <a:endParaRPr/>
          </a:p>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Evaluation</a:t>
            </a:r>
            <a:endParaRPr/>
          </a:p>
        </p:txBody>
      </p:sp>
      <p:sp>
        <p:nvSpPr>
          <p:cNvPr id="1178" name="Google Shape;1178;p31"/>
          <p:cNvSpPr/>
          <p:nvPr/>
        </p:nvSpPr>
        <p:spPr>
          <a:xfrm rot="-2387796">
            <a:off x="4603625" y="1344129"/>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9" name="Google Shape;1179;p31" descr="13 circles moving from left to right representing the progression of the timeline of events in creating the WEII. Each circle contains text showing a step in the process. "/>
          <p:cNvSpPr/>
          <p:nvPr/>
        </p:nvSpPr>
        <p:spPr>
          <a:xfrm>
            <a:off x="5018077" y="2196515"/>
            <a:ext cx="1183486" cy="1050300"/>
          </a:xfrm>
          <a:prstGeom prst="ellipse">
            <a:avLst/>
          </a:prstGeom>
          <a:solidFill>
            <a:srgbClr val="F8C8A6"/>
          </a:solidFill>
          <a:ln w="25400" cap="flat" cmpd="sng">
            <a:solidFill>
              <a:srgbClr val="F8C8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0" name="Google Shape;1180;p31"/>
          <p:cNvSpPr/>
          <p:nvPr/>
        </p:nvSpPr>
        <p:spPr>
          <a:xfrm>
            <a:off x="5018077" y="2427988"/>
            <a:ext cx="11834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Begin to Develop WEII Plus </a:t>
            </a:r>
            <a:endParaRPr/>
          </a:p>
        </p:txBody>
      </p:sp>
      <p:sp>
        <p:nvSpPr>
          <p:cNvPr id="1181" name="Google Shape;1181;p31"/>
          <p:cNvSpPr/>
          <p:nvPr/>
        </p:nvSpPr>
        <p:spPr>
          <a:xfrm rot="4977661">
            <a:off x="5483124" y="1868900"/>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2" name="Google Shape;1182;p31"/>
          <p:cNvSpPr/>
          <p:nvPr/>
        </p:nvSpPr>
        <p:spPr>
          <a:xfrm>
            <a:off x="5004498" y="3683671"/>
            <a:ext cx="1183486" cy="1050300"/>
          </a:xfrm>
          <a:prstGeom prst="ellipse">
            <a:avLst/>
          </a:prstGeom>
          <a:solidFill>
            <a:srgbClr val="F8C8A6"/>
          </a:solidFill>
          <a:ln w="25400" cap="flat" cmpd="sng">
            <a:solidFill>
              <a:srgbClr val="F8C8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3" name="Google Shape;1183;p31"/>
          <p:cNvSpPr/>
          <p:nvPr/>
        </p:nvSpPr>
        <p:spPr>
          <a:xfrm>
            <a:off x="5018077" y="3839489"/>
            <a:ext cx="118348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dirty="0">
                <a:solidFill>
                  <a:schemeClr val="dk2"/>
                </a:solidFill>
                <a:latin typeface="Arial"/>
                <a:ea typeface="Arial"/>
                <a:cs typeface="Arial"/>
                <a:sym typeface="Arial"/>
              </a:rPr>
              <a:t>WEII Plus </a:t>
            </a:r>
            <a:endParaRPr dirty="0"/>
          </a:p>
          <a:p>
            <a:pPr marL="0" marR="0" lvl="0" indent="0" algn="ctr" rtl="0">
              <a:lnSpc>
                <a:spcPct val="100000"/>
              </a:lnSpc>
              <a:spcBef>
                <a:spcPts val="0"/>
              </a:spcBef>
              <a:spcAft>
                <a:spcPts val="0"/>
              </a:spcAft>
              <a:buNone/>
            </a:pPr>
            <a:r>
              <a:rPr lang="en" sz="1050" b="1" i="0" u="none" strike="noStrike" cap="none" dirty="0">
                <a:solidFill>
                  <a:schemeClr val="dk2"/>
                </a:solidFill>
                <a:latin typeface="Arial"/>
                <a:ea typeface="Arial"/>
                <a:cs typeface="Arial"/>
                <a:sym typeface="Arial"/>
              </a:rPr>
              <a:t>Connection into Part C Contracts</a:t>
            </a:r>
            <a:endParaRPr dirty="0"/>
          </a:p>
        </p:txBody>
      </p:sp>
      <p:sp>
        <p:nvSpPr>
          <p:cNvPr id="1184" name="Google Shape;1184;p31"/>
          <p:cNvSpPr/>
          <p:nvPr/>
        </p:nvSpPr>
        <p:spPr>
          <a:xfrm rot="5400000">
            <a:off x="5496136" y="3357242"/>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5" name="Google Shape;1185;p31"/>
          <p:cNvSpPr/>
          <p:nvPr/>
        </p:nvSpPr>
        <p:spPr>
          <a:xfrm>
            <a:off x="6636965" y="3899685"/>
            <a:ext cx="1183486" cy="1050300"/>
          </a:xfrm>
          <a:prstGeom prst="ellipse">
            <a:avLst/>
          </a:prstGeom>
          <a:solidFill>
            <a:srgbClr val="F8C8A6"/>
          </a:solidFill>
          <a:ln w="25400" cap="flat" cmpd="sng">
            <a:solidFill>
              <a:srgbClr val="F8C8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6" name="Google Shape;1186;p31"/>
          <p:cNvSpPr/>
          <p:nvPr/>
        </p:nvSpPr>
        <p:spPr>
          <a:xfrm>
            <a:off x="6636965" y="4136294"/>
            <a:ext cx="11834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WEII Plus Roll Out July 1st 2022 </a:t>
            </a:r>
            <a:endParaRPr/>
          </a:p>
        </p:txBody>
      </p:sp>
      <p:sp>
        <p:nvSpPr>
          <p:cNvPr id="1187" name="Google Shape;1187;p31"/>
          <p:cNvSpPr/>
          <p:nvPr/>
        </p:nvSpPr>
        <p:spPr>
          <a:xfrm rot="180615">
            <a:off x="6298845" y="4196760"/>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88" name="Google Shape;1188;p31"/>
          <p:cNvSpPr/>
          <p:nvPr/>
        </p:nvSpPr>
        <p:spPr>
          <a:xfrm>
            <a:off x="1109120" y="790385"/>
            <a:ext cx="1314411" cy="312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9AC5F9"/>
                </a:solidFill>
                <a:latin typeface="Arial"/>
                <a:ea typeface="Arial"/>
                <a:cs typeface="Arial"/>
                <a:sym typeface="Arial"/>
              </a:rPr>
              <a:t>2019-2020</a:t>
            </a:r>
            <a:endParaRPr/>
          </a:p>
        </p:txBody>
      </p:sp>
      <p:sp>
        <p:nvSpPr>
          <p:cNvPr id="1189" name="Google Shape;1189;p31"/>
          <p:cNvSpPr/>
          <p:nvPr/>
        </p:nvSpPr>
        <p:spPr>
          <a:xfrm>
            <a:off x="2446089" y="4407767"/>
            <a:ext cx="1314411" cy="312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CCE583"/>
                </a:solidFill>
                <a:latin typeface="Arial"/>
                <a:ea typeface="Arial"/>
                <a:cs typeface="Arial"/>
                <a:sym typeface="Arial"/>
              </a:rPr>
              <a:t>2020-21</a:t>
            </a:r>
            <a:endParaRPr/>
          </a:p>
        </p:txBody>
      </p:sp>
      <p:sp>
        <p:nvSpPr>
          <p:cNvPr id="1190" name="Google Shape;1190;p31"/>
          <p:cNvSpPr/>
          <p:nvPr/>
        </p:nvSpPr>
        <p:spPr>
          <a:xfrm>
            <a:off x="5594695" y="1663805"/>
            <a:ext cx="1314411" cy="312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F5E5AC"/>
                </a:solidFill>
                <a:latin typeface="Arial"/>
                <a:ea typeface="Arial"/>
                <a:cs typeface="Arial"/>
                <a:sym typeface="Arial"/>
              </a:rPr>
              <a:t>2021-22</a:t>
            </a:r>
            <a:endParaRPr/>
          </a:p>
        </p:txBody>
      </p:sp>
      <p:sp>
        <p:nvSpPr>
          <p:cNvPr id="1191" name="Google Shape;1191;p31"/>
          <p:cNvSpPr/>
          <p:nvPr/>
        </p:nvSpPr>
        <p:spPr>
          <a:xfrm>
            <a:off x="7533240" y="2552440"/>
            <a:ext cx="1183486" cy="1050300"/>
          </a:xfrm>
          <a:prstGeom prst="ellipse">
            <a:avLst/>
          </a:prstGeom>
          <a:solidFill>
            <a:schemeClr val="lt2"/>
          </a:solidFill>
          <a:ln w="25400" cap="flat" cmpd="sng">
            <a:solidFill>
              <a:srgbClr val="D3D3D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2" name="Google Shape;1192;p31"/>
          <p:cNvSpPr/>
          <p:nvPr/>
        </p:nvSpPr>
        <p:spPr>
          <a:xfrm>
            <a:off x="7533240" y="2769831"/>
            <a:ext cx="11834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chemeClr val="dk2"/>
                </a:solidFill>
                <a:latin typeface="Arial"/>
                <a:ea typeface="Arial"/>
                <a:cs typeface="Arial"/>
                <a:sym typeface="Arial"/>
              </a:rPr>
              <a:t>Adding ASL Instructor and LSL Coach </a:t>
            </a:r>
            <a:endParaRPr/>
          </a:p>
        </p:txBody>
      </p:sp>
      <p:sp>
        <p:nvSpPr>
          <p:cNvPr id="1193" name="Google Shape;1193;p31"/>
          <p:cNvSpPr/>
          <p:nvPr/>
        </p:nvSpPr>
        <p:spPr>
          <a:xfrm rot="-3475470">
            <a:off x="7610342" y="3613706"/>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4" name="Google Shape;1194;p31"/>
          <p:cNvSpPr/>
          <p:nvPr/>
        </p:nvSpPr>
        <p:spPr>
          <a:xfrm>
            <a:off x="7533240" y="1079762"/>
            <a:ext cx="1183486" cy="1050300"/>
          </a:xfrm>
          <a:prstGeom prst="ellipse">
            <a:avLst/>
          </a:prstGeom>
          <a:solidFill>
            <a:schemeClr val="lt2"/>
          </a:solidFill>
          <a:ln w="25400" cap="flat" cmpd="sng">
            <a:solidFill>
              <a:srgbClr val="D3D3D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5" name="Google Shape;1195;p31"/>
          <p:cNvSpPr/>
          <p:nvPr/>
        </p:nvSpPr>
        <p:spPr>
          <a:xfrm rot="-5036150">
            <a:off x="8105738" y="2191418"/>
            <a:ext cx="227259" cy="242092"/>
          </a:xfrm>
          <a:prstGeom prst="homePlate">
            <a:avLst>
              <a:gd name="adj" fmla="val 50000"/>
            </a:avLst>
          </a:prstGeom>
          <a:solidFill>
            <a:schemeClr val="accent1"/>
          </a:solidFill>
          <a:ln w="25400" cap="flat" cmpd="sng">
            <a:solidFill>
              <a:srgbClr val="7D9A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6" name="Google Shape;1196;p31"/>
          <p:cNvSpPr/>
          <p:nvPr/>
        </p:nvSpPr>
        <p:spPr>
          <a:xfrm>
            <a:off x="7533240" y="1157807"/>
            <a:ext cx="1183486"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1" dirty="0">
                <a:solidFill>
                  <a:schemeClr val="dk2"/>
                </a:solidFill>
              </a:rPr>
              <a:t>Drilldown on</a:t>
            </a:r>
            <a:r>
              <a:rPr lang="en" sz="1000" b="1" i="0" u="none" strike="noStrike" cap="none" dirty="0">
                <a:solidFill>
                  <a:schemeClr val="dk2"/>
                </a:solidFill>
                <a:latin typeface="Arial"/>
                <a:ea typeface="Arial"/>
                <a:cs typeface="Arial"/>
                <a:sym typeface="Arial"/>
              </a:rPr>
              <a:t> ODDACE Data </a:t>
            </a:r>
            <a:endParaRPr dirty="0"/>
          </a:p>
          <a:p>
            <a:pPr marL="0" marR="0" lvl="0" indent="0" algn="ctr" rtl="0">
              <a:lnSpc>
                <a:spcPct val="100000"/>
              </a:lnSpc>
              <a:spcBef>
                <a:spcPts val="0"/>
              </a:spcBef>
              <a:spcAft>
                <a:spcPts val="0"/>
              </a:spcAft>
              <a:buNone/>
            </a:pPr>
            <a:r>
              <a:rPr lang="en-US" sz="1000" b="1" dirty="0">
                <a:solidFill>
                  <a:schemeClr val="dk2"/>
                </a:solidFill>
              </a:rPr>
              <a:t>and </a:t>
            </a:r>
            <a:r>
              <a:rPr lang="en" sz="1000" b="1" i="0" u="none" strike="noStrike" cap="none" dirty="0">
                <a:solidFill>
                  <a:schemeClr val="dk2"/>
                </a:solidFill>
                <a:latin typeface="Arial"/>
                <a:ea typeface="Arial"/>
                <a:cs typeface="Arial"/>
                <a:sym typeface="Arial"/>
              </a:rPr>
              <a:t>Submit a Proposal to Governor’s Office </a:t>
            </a:r>
            <a:endParaRPr dirty="0"/>
          </a:p>
        </p:txBody>
      </p:sp>
      <p:sp>
        <p:nvSpPr>
          <p:cNvPr id="1197" name="Google Shape;1197;p31"/>
          <p:cNvSpPr/>
          <p:nvPr/>
        </p:nvSpPr>
        <p:spPr>
          <a:xfrm rot="-309520">
            <a:off x="44023" y="114941"/>
            <a:ext cx="1190493" cy="4693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chemeClr val="dk2"/>
                </a:solidFill>
                <a:latin typeface="Arial"/>
                <a:ea typeface="Arial"/>
                <a:cs typeface="Arial"/>
                <a:sym typeface="Arial"/>
              </a:rPr>
              <a:t>Start</a:t>
            </a:r>
            <a:endParaRPr/>
          </a:p>
          <a:p>
            <a:pPr marL="0" marR="0" lvl="0" indent="0" algn="ctr" rtl="0">
              <a:lnSpc>
                <a:spcPct val="100000"/>
              </a:lnSpc>
              <a:spcBef>
                <a:spcPts val="0"/>
              </a:spcBef>
              <a:spcAft>
                <a:spcPts val="0"/>
              </a:spcAft>
              <a:buNone/>
            </a:pPr>
            <a:endParaRPr sz="1050" b="1" i="0" u="none" strike="noStrike" cap="none">
              <a:solidFill>
                <a:schemeClr val="dk2"/>
              </a:solidFill>
              <a:latin typeface="Arial"/>
              <a:ea typeface="Arial"/>
              <a:cs typeface="Arial"/>
              <a:sym typeface="Arial"/>
            </a:endParaRPr>
          </a:p>
        </p:txBody>
      </p:sp>
      <p:sp>
        <p:nvSpPr>
          <p:cNvPr id="1198" name="Google Shape;1198;p31"/>
          <p:cNvSpPr/>
          <p:nvPr/>
        </p:nvSpPr>
        <p:spPr>
          <a:xfrm>
            <a:off x="7809333" y="3600401"/>
            <a:ext cx="1314411" cy="312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D8D8D8"/>
                </a:solidFill>
                <a:latin typeface="Arial"/>
                <a:ea typeface="Arial"/>
                <a:cs typeface="Arial"/>
                <a:sym typeface="Arial"/>
              </a:rPr>
              <a:t>2022-23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32"/>
          <p:cNvSpPr txBox="1">
            <a:spLocks noGrp="1"/>
          </p:cNvSpPr>
          <p:nvPr>
            <p:ph type="title"/>
          </p:nvPr>
        </p:nvSpPr>
        <p:spPr>
          <a:xfrm>
            <a:off x="203733" y="14818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sz="3000" b="1">
                <a:solidFill>
                  <a:srgbClr val="ECF4DB"/>
                </a:solidFill>
              </a:rPr>
              <a:t>This is our “Why”... to impact families and the providers who support them!</a:t>
            </a:r>
            <a:endParaRPr sz="3000" b="1">
              <a:solidFill>
                <a:srgbClr val="ECF4DB"/>
              </a:solidFill>
            </a:endParaRPr>
          </a:p>
        </p:txBody>
      </p:sp>
      <p:pic>
        <p:nvPicPr>
          <p:cNvPr id="1204" name="Google Shape;1204;p32"/>
          <p:cNvPicPr preferRelativeResize="0"/>
          <p:nvPr/>
        </p:nvPicPr>
        <p:blipFill rotWithShape="1">
          <a:blip r:embed="rId3">
            <a:alphaModFix/>
          </a:blip>
          <a:srcRect/>
          <a:stretch/>
        </p:blipFill>
        <p:spPr>
          <a:xfrm>
            <a:off x="5876500" y="2397450"/>
            <a:ext cx="2954826" cy="2515175"/>
          </a:xfrm>
          <a:prstGeom prst="rect">
            <a:avLst/>
          </a:prstGeom>
          <a:noFill/>
          <a:ln>
            <a:noFill/>
          </a:ln>
        </p:spPr>
      </p:pic>
      <p:pic>
        <p:nvPicPr>
          <p:cNvPr id="1205" name="Google Shape;1205;p32"/>
          <p:cNvPicPr preferRelativeResize="0"/>
          <p:nvPr/>
        </p:nvPicPr>
        <p:blipFill rotWithShape="1">
          <a:blip r:embed="rId4">
            <a:alphaModFix/>
          </a:blip>
          <a:srcRect/>
          <a:stretch/>
        </p:blipFill>
        <p:spPr>
          <a:xfrm>
            <a:off x="2428150" y="3396350"/>
            <a:ext cx="3243175" cy="1647750"/>
          </a:xfrm>
          <a:prstGeom prst="rect">
            <a:avLst/>
          </a:prstGeom>
          <a:noFill/>
          <a:ln>
            <a:noFill/>
          </a:ln>
        </p:spPr>
      </p:pic>
      <p:pic>
        <p:nvPicPr>
          <p:cNvPr id="1206" name="Google Shape;1206;p32"/>
          <p:cNvPicPr preferRelativeResize="0"/>
          <p:nvPr/>
        </p:nvPicPr>
        <p:blipFill rotWithShape="1">
          <a:blip r:embed="rId5">
            <a:alphaModFix/>
          </a:blip>
          <a:srcRect/>
          <a:stretch/>
        </p:blipFill>
        <p:spPr>
          <a:xfrm>
            <a:off x="7270683" y="958313"/>
            <a:ext cx="1638300" cy="1247775"/>
          </a:xfrm>
          <a:prstGeom prst="rect">
            <a:avLst/>
          </a:prstGeom>
          <a:noFill/>
          <a:ln>
            <a:noFill/>
          </a:ln>
        </p:spPr>
      </p:pic>
      <p:pic>
        <p:nvPicPr>
          <p:cNvPr id="1207" name="Google Shape;1207;p32"/>
          <p:cNvPicPr preferRelativeResize="0"/>
          <p:nvPr/>
        </p:nvPicPr>
        <p:blipFill rotWithShape="1">
          <a:blip r:embed="rId6">
            <a:alphaModFix/>
          </a:blip>
          <a:srcRect r="18186"/>
          <a:stretch/>
        </p:blipFill>
        <p:spPr>
          <a:xfrm>
            <a:off x="203725" y="3753650"/>
            <a:ext cx="2120999" cy="1050300"/>
          </a:xfrm>
          <a:prstGeom prst="rect">
            <a:avLst/>
          </a:prstGeom>
          <a:noFill/>
          <a:ln>
            <a:noFill/>
          </a:ln>
        </p:spPr>
      </p:pic>
      <p:pic>
        <p:nvPicPr>
          <p:cNvPr id="1208" name="Google Shape;1208;p32"/>
          <p:cNvPicPr preferRelativeResize="0"/>
          <p:nvPr/>
        </p:nvPicPr>
        <p:blipFill rotWithShape="1">
          <a:blip r:embed="rId7">
            <a:alphaModFix/>
          </a:blip>
          <a:srcRect/>
          <a:stretch/>
        </p:blipFill>
        <p:spPr>
          <a:xfrm>
            <a:off x="2462633" y="1542239"/>
            <a:ext cx="1688621" cy="1701711"/>
          </a:xfrm>
          <a:prstGeom prst="rect">
            <a:avLst/>
          </a:prstGeom>
          <a:noFill/>
          <a:ln>
            <a:noFill/>
          </a:ln>
        </p:spPr>
      </p:pic>
      <p:pic>
        <p:nvPicPr>
          <p:cNvPr id="1209" name="Google Shape;1209;p32" descr="8 different photographs showing children wearing hearing aids and cochlear implants along with their families and other professionals engaged in different activities and posing for pictures as groups. Also a picture of a baby with hearing aids holding and looking at a book. "/>
          <p:cNvPicPr preferRelativeResize="0"/>
          <p:nvPr/>
        </p:nvPicPr>
        <p:blipFill rotWithShape="1">
          <a:blip r:embed="rId8">
            <a:alphaModFix/>
          </a:blip>
          <a:srcRect r="48253"/>
          <a:stretch/>
        </p:blipFill>
        <p:spPr>
          <a:xfrm>
            <a:off x="4203463" y="1542240"/>
            <a:ext cx="1519075" cy="1762260"/>
          </a:xfrm>
          <a:prstGeom prst="rect">
            <a:avLst/>
          </a:prstGeom>
          <a:noFill/>
          <a:ln>
            <a:noFill/>
          </a:ln>
        </p:spPr>
      </p:pic>
      <p:pic>
        <p:nvPicPr>
          <p:cNvPr id="1210" name="Google Shape;1210;p32"/>
          <p:cNvPicPr preferRelativeResize="0"/>
          <p:nvPr/>
        </p:nvPicPr>
        <p:blipFill rotWithShape="1">
          <a:blip r:embed="rId9">
            <a:alphaModFix/>
          </a:blip>
          <a:srcRect/>
          <a:stretch/>
        </p:blipFill>
        <p:spPr>
          <a:xfrm>
            <a:off x="5982657" y="1289814"/>
            <a:ext cx="1027907" cy="1007605"/>
          </a:xfrm>
          <a:prstGeom prst="rect">
            <a:avLst/>
          </a:prstGeom>
          <a:noFill/>
          <a:ln>
            <a:noFill/>
          </a:ln>
        </p:spPr>
      </p:pic>
      <p:pic>
        <p:nvPicPr>
          <p:cNvPr id="1211" name="Google Shape;1211;p32"/>
          <p:cNvPicPr preferRelativeResize="0"/>
          <p:nvPr/>
        </p:nvPicPr>
        <p:blipFill rotWithShape="1">
          <a:blip r:embed="rId10">
            <a:alphaModFix/>
          </a:blip>
          <a:srcRect/>
          <a:stretch/>
        </p:blipFill>
        <p:spPr>
          <a:xfrm>
            <a:off x="48650" y="1664800"/>
            <a:ext cx="2361750" cy="1813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33"/>
          <p:cNvSpPr txBox="1">
            <a:spLocks noGrp="1"/>
          </p:cNvSpPr>
          <p:nvPr>
            <p:ph type="title"/>
          </p:nvPr>
        </p:nvSpPr>
        <p:spPr>
          <a:xfrm>
            <a:off x="1585569" y="175498"/>
            <a:ext cx="5972861" cy="566769"/>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 b="1">
                <a:solidFill>
                  <a:srgbClr val="CCE583"/>
                </a:solidFill>
              </a:rPr>
              <a:t>The Road Goes on Forever!  </a:t>
            </a:r>
            <a:endParaRPr b="1">
              <a:solidFill>
                <a:srgbClr val="CCE583"/>
              </a:solidFill>
            </a:endParaRPr>
          </a:p>
        </p:txBody>
      </p:sp>
      <p:pic>
        <p:nvPicPr>
          <p:cNvPr id="1217" name="Google Shape;1217;p33" descr="A photograph showing a road that is leading to the mountains. "/>
          <p:cNvPicPr preferRelativeResize="0"/>
          <p:nvPr/>
        </p:nvPicPr>
        <p:blipFill rotWithShape="1">
          <a:blip r:embed="rId3">
            <a:alphaModFix/>
          </a:blip>
          <a:srcRect/>
          <a:stretch/>
        </p:blipFill>
        <p:spPr>
          <a:xfrm>
            <a:off x="1998731" y="898379"/>
            <a:ext cx="4701473" cy="3324088"/>
          </a:xfrm>
          <a:prstGeom prst="rect">
            <a:avLst/>
          </a:prstGeom>
          <a:noFill/>
          <a:ln>
            <a:noFill/>
          </a:ln>
        </p:spPr>
      </p:pic>
      <p:sp>
        <p:nvSpPr>
          <p:cNvPr id="1218" name="Google Shape;1218;p33"/>
          <p:cNvSpPr txBox="1"/>
          <p:nvPr/>
        </p:nvSpPr>
        <p:spPr>
          <a:xfrm>
            <a:off x="2443796" y="3977514"/>
            <a:ext cx="470147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C0C0C"/>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C0C0C"/>
                </a:solidFill>
                <a:latin typeface="Arial"/>
                <a:ea typeface="Arial"/>
                <a:cs typeface="Arial"/>
                <a:sym typeface="Arial"/>
              </a:rPr>
              <a:t> by Unknown Author is licensed under </a:t>
            </a:r>
            <a:r>
              <a:rPr lang="en" sz="900" b="0" i="0" u="sng" strike="noStrike" cap="none">
                <a:solidFill>
                  <a:srgbClr val="0C0C0C"/>
                </a:solidFill>
                <a:latin typeface="Arial"/>
                <a:ea typeface="Arial"/>
                <a:cs typeface="Arial"/>
                <a:sym typeface="Arial"/>
                <a:hlinkClick r:id="rId5">
                  <a:extLst>
                    <a:ext uri="{A12FA001-AC4F-418D-AE19-62706E023703}">
                      <ahyp:hlinkClr xmlns:ahyp="http://schemas.microsoft.com/office/drawing/2018/hyperlinkcolor" val="tx"/>
                    </a:ext>
                  </a:extLst>
                </a:hlinkClick>
              </a:rPr>
              <a:t>CC BY-SA-NC</a:t>
            </a:r>
            <a:endParaRPr sz="900" b="0" i="0" u="none" strike="noStrike" cap="none">
              <a:solidFill>
                <a:srgbClr val="0C0C0C"/>
              </a:solidFill>
              <a:latin typeface="Arial"/>
              <a:ea typeface="Arial"/>
              <a:cs typeface="Arial"/>
              <a:sym typeface="Arial"/>
            </a:endParaRPr>
          </a:p>
        </p:txBody>
      </p:sp>
      <p:sp>
        <p:nvSpPr>
          <p:cNvPr id="1219" name="Google Shape;1219;p33"/>
          <p:cNvSpPr txBox="1"/>
          <p:nvPr/>
        </p:nvSpPr>
        <p:spPr>
          <a:xfrm>
            <a:off x="1998730" y="4425057"/>
            <a:ext cx="4701474" cy="56676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2"/>
              </a:buClr>
              <a:buSzPts val="1400"/>
              <a:buFont typeface="Century Gothic"/>
              <a:buNone/>
            </a:pPr>
            <a:r>
              <a:rPr lang="en" sz="3200" b="1" i="0" u="none" strike="noStrike" cap="none">
                <a:solidFill>
                  <a:srgbClr val="CCE583"/>
                </a:solidFill>
                <a:latin typeface="Century Gothic"/>
                <a:ea typeface="Century Gothic"/>
                <a:cs typeface="Century Gothic"/>
                <a:sym typeface="Century Gothic"/>
              </a:rPr>
              <a:t>We have more plans!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34"/>
          <p:cNvSpPr txBox="1"/>
          <p:nvPr/>
        </p:nvSpPr>
        <p:spPr>
          <a:xfrm>
            <a:off x="3065550" y="4262892"/>
            <a:ext cx="3012900" cy="686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2"/>
              </a:buClr>
              <a:buSzPts val="3200"/>
              <a:buFont typeface="Century Gothic"/>
              <a:buNone/>
            </a:pPr>
            <a:r>
              <a:rPr lang="en" sz="3600" b="1" i="0" u="none" strike="noStrike" cap="none">
                <a:solidFill>
                  <a:srgbClr val="ECF4DB"/>
                </a:solidFill>
                <a:latin typeface="Century Gothic"/>
                <a:ea typeface="Century Gothic"/>
                <a:cs typeface="Century Gothic"/>
                <a:sym typeface="Century Gothic"/>
              </a:rPr>
              <a:t>Thank you!! </a:t>
            </a:r>
            <a:endParaRPr/>
          </a:p>
        </p:txBody>
      </p:sp>
      <p:pic>
        <p:nvPicPr>
          <p:cNvPr id="1225" name="Google Shape;1225;p34" descr="A road sign that has the word &quot;Questions&quot; on the sign. "/>
          <p:cNvPicPr preferRelativeResize="0"/>
          <p:nvPr/>
        </p:nvPicPr>
        <p:blipFill rotWithShape="1">
          <a:blip r:embed="rId3">
            <a:alphaModFix/>
          </a:blip>
          <a:srcRect/>
          <a:stretch/>
        </p:blipFill>
        <p:spPr>
          <a:xfrm>
            <a:off x="1964565" y="307457"/>
            <a:ext cx="5214869" cy="3476579"/>
          </a:xfrm>
          <a:prstGeom prst="rect">
            <a:avLst/>
          </a:prstGeom>
          <a:noFill/>
          <a:ln>
            <a:noFill/>
          </a:ln>
        </p:spPr>
      </p:pic>
      <p:sp>
        <p:nvSpPr>
          <p:cNvPr id="1226" name="Google Shape;1226;p34"/>
          <p:cNvSpPr txBox="1"/>
          <p:nvPr/>
        </p:nvSpPr>
        <p:spPr>
          <a:xfrm>
            <a:off x="4057762" y="3784036"/>
            <a:ext cx="373624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70C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900" b="0" i="0" u="none" strike="noStrike" cap="none">
                <a:solidFill>
                  <a:srgbClr val="0070C0"/>
                </a:solidFill>
                <a:latin typeface="Arial"/>
                <a:ea typeface="Arial"/>
                <a:cs typeface="Arial"/>
                <a:sym typeface="Arial"/>
              </a:rPr>
              <a:t> by Unknown Author is licensed under </a:t>
            </a:r>
            <a:r>
              <a:rPr lang="en" sz="900" b="0" i="0" u="sng" strike="noStrike" cap="none">
                <a:solidFill>
                  <a:srgbClr val="0070C0"/>
                </a:solidFill>
                <a:latin typeface="Arial"/>
                <a:ea typeface="Arial"/>
                <a:cs typeface="Arial"/>
                <a:sym typeface="Arial"/>
                <a:hlinkClick r:id="rId5">
                  <a:extLst>
                    <a:ext uri="{A12FA001-AC4F-418D-AE19-62706E023703}">
                      <ahyp:hlinkClr xmlns:ahyp="http://schemas.microsoft.com/office/drawing/2018/hyperlinkcolor" val="tx"/>
                    </a:ext>
                  </a:extLst>
                </a:hlinkClick>
              </a:rPr>
              <a:t>CC BY-SA</a:t>
            </a:r>
            <a:endParaRPr sz="900" b="0" i="0" u="none" strike="noStrike" cap="none">
              <a:solidFill>
                <a:srgbClr val="0070C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35" descr="A red truck that carries the letters WEII in the rear bed of the truck to representing taking WEII home. "/>
          <p:cNvPicPr preferRelativeResize="0"/>
          <p:nvPr/>
        </p:nvPicPr>
        <p:blipFill rotWithShape="1">
          <a:blip r:embed="rId3">
            <a:alphaModFix/>
          </a:blip>
          <a:srcRect/>
          <a:stretch/>
        </p:blipFill>
        <p:spPr>
          <a:xfrm flipH="1">
            <a:off x="2281954" y="1647914"/>
            <a:ext cx="4928856" cy="3048000"/>
          </a:xfrm>
          <a:prstGeom prst="rect">
            <a:avLst/>
          </a:prstGeom>
          <a:noFill/>
          <a:ln>
            <a:noFill/>
          </a:ln>
        </p:spPr>
      </p:pic>
      <p:sp>
        <p:nvSpPr>
          <p:cNvPr id="1232" name="Google Shape;1232;p35"/>
          <p:cNvSpPr txBox="1">
            <a:spLocks noGrp="1"/>
          </p:cNvSpPr>
          <p:nvPr>
            <p:ph type="title"/>
          </p:nvPr>
        </p:nvSpPr>
        <p:spPr>
          <a:xfrm>
            <a:off x="279152" y="261132"/>
            <a:ext cx="5878887" cy="1429766"/>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3000"/>
              <a:buNone/>
            </a:pPr>
            <a:r>
              <a:rPr lang="en" b="1" dirty="0">
                <a:solidFill>
                  <a:srgbClr val="CCE583"/>
                </a:solidFill>
              </a:rPr>
              <a:t>Additional Information </a:t>
            </a:r>
            <a:br>
              <a:rPr lang="en" b="1" dirty="0">
                <a:solidFill>
                  <a:srgbClr val="CCE583"/>
                </a:solidFill>
              </a:rPr>
            </a:br>
            <a:r>
              <a:rPr lang="en" b="1" dirty="0">
                <a:solidFill>
                  <a:srgbClr val="CCE583"/>
                </a:solidFill>
              </a:rPr>
              <a:t>to Take Home inlcuding Our </a:t>
            </a:r>
            <a:br>
              <a:rPr lang="en" b="1" dirty="0">
                <a:solidFill>
                  <a:srgbClr val="CCE583"/>
                </a:solidFill>
              </a:rPr>
            </a:br>
            <a:r>
              <a:rPr lang="en" b="1" dirty="0">
                <a:solidFill>
                  <a:srgbClr val="CCE583"/>
                </a:solidFill>
              </a:rPr>
              <a:t>Contact Information </a:t>
            </a:r>
            <a:endParaRPr b="1" dirty="0">
              <a:solidFill>
                <a:srgbClr val="CCE583"/>
              </a:solidFill>
            </a:endParaRPr>
          </a:p>
        </p:txBody>
      </p:sp>
      <p:sp>
        <p:nvSpPr>
          <p:cNvPr id="1233" name="Google Shape;1233;p35"/>
          <p:cNvSpPr/>
          <p:nvPr/>
        </p:nvSpPr>
        <p:spPr>
          <a:xfrm>
            <a:off x="2139144" y="2060597"/>
            <a:ext cx="375185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7200" b="1" i="0" u="none" strike="noStrike" cap="none" dirty="0">
                <a:solidFill>
                  <a:schemeClr val="lt1"/>
                </a:solidFill>
                <a:latin typeface="Arial"/>
                <a:ea typeface="Arial"/>
                <a:cs typeface="Arial"/>
                <a:sym typeface="Arial"/>
              </a:rPr>
              <a:t>WEII </a:t>
            </a:r>
            <a:endParaRPr dirty="0"/>
          </a:p>
        </p:txBody>
      </p:sp>
      <p:sp>
        <p:nvSpPr>
          <p:cNvPr id="1234" name="Google Shape;1234;p35"/>
          <p:cNvSpPr/>
          <p:nvPr/>
        </p:nvSpPr>
        <p:spPr>
          <a:xfrm flipH="1">
            <a:off x="1678432" y="3924300"/>
            <a:ext cx="624092" cy="285750"/>
          </a:xfrm>
          <a:prstGeom prst="cloudCallout">
            <a:avLst>
              <a:gd name="adj1" fmla="val -20833"/>
              <a:gd name="adj2" fmla="val 62500"/>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5" name="Google Shape;1235;p35"/>
          <p:cNvSpPr/>
          <p:nvPr/>
        </p:nvSpPr>
        <p:spPr>
          <a:xfrm flipH="1">
            <a:off x="592688" y="4008120"/>
            <a:ext cx="624091" cy="201930"/>
          </a:xfrm>
          <a:prstGeom prst="cloudCallout">
            <a:avLst>
              <a:gd name="adj1" fmla="val -20833"/>
              <a:gd name="adj2" fmla="val 62500"/>
            </a:avLst>
          </a:prstGeom>
          <a:solidFill>
            <a:schemeClr val="lt1"/>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Google Shape;1232;p35"/>
          <p:cNvSpPr txBox="1">
            <a:spLocks noGrp="1"/>
          </p:cNvSpPr>
          <p:nvPr>
            <p:ph type="title"/>
          </p:nvPr>
        </p:nvSpPr>
        <p:spPr>
          <a:xfrm>
            <a:off x="2967741" y="755083"/>
            <a:ext cx="3208515" cy="744794"/>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3000"/>
              <a:buNone/>
            </a:pPr>
            <a:r>
              <a:rPr lang="en" b="1" dirty="0">
                <a:solidFill>
                  <a:srgbClr val="CCE583"/>
                </a:solidFill>
              </a:rPr>
              <a:t>Activity Time!</a:t>
            </a:r>
            <a:endParaRPr b="1" dirty="0">
              <a:solidFill>
                <a:srgbClr val="CCE583"/>
              </a:solidFill>
            </a:endParaRPr>
          </a:p>
        </p:txBody>
      </p:sp>
      <p:pic>
        <p:nvPicPr>
          <p:cNvPr id="3" name="Picture 2" descr="A group of 8 adults all have one hand each stacked on top of one another in unity on as if getting ready to work together. ">
            <a:extLst>
              <a:ext uri="{FF2B5EF4-FFF2-40B4-BE49-F238E27FC236}">
                <a16:creationId xmlns:a16="http://schemas.microsoft.com/office/drawing/2014/main" id="{A24A42B5-692F-4B61-84CA-D1DBAF388A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37566" y="1499877"/>
            <a:ext cx="4757664" cy="3173325"/>
          </a:xfrm>
          <a:prstGeom prst="rect">
            <a:avLst/>
          </a:prstGeom>
        </p:spPr>
      </p:pic>
      <p:sp>
        <p:nvSpPr>
          <p:cNvPr id="4" name="TextBox 3">
            <a:extLst>
              <a:ext uri="{FF2B5EF4-FFF2-40B4-BE49-F238E27FC236}">
                <a16:creationId xmlns:a16="http://schemas.microsoft.com/office/drawing/2014/main" id="{A7D395E0-A858-4AE7-81EF-4AA1A6B7E36E}"/>
              </a:ext>
            </a:extLst>
          </p:cNvPr>
          <p:cNvSpPr txBox="1"/>
          <p:nvPr/>
        </p:nvSpPr>
        <p:spPr>
          <a:xfrm>
            <a:off x="716257" y="5143500"/>
            <a:ext cx="7711485" cy="230832"/>
          </a:xfrm>
          <a:prstGeom prst="rect">
            <a:avLst/>
          </a:prstGeom>
          <a:noFill/>
        </p:spPr>
        <p:txBody>
          <a:bodyPr wrap="square" rtlCol="0">
            <a:spAutoFit/>
          </a:bodyPr>
          <a:lstStyle/>
          <a:p>
            <a:r>
              <a:rPr lang="en-US" sz="900">
                <a:hlinkClick r:id="rId4" tooltip="https://technofaq.org/posts/2020/02/6-tips-on-communication-and-teamwork-to-strengthen-team-collaboration/"/>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4225316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g225114bff0b_0_5"/>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chemeClr val="accent1"/>
                </a:solidFill>
              </a:rPr>
              <a:t>Contact Information</a:t>
            </a:r>
            <a:endParaRPr b="1">
              <a:solidFill>
                <a:schemeClr val="accent1"/>
              </a:solidFill>
            </a:endParaRPr>
          </a:p>
        </p:txBody>
      </p:sp>
      <p:sp>
        <p:nvSpPr>
          <p:cNvPr id="1241" name="Google Shape;1241;g225114bff0b_0_5"/>
          <p:cNvSpPr txBox="1">
            <a:spLocks noGrp="1"/>
          </p:cNvSpPr>
          <p:nvPr>
            <p:ph type="body" idx="1"/>
          </p:nvPr>
        </p:nvSpPr>
        <p:spPr>
          <a:xfrm>
            <a:off x="205741" y="716280"/>
            <a:ext cx="8290896" cy="4171309"/>
          </a:xfrm>
          <a:prstGeom prst="rect">
            <a:avLst/>
          </a:prstGeom>
          <a:noFill/>
          <a:ln>
            <a:noFill/>
          </a:ln>
        </p:spPr>
        <p:txBody>
          <a:bodyPr spcFirstLastPara="1" wrap="square" lIns="68575" tIns="34275" rIns="68575" bIns="34275" anchor="t" anchorCtr="0">
            <a:normAutofit fontScale="40000" lnSpcReduction="20000"/>
          </a:bodyPr>
          <a:lstStyle/>
          <a:p>
            <a:pPr marL="254000" lvl="0" indent="-177800" algn="l" rtl="0">
              <a:lnSpc>
                <a:spcPct val="100000"/>
              </a:lnSpc>
              <a:spcBef>
                <a:spcPts val="0"/>
              </a:spcBef>
              <a:spcAft>
                <a:spcPts val="0"/>
              </a:spcAft>
              <a:buSzPct val="80000"/>
              <a:buNone/>
            </a:pPr>
            <a:endParaRPr sz="3400" dirty="0"/>
          </a:p>
          <a:p>
            <a:pPr marL="254000" lvl="0" indent="-177800" algn="l" rtl="0">
              <a:lnSpc>
                <a:spcPct val="100000"/>
              </a:lnSpc>
              <a:spcBef>
                <a:spcPts val="0"/>
              </a:spcBef>
              <a:spcAft>
                <a:spcPts val="0"/>
              </a:spcAft>
              <a:buSzPct val="80000"/>
              <a:buNone/>
            </a:pPr>
            <a:endParaRPr sz="5100" dirty="0"/>
          </a:p>
          <a:p>
            <a:pPr marL="0" lvl="0" indent="0" algn="l" rtl="0">
              <a:lnSpc>
                <a:spcPct val="100000"/>
              </a:lnSpc>
              <a:spcBef>
                <a:spcPts val="0"/>
              </a:spcBef>
              <a:spcAft>
                <a:spcPts val="0"/>
              </a:spcAft>
              <a:buClr>
                <a:srgbClr val="ECF4DB"/>
              </a:buClr>
              <a:buSzPct val="100000"/>
              <a:buNone/>
            </a:pPr>
            <a:endParaRPr sz="5100" b="1" dirty="0">
              <a:solidFill>
                <a:srgbClr val="ECF4DB"/>
              </a:solidFill>
            </a:endParaRPr>
          </a:p>
          <a:p>
            <a:pPr marL="254000" lvl="0" indent="-286385" algn="l" rtl="0">
              <a:lnSpc>
                <a:spcPct val="100000"/>
              </a:lnSpc>
              <a:spcBef>
                <a:spcPts val="0"/>
              </a:spcBef>
              <a:spcAft>
                <a:spcPts val="0"/>
              </a:spcAft>
              <a:buClr>
                <a:srgbClr val="ECF4DB"/>
              </a:buClr>
              <a:buSzPct val="100000"/>
              <a:buChar char="►"/>
            </a:pPr>
            <a:r>
              <a:rPr lang="en" sz="5100" b="1" dirty="0">
                <a:solidFill>
                  <a:srgbClr val="ECF4DB"/>
                </a:solidFill>
              </a:rPr>
              <a:t>Annette Landes, WEII Plus Coordinator,970-217-9532, </a:t>
            </a:r>
            <a:r>
              <a:rPr lang="en-US" sz="5100" b="1" dirty="0">
                <a:solidFill>
                  <a:srgbClr val="ECF4DB"/>
                </a:solidFill>
                <a:hlinkClick r:id="rId3"/>
              </a:rPr>
              <a:t>annette@wyhandsandvoices.org</a:t>
            </a:r>
            <a:endParaRPr lang="en-US" sz="5100" b="1" dirty="0">
              <a:solidFill>
                <a:srgbClr val="ECF4DB"/>
              </a:solidFill>
            </a:endParaRPr>
          </a:p>
          <a:p>
            <a:pPr marL="254000" lvl="0" indent="-286385" algn="l" rtl="0">
              <a:lnSpc>
                <a:spcPct val="100000"/>
              </a:lnSpc>
              <a:spcBef>
                <a:spcPts val="0"/>
              </a:spcBef>
              <a:spcAft>
                <a:spcPts val="0"/>
              </a:spcAft>
              <a:buClr>
                <a:srgbClr val="ECF4DB"/>
              </a:buClr>
              <a:buSzPct val="100000"/>
              <a:buChar char="►"/>
            </a:pPr>
            <a:endParaRPr sz="5100" b="1" dirty="0">
              <a:solidFill>
                <a:srgbClr val="ECF4DB"/>
              </a:solidFill>
            </a:endParaRPr>
          </a:p>
          <a:p>
            <a:pPr marL="457200" lvl="0" indent="0" algn="l" rtl="0">
              <a:lnSpc>
                <a:spcPct val="100000"/>
              </a:lnSpc>
              <a:spcBef>
                <a:spcPts val="0"/>
              </a:spcBef>
              <a:spcAft>
                <a:spcPts val="0"/>
              </a:spcAft>
              <a:buNone/>
            </a:pPr>
            <a:endParaRPr sz="5100" b="1" dirty="0">
              <a:solidFill>
                <a:srgbClr val="ECF4DB"/>
              </a:solidFill>
            </a:endParaRPr>
          </a:p>
          <a:p>
            <a:pPr marL="254000" lvl="0" indent="-286385" algn="l" rtl="0">
              <a:lnSpc>
                <a:spcPct val="100000"/>
              </a:lnSpc>
              <a:spcBef>
                <a:spcPts val="0"/>
              </a:spcBef>
              <a:spcAft>
                <a:spcPts val="0"/>
              </a:spcAft>
              <a:buClr>
                <a:srgbClr val="ECF4DB"/>
              </a:buClr>
              <a:buSzPct val="100000"/>
              <a:buChar char="►"/>
            </a:pPr>
            <a:r>
              <a:rPr lang="en" sz="5100" b="1" dirty="0">
                <a:solidFill>
                  <a:srgbClr val="ECF4DB"/>
                </a:solidFill>
              </a:rPr>
              <a:t>Nancy Pajak, Marion Downs Center,</a:t>
            </a:r>
            <a:r>
              <a:rPr lang="en-US" sz="5100" b="1" dirty="0">
                <a:solidFill>
                  <a:srgbClr val="ECF4DB"/>
                </a:solidFill>
              </a:rPr>
              <a:t> 307-721-6212, </a:t>
            </a:r>
            <a:r>
              <a:rPr lang="en" sz="5100" b="1" dirty="0">
                <a:solidFill>
                  <a:srgbClr val="ECF4DB"/>
                </a:solidFill>
              </a:rPr>
              <a:t> </a:t>
            </a:r>
            <a:r>
              <a:rPr lang="en-US" sz="5100" b="1" dirty="0">
                <a:solidFill>
                  <a:srgbClr val="ECF4DB"/>
                </a:solidFill>
                <a:hlinkClick r:id="rId4"/>
              </a:rPr>
              <a:t>nancy.pajak@wyo.gov</a:t>
            </a:r>
            <a:r>
              <a:rPr lang="en-US" sz="5100" b="1" dirty="0">
                <a:solidFill>
                  <a:srgbClr val="ECF4DB"/>
                </a:solidFill>
              </a:rPr>
              <a:t>,  </a:t>
            </a:r>
            <a:endParaRPr sz="5100" b="1" dirty="0">
              <a:solidFill>
                <a:srgbClr val="ECF4DB"/>
              </a:solidFill>
            </a:endParaRPr>
          </a:p>
          <a:p>
            <a:pPr marL="457200" lvl="0" indent="0" algn="l" rtl="0">
              <a:lnSpc>
                <a:spcPct val="100000"/>
              </a:lnSpc>
              <a:spcBef>
                <a:spcPts val="0"/>
              </a:spcBef>
              <a:spcAft>
                <a:spcPts val="0"/>
              </a:spcAft>
              <a:buNone/>
            </a:pPr>
            <a:endParaRPr sz="5100" b="1" dirty="0">
              <a:solidFill>
                <a:srgbClr val="ECF4DB"/>
              </a:solidFill>
            </a:endParaRPr>
          </a:p>
          <a:p>
            <a:pPr marL="254000" lvl="0" indent="-286385" algn="l" rtl="0">
              <a:lnSpc>
                <a:spcPct val="100000"/>
              </a:lnSpc>
              <a:spcBef>
                <a:spcPts val="800"/>
              </a:spcBef>
              <a:spcAft>
                <a:spcPts val="0"/>
              </a:spcAft>
              <a:buClr>
                <a:srgbClr val="ECF4DB"/>
              </a:buClr>
              <a:buSzPct val="100000"/>
              <a:buChar char="►"/>
            </a:pPr>
            <a:r>
              <a:rPr lang="en" sz="5100" b="1" dirty="0">
                <a:solidFill>
                  <a:srgbClr val="ECF4DB"/>
                </a:solidFill>
              </a:rPr>
              <a:t>Judy Juengel, Part C Coordinator, 307-777-8762, </a:t>
            </a:r>
            <a:r>
              <a:rPr lang="en-US" sz="5100" b="1" dirty="0">
                <a:solidFill>
                  <a:srgbClr val="ECF4DB"/>
                </a:solidFill>
                <a:hlinkClick r:id="rId5"/>
              </a:rPr>
              <a:t>judy.juengel2@wyo.gov</a:t>
            </a:r>
            <a:endParaRPr lang="en-US" sz="5100" b="1" dirty="0">
              <a:solidFill>
                <a:srgbClr val="ECF4DB"/>
              </a:solidFill>
            </a:endParaRPr>
          </a:p>
          <a:p>
            <a:pPr marL="0" lvl="0" indent="0" algn="l" rtl="0">
              <a:lnSpc>
                <a:spcPct val="100000"/>
              </a:lnSpc>
              <a:spcBef>
                <a:spcPts val="800"/>
              </a:spcBef>
              <a:spcAft>
                <a:spcPts val="0"/>
              </a:spcAft>
              <a:buSzPct val="68111"/>
              <a:buNone/>
            </a:pPr>
            <a:endParaRPr sz="5100" b="1" dirty="0">
              <a:solidFill>
                <a:srgbClr val="ECF4DB"/>
              </a:solidFill>
            </a:endParaRPr>
          </a:p>
          <a:p>
            <a:pPr marL="254000" lvl="0" indent="-286385" algn="l" rtl="0">
              <a:lnSpc>
                <a:spcPct val="100000"/>
              </a:lnSpc>
              <a:spcBef>
                <a:spcPts val="800"/>
              </a:spcBef>
              <a:spcAft>
                <a:spcPts val="0"/>
              </a:spcAft>
              <a:buClr>
                <a:srgbClr val="ECF4DB"/>
              </a:buClr>
              <a:buSzPct val="100000"/>
              <a:buChar char="►"/>
            </a:pPr>
            <a:r>
              <a:rPr lang="en" sz="5100" b="1" dirty="0">
                <a:solidFill>
                  <a:srgbClr val="ECF4DB"/>
                </a:solidFill>
              </a:rPr>
              <a:t>Betsy Tengesdal, </a:t>
            </a:r>
            <a:r>
              <a:rPr lang="en-US" sz="5100" b="1" dirty="0">
                <a:solidFill>
                  <a:srgbClr val="ECF4DB"/>
                </a:solidFill>
                <a:hlinkClick r:id="rId6"/>
              </a:rPr>
              <a:t>betsy.tengesdal@gmail.com</a:t>
            </a:r>
            <a:endParaRPr lang="en-US" sz="5100" b="1" dirty="0">
              <a:solidFill>
                <a:srgbClr val="ECF4DB"/>
              </a:solidFill>
            </a:endParaRPr>
          </a:p>
          <a:p>
            <a:pPr marL="254000" lvl="0" indent="-286385" algn="l" rtl="0">
              <a:lnSpc>
                <a:spcPct val="100000"/>
              </a:lnSpc>
              <a:spcBef>
                <a:spcPts val="800"/>
              </a:spcBef>
              <a:spcAft>
                <a:spcPts val="0"/>
              </a:spcAft>
              <a:buClr>
                <a:srgbClr val="ECF4DB"/>
              </a:buClr>
              <a:buSzPct val="100000"/>
              <a:buChar char="►"/>
            </a:pPr>
            <a:endParaRPr sz="3400" b="1" dirty="0">
              <a:solidFill>
                <a:srgbClr val="ECF4DB"/>
              </a:solidFill>
            </a:endParaRPr>
          </a:p>
          <a:p>
            <a:pPr marL="0" lvl="0" indent="0" algn="l" rtl="0">
              <a:lnSpc>
                <a:spcPct val="100000"/>
              </a:lnSpc>
              <a:spcBef>
                <a:spcPts val="800"/>
              </a:spcBef>
              <a:spcAft>
                <a:spcPts val="0"/>
              </a:spcAft>
              <a:buNone/>
            </a:pPr>
            <a:endParaRPr sz="3400" b="1" dirty="0">
              <a:solidFill>
                <a:srgbClr val="ECF4DB"/>
              </a:solidFill>
            </a:endParaRPr>
          </a:p>
          <a:p>
            <a:pPr marL="0" lvl="0" indent="0" algn="l" rtl="0">
              <a:lnSpc>
                <a:spcPct val="100000"/>
              </a:lnSpc>
              <a:spcBef>
                <a:spcPts val="800"/>
              </a:spcBef>
              <a:spcAft>
                <a:spcPts val="0"/>
              </a:spcAft>
              <a:buSzPct val="121883"/>
              <a:buNone/>
            </a:pPr>
            <a:endParaRPr sz="1900" b="1" dirty="0">
              <a:solidFill>
                <a:srgbClr val="ECF4DB"/>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37"/>
          <p:cNvSpPr txBox="1">
            <a:spLocks noGrp="1"/>
          </p:cNvSpPr>
          <p:nvPr>
            <p:ph type="title"/>
          </p:nvPr>
        </p:nvSpPr>
        <p:spPr>
          <a:xfrm>
            <a:off x="144717" y="167640"/>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dirty="0">
                <a:solidFill>
                  <a:schemeClr val="accent1"/>
                </a:solidFill>
              </a:rPr>
              <a:t>Contact Information</a:t>
            </a:r>
            <a:endParaRPr b="1" dirty="0">
              <a:solidFill>
                <a:schemeClr val="accent1"/>
              </a:solidFill>
            </a:endParaRPr>
          </a:p>
        </p:txBody>
      </p:sp>
      <p:sp>
        <p:nvSpPr>
          <p:cNvPr id="1247" name="Google Shape;1247;p37"/>
          <p:cNvSpPr txBox="1">
            <a:spLocks noGrp="1"/>
          </p:cNvSpPr>
          <p:nvPr>
            <p:ph type="body" idx="1"/>
          </p:nvPr>
        </p:nvSpPr>
        <p:spPr>
          <a:xfrm>
            <a:off x="205741" y="534074"/>
            <a:ext cx="8453676" cy="4441786"/>
          </a:xfrm>
          <a:prstGeom prst="rect">
            <a:avLst/>
          </a:prstGeom>
          <a:noFill/>
          <a:ln>
            <a:noFill/>
          </a:ln>
        </p:spPr>
        <p:txBody>
          <a:bodyPr spcFirstLastPara="1" wrap="square" lIns="68575" tIns="34275" rIns="68575" bIns="34275" anchor="t" anchorCtr="0">
            <a:normAutofit fontScale="47500" lnSpcReduction="20000"/>
          </a:bodyPr>
          <a:lstStyle/>
          <a:p>
            <a:pPr marL="254000" lvl="0" indent="-177800" algn="l" rtl="0">
              <a:lnSpc>
                <a:spcPct val="100000"/>
              </a:lnSpc>
              <a:spcBef>
                <a:spcPts val="0"/>
              </a:spcBef>
              <a:spcAft>
                <a:spcPts val="0"/>
              </a:spcAft>
              <a:buSzPct val="80000"/>
              <a:buNone/>
            </a:pPr>
            <a:endParaRPr sz="3400" dirty="0"/>
          </a:p>
          <a:p>
            <a:pPr marL="254000" lvl="0" indent="-177800" algn="l" rtl="0">
              <a:lnSpc>
                <a:spcPct val="100000"/>
              </a:lnSpc>
              <a:spcBef>
                <a:spcPts val="0"/>
              </a:spcBef>
              <a:spcAft>
                <a:spcPts val="0"/>
              </a:spcAft>
              <a:buSzPct val="80000"/>
              <a:buNone/>
            </a:pPr>
            <a:endParaRPr sz="3400" dirty="0"/>
          </a:p>
          <a:p>
            <a:pPr marL="0" lvl="0" indent="0" algn="l" rtl="0">
              <a:lnSpc>
                <a:spcPct val="100000"/>
              </a:lnSpc>
              <a:spcBef>
                <a:spcPts val="0"/>
              </a:spcBef>
              <a:spcAft>
                <a:spcPts val="0"/>
              </a:spcAft>
              <a:buClr>
                <a:srgbClr val="ECF4DB"/>
              </a:buClr>
              <a:buSzPct val="100000"/>
              <a:buNone/>
            </a:pPr>
            <a:endParaRPr sz="3400" b="1" dirty="0">
              <a:solidFill>
                <a:srgbClr val="ECF4DB"/>
              </a:solidFill>
            </a:endParaRPr>
          </a:p>
          <a:p>
            <a:pPr marL="254000" lvl="0" indent="-254000" algn="l" rtl="0">
              <a:lnSpc>
                <a:spcPct val="100000"/>
              </a:lnSpc>
              <a:spcBef>
                <a:spcPts val="0"/>
              </a:spcBef>
              <a:spcAft>
                <a:spcPts val="0"/>
              </a:spcAft>
              <a:buClr>
                <a:srgbClr val="ECF4DB"/>
              </a:buClr>
              <a:buSzPct val="100000"/>
              <a:buChar char="►"/>
            </a:pPr>
            <a:r>
              <a:rPr lang="en" sz="3400" b="1" dirty="0">
                <a:solidFill>
                  <a:srgbClr val="ECF4DB"/>
                </a:solidFill>
              </a:rPr>
              <a:t>Christie Fritz, Wyoming Department of Education, Deaf/HH Outreach Services, </a:t>
            </a:r>
            <a:r>
              <a:rPr lang="en" sz="3400" b="1" dirty="0">
                <a:solidFill>
                  <a:srgbClr val="ECF4DB"/>
                </a:solidFill>
                <a:hlinkClick r:id="rId3" action="ppaction://hlinksldjump"/>
              </a:rPr>
              <a:t>christie.fritz@wyo.gov </a:t>
            </a:r>
            <a:endParaRPr dirty="0"/>
          </a:p>
          <a:p>
            <a:pPr marL="254000" lvl="0" indent="-151447" algn="l" rtl="0">
              <a:lnSpc>
                <a:spcPct val="100000"/>
              </a:lnSpc>
              <a:spcBef>
                <a:spcPts val="0"/>
              </a:spcBef>
              <a:spcAft>
                <a:spcPts val="0"/>
              </a:spcAft>
              <a:buClr>
                <a:srgbClr val="ECF4DB"/>
              </a:buClr>
              <a:buSzPct val="100000"/>
              <a:buNone/>
            </a:pPr>
            <a:endParaRPr sz="3400" b="1" dirty="0">
              <a:solidFill>
                <a:srgbClr val="ECF4DB"/>
              </a:solidFill>
            </a:endParaRPr>
          </a:p>
          <a:p>
            <a:pPr marL="254000" lvl="0" indent="-151447" algn="l" rtl="0">
              <a:lnSpc>
                <a:spcPct val="100000"/>
              </a:lnSpc>
              <a:spcBef>
                <a:spcPts val="0"/>
              </a:spcBef>
              <a:spcAft>
                <a:spcPts val="0"/>
              </a:spcAft>
              <a:buClr>
                <a:srgbClr val="ECF4DB"/>
              </a:buClr>
              <a:buSzPct val="100000"/>
              <a:buNone/>
            </a:pPr>
            <a:endParaRPr sz="3400" b="1" dirty="0">
              <a:solidFill>
                <a:srgbClr val="ECF4DB"/>
              </a:solidFill>
            </a:endParaRPr>
          </a:p>
          <a:p>
            <a:pPr marL="254000" lvl="0" indent="-254000" algn="l" rtl="0">
              <a:lnSpc>
                <a:spcPct val="100000"/>
              </a:lnSpc>
              <a:spcBef>
                <a:spcPts val="0"/>
              </a:spcBef>
              <a:spcAft>
                <a:spcPts val="0"/>
              </a:spcAft>
              <a:buClr>
                <a:srgbClr val="ECF4DB"/>
              </a:buClr>
              <a:buSzPct val="100000"/>
              <a:buChar char="►"/>
            </a:pPr>
            <a:r>
              <a:rPr lang="en" sz="3400" b="1" dirty="0">
                <a:solidFill>
                  <a:srgbClr val="ECF4DB"/>
                </a:solidFill>
              </a:rPr>
              <a:t>Sarah Fitzgerald: Wyoming EHDI Program, Co-Coordinator, 307-399-2889, </a:t>
            </a:r>
            <a:r>
              <a:rPr lang="en" sz="3400" b="1" dirty="0">
                <a:solidFill>
                  <a:srgbClr val="ECF4DB"/>
                </a:solidFill>
                <a:uFill>
                  <a:noFill/>
                </a:uFill>
                <a:hlinkClick r:id="rId3" action="ppaction://hlinksldjump"/>
              </a:rPr>
              <a:t>sarah.fitzgerald@wyo.go</a:t>
            </a:r>
            <a:r>
              <a:rPr lang="en" sz="3400" b="1" dirty="0">
                <a:solidFill>
                  <a:srgbClr val="ECF4DB"/>
                </a:solidFill>
                <a:hlinkClick r:id="rId3" action="ppaction://hlinksldjump"/>
              </a:rPr>
              <a:t>v</a:t>
            </a:r>
            <a:endParaRPr sz="3400" b="1" dirty="0">
              <a:solidFill>
                <a:srgbClr val="ECF4DB"/>
              </a:solidFill>
            </a:endParaRPr>
          </a:p>
          <a:p>
            <a:pPr marL="0" lvl="0" indent="0" algn="l" rtl="0">
              <a:lnSpc>
                <a:spcPct val="100000"/>
              </a:lnSpc>
              <a:spcBef>
                <a:spcPts val="800"/>
              </a:spcBef>
              <a:spcAft>
                <a:spcPts val="0"/>
              </a:spcAft>
              <a:buSzPct val="68111"/>
              <a:buNone/>
            </a:pPr>
            <a:endParaRPr sz="3400" b="1" dirty="0">
              <a:solidFill>
                <a:srgbClr val="ECF4DB"/>
              </a:solidFill>
            </a:endParaRPr>
          </a:p>
          <a:p>
            <a:pPr marL="254000" lvl="0" indent="-254000" algn="l" rtl="0">
              <a:lnSpc>
                <a:spcPct val="100000"/>
              </a:lnSpc>
              <a:spcBef>
                <a:spcPts val="800"/>
              </a:spcBef>
              <a:spcAft>
                <a:spcPts val="0"/>
              </a:spcAft>
              <a:buClr>
                <a:srgbClr val="ECF4DB"/>
              </a:buClr>
              <a:buSzPct val="100000"/>
              <a:buChar char="►"/>
            </a:pPr>
            <a:r>
              <a:rPr lang="en" sz="3400" b="1" dirty="0">
                <a:solidFill>
                  <a:srgbClr val="ECF4DB"/>
                </a:solidFill>
              </a:rPr>
              <a:t>Wendy Hewitt: Wyoming Families for Hands &amp; Voices, Executive Director, 307-780-6476, </a:t>
            </a:r>
            <a:r>
              <a:rPr lang="en" sz="3400" b="1" dirty="0">
                <a:solidFill>
                  <a:srgbClr val="ECF4DB"/>
                </a:solidFill>
                <a:hlinkClick r:id="rId3" action="ppaction://hlinksldjump"/>
              </a:rPr>
              <a:t>wendy@wyhandsandvoices.org</a:t>
            </a:r>
            <a:endParaRPr sz="3400" b="1" dirty="0">
              <a:solidFill>
                <a:srgbClr val="ECF4DB"/>
              </a:solidFill>
            </a:endParaRPr>
          </a:p>
          <a:p>
            <a:pPr marL="0" lvl="0" indent="0" algn="l" rtl="0">
              <a:lnSpc>
                <a:spcPct val="100000"/>
              </a:lnSpc>
              <a:spcBef>
                <a:spcPts val="800"/>
              </a:spcBef>
              <a:spcAft>
                <a:spcPts val="0"/>
              </a:spcAft>
              <a:buSzPct val="68111"/>
              <a:buNone/>
            </a:pPr>
            <a:endParaRPr sz="3400" b="1" dirty="0">
              <a:solidFill>
                <a:srgbClr val="ECF4DB"/>
              </a:solidFill>
            </a:endParaRPr>
          </a:p>
          <a:p>
            <a:pPr marL="254000" lvl="0" indent="-254000" algn="l" rtl="0">
              <a:lnSpc>
                <a:spcPct val="100000"/>
              </a:lnSpc>
              <a:spcBef>
                <a:spcPts val="800"/>
              </a:spcBef>
              <a:spcAft>
                <a:spcPts val="0"/>
              </a:spcAft>
              <a:buClr>
                <a:srgbClr val="ECF4DB"/>
              </a:buClr>
              <a:buSzPct val="100000"/>
              <a:buChar char="►"/>
            </a:pPr>
            <a:r>
              <a:rPr lang="en" sz="3400" b="1" dirty="0">
                <a:solidFill>
                  <a:srgbClr val="ECF4DB"/>
                </a:solidFill>
              </a:rPr>
              <a:t>Kim Reimann: Wyoming Families for Hands &amp; Voices, Assistant Director/Guide By Your Side - Program Coordinator; CDC+ Audiology - Parent Advocate/Family Educator, 307-258-0967, </a:t>
            </a:r>
            <a:r>
              <a:rPr lang="en" sz="3400" b="1" dirty="0">
                <a:solidFill>
                  <a:srgbClr val="ECF4DB"/>
                </a:solidFill>
                <a:uFill>
                  <a:noFill/>
                </a:uFill>
                <a:hlinkClick r:id="rId3" action="ppaction://hlinksldjump">
                  <a:extLst>
                    <a:ext uri="{A12FA001-AC4F-418D-AE19-62706E023703}">
                      <ahyp:hlinkClr xmlns:ahyp="http://schemas.microsoft.com/office/drawing/2018/hyperlinkcolor" val="tx"/>
                    </a:ext>
                  </a:extLst>
                </a:hlinkClick>
              </a:rPr>
              <a:t>kimr@wyhandsandvoices.org</a:t>
            </a:r>
            <a:endParaRPr sz="3400" b="1" dirty="0">
              <a:solidFill>
                <a:srgbClr val="ECF4DB"/>
              </a:solidFill>
            </a:endParaRPr>
          </a:p>
          <a:p>
            <a:pPr marL="254000" lvl="0" indent="0" algn="l" rtl="0">
              <a:lnSpc>
                <a:spcPct val="100000"/>
              </a:lnSpc>
              <a:spcBef>
                <a:spcPts val="800"/>
              </a:spcBef>
              <a:spcAft>
                <a:spcPts val="0"/>
              </a:spcAft>
              <a:buSzPct val="68111"/>
              <a:buNone/>
            </a:pPr>
            <a:endParaRPr sz="3400" b="1" dirty="0">
              <a:solidFill>
                <a:srgbClr val="ECF4DB"/>
              </a:solidFill>
            </a:endParaRPr>
          </a:p>
          <a:p>
            <a:pPr marL="254000" lvl="0" indent="-254000" algn="l" rtl="0">
              <a:lnSpc>
                <a:spcPct val="100000"/>
              </a:lnSpc>
              <a:spcBef>
                <a:spcPts val="800"/>
              </a:spcBef>
              <a:spcAft>
                <a:spcPts val="0"/>
              </a:spcAft>
              <a:buClr>
                <a:srgbClr val="ECF4DB"/>
              </a:buClr>
              <a:buSzPct val="100000"/>
              <a:buChar char="►"/>
            </a:pPr>
            <a:r>
              <a:rPr lang="en" sz="3400" b="1" dirty="0">
                <a:solidFill>
                  <a:srgbClr val="ECF4DB"/>
                </a:solidFill>
              </a:rPr>
              <a:t>Cheryl Johnson, Ed.D.: Marion Downs Center, Consultant, </a:t>
            </a:r>
            <a:r>
              <a:rPr lang="en" sz="3400" b="1" dirty="0">
                <a:solidFill>
                  <a:srgbClr val="ECF4DB"/>
                </a:solidFill>
                <a:hlinkClick r:id="rId3" action="ppaction://hlinksldjump"/>
              </a:rPr>
              <a:t>cheryl@colorado.edu</a:t>
            </a:r>
            <a:endParaRPr sz="3400" b="1" dirty="0">
              <a:solidFill>
                <a:srgbClr val="ECF4DB"/>
              </a:solidFill>
            </a:endParaRPr>
          </a:p>
          <a:p>
            <a:pPr marL="0" lvl="0" indent="0" algn="l" rtl="0">
              <a:lnSpc>
                <a:spcPct val="100000"/>
              </a:lnSpc>
              <a:spcBef>
                <a:spcPts val="800"/>
              </a:spcBef>
              <a:spcAft>
                <a:spcPts val="0"/>
              </a:spcAft>
              <a:buSzPct val="121883"/>
              <a:buNone/>
            </a:pPr>
            <a:endParaRPr sz="1900" b="1" dirty="0">
              <a:solidFill>
                <a:srgbClr val="ECF4DB"/>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38"/>
          <p:cNvSpPr txBox="1">
            <a:spLocks noGrp="1"/>
          </p:cNvSpPr>
          <p:nvPr>
            <p:ph type="title"/>
          </p:nvPr>
        </p:nvSpPr>
        <p:spPr>
          <a:xfrm>
            <a:off x="445875" y="282350"/>
            <a:ext cx="7320300" cy="8460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chemeClr val="lt2"/>
              </a:buClr>
              <a:buSzPts val="3200"/>
              <a:buFont typeface="Century Gothic"/>
              <a:buNone/>
            </a:pPr>
            <a:r>
              <a:rPr lang="en" b="1">
                <a:solidFill>
                  <a:srgbClr val="CCE583"/>
                </a:solidFill>
              </a:rPr>
              <a:t>Desired Outcomes of WEII</a:t>
            </a:r>
            <a:endParaRPr b="1">
              <a:solidFill>
                <a:srgbClr val="CCE583"/>
              </a:solidFill>
            </a:endParaRPr>
          </a:p>
        </p:txBody>
      </p:sp>
      <p:sp>
        <p:nvSpPr>
          <p:cNvPr id="1253" name="Google Shape;1253;p38"/>
          <p:cNvSpPr txBox="1">
            <a:spLocks noGrp="1"/>
          </p:cNvSpPr>
          <p:nvPr>
            <p:ph type="body" idx="1"/>
          </p:nvPr>
        </p:nvSpPr>
        <p:spPr>
          <a:xfrm>
            <a:off x="178025" y="1023154"/>
            <a:ext cx="8701225" cy="3837996"/>
          </a:xfrm>
          <a:prstGeom prst="rect">
            <a:avLst/>
          </a:prstGeom>
          <a:noFill/>
          <a:ln>
            <a:noFill/>
          </a:ln>
        </p:spPr>
        <p:txBody>
          <a:bodyPr spcFirstLastPara="1" wrap="square" lIns="68575" tIns="34275" rIns="68575" bIns="34275" anchor="t" anchorCtr="0">
            <a:normAutofit fontScale="92500" lnSpcReduction="10000"/>
          </a:bodyPr>
          <a:lstStyle/>
          <a:p>
            <a:pPr marL="228600" lvl="0" indent="-228600" algn="l" rtl="0">
              <a:lnSpc>
                <a:spcPct val="90000"/>
              </a:lnSpc>
              <a:spcBef>
                <a:spcPts val="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Families and practitioners know how to access the resources for accurate appropriate information.  </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Information is available in an easily accessible format.</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Data informs intervention decisions and practices to improve early intervention on the individual and statewide level. </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Progress monitoring is sustainable statewide using the ODDACE in addition to the state of Wyoming mandated list of approved/recommended child development assessments. </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Families are aware of and participate in family-based trainings and support opportunities.</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Families know of essential resources in Wyoming and can utilize them.</a:t>
            </a:r>
            <a:endParaRPr sz="1900" b="1">
              <a:solidFill>
                <a:srgbClr val="ECF4DB"/>
              </a:solidFill>
              <a:latin typeface="Gill Sans"/>
              <a:ea typeface="Gill Sans"/>
              <a:cs typeface="Gill Sans"/>
              <a:sym typeface="Gill Sans"/>
            </a:endParaRPr>
          </a:p>
          <a:p>
            <a:pPr marL="228600" lvl="0" indent="-228600" algn="l" rtl="0">
              <a:lnSpc>
                <a:spcPct val="90000"/>
              </a:lnSpc>
              <a:spcBef>
                <a:spcPts val="1000"/>
              </a:spcBef>
              <a:spcAft>
                <a:spcPts val="0"/>
              </a:spcAft>
              <a:buClr>
                <a:srgbClr val="ECF4DB"/>
              </a:buClr>
              <a:buSzPct val="108108"/>
              <a:buFont typeface="Gill Sans"/>
              <a:buAutoNum type="arabicPeriod"/>
            </a:pPr>
            <a:r>
              <a:rPr lang="en" sz="1800" b="1">
                <a:solidFill>
                  <a:srgbClr val="ECF4DB"/>
                </a:solidFill>
                <a:latin typeface="Gill Sans"/>
                <a:ea typeface="Gill Sans"/>
                <a:cs typeface="Gill Sans"/>
                <a:sym typeface="Gill Sans"/>
              </a:rPr>
              <a:t>Families, early intervention providers, childcare providers and other essential persons to the child’s development understand appropriate use and implications of hearing technology.</a:t>
            </a:r>
            <a:endParaRPr sz="1600" b="1">
              <a:solidFill>
                <a:srgbClr val="ECF4DB"/>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2"/>
          <p:cNvGrpSpPr/>
          <p:nvPr/>
        </p:nvGrpSpPr>
        <p:grpSpPr>
          <a:xfrm>
            <a:off x="-150" y="81419"/>
            <a:ext cx="9144288" cy="5143380"/>
            <a:chOff x="0" y="282"/>
            <a:chExt cx="9144288" cy="5143380"/>
          </a:xfrm>
        </p:grpSpPr>
        <p:sp>
          <p:nvSpPr>
            <p:cNvPr id="298" name="Google Shape;298;p2"/>
            <p:cNvSpPr/>
            <p:nvPr/>
          </p:nvSpPr>
          <p:spPr>
            <a:xfrm>
              <a:off x="0" y="282"/>
              <a:ext cx="9144288" cy="5143380"/>
            </a:xfrm>
            <a:custGeom>
              <a:avLst/>
              <a:gdLst/>
              <a:ahLst/>
              <a:cxnLst/>
              <a:rect l="l" t="t" r="r" b="b"/>
              <a:pathLst>
                <a:path w="285893" h="160806" extrusionOk="0">
                  <a:moveTo>
                    <a:pt x="143018" y="49233"/>
                  </a:moveTo>
                  <a:cubicBezTo>
                    <a:pt x="160211" y="49233"/>
                    <a:pt x="174188" y="63211"/>
                    <a:pt x="174188" y="80403"/>
                  </a:cubicBezTo>
                  <a:cubicBezTo>
                    <a:pt x="174188" y="97596"/>
                    <a:pt x="160211" y="111585"/>
                    <a:pt x="143018" y="111585"/>
                  </a:cubicBezTo>
                  <a:cubicBezTo>
                    <a:pt x="125825" y="111585"/>
                    <a:pt x="111847" y="97596"/>
                    <a:pt x="111847" y="80403"/>
                  </a:cubicBezTo>
                  <a:cubicBezTo>
                    <a:pt x="111847" y="63211"/>
                    <a:pt x="125825" y="49233"/>
                    <a:pt x="143018" y="49233"/>
                  </a:cubicBezTo>
                  <a:close/>
                  <a:moveTo>
                    <a:pt x="136267" y="0"/>
                  </a:moveTo>
                  <a:lnTo>
                    <a:pt x="136267" y="36231"/>
                  </a:lnTo>
                  <a:cubicBezTo>
                    <a:pt x="117027" y="39160"/>
                    <a:pt x="101775" y="54412"/>
                    <a:pt x="98846" y="73652"/>
                  </a:cubicBezTo>
                  <a:lnTo>
                    <a:pt x="0" y="73652"/>
                  </a:lnTo>
                  <a:lnTo>
                    <a:pt x="0" y="87166"/>
                  </a:lnTo>
                  <a:lnTo>
                    <a:pt x="98846" y="87166"/>
                  </a:lnTo>
                  <a:cubicBezTo>
                    <a:pt x="101775" y="106406"/>
                    <a:pt x="117027" y="121646"/>
                    <a:pt x="136267" y="124575"/>
                  </a:cubicBezTo>
                  <a:lnTo>
                    <a:pt x="136267" y="160806"/>
                  </a:lnTo>
                  <a:lnTo>
                    <a:pt x="149769" y="160806"/>
                  </a:lnTo>
                  <a:lnTo>
                    <a:pt x="149769" y="124575"/>
                  </a:lnTo>
                  <a:cubicBezTo>
                    <a:pt x="169009" y="121646"/>
                    <a:pt x="184261" y="106406"/>
                    <a:pt x="187190" y="87166"/>
                  </a:cubicBezTo>
                  <a:lnTo>
                    <a:pt x="285893" y="87166"/>
                  </a:lnTo>
                  <a:lnTo>
                    <a:pt x="285893" y="73652"/>
                  </a:lnTo>
                  <a:lnTo>
                    <a:pt x="187190" y="73652"/>
                  </a:lnTo>
                  <a:cubicBezTo>
                    <a:pt x="184261" y="54412"/>
                    <a:pt x="169009" y="39160"/>
                    <a:pt x="149769" y="36231"/>
                  </a:cubicBezTo>
                  <a:lnTo>
                    <a:pt x="149769"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a:off x="0" y="282"/>
              <a:ext cx="9144288" cy="5143380"/>
            </a:xfrm>
            <a:custGeom>
              <a:avLst/>
              <a:gdLst/>
              <a:ahLst/>
              <a:cxnLst/>
              <a:rect l="l" t="t" r="r" b="b"/>
              <a:pathLst>
                <a:path w="285893" h="160806" extrusionOk="0">
                  <a:moveTo>
                    <a:pt x="143018" y="48268"/>
                  </a:moveTo>
                  <a:cubicBezTo>
                    <a:pt x="160734" y="48268"/>
                    <a:pt x="175153" y="62687"/>
                    <a:pt x="175153" y="80403"/>
                  </a:cubicBezTo>
                  <a:cubicBezTo>
                    <a:pt x="175153" y="98131"/>
                    <a:pt x="160734" y="112550"/>
                    <a:pt x="143018" y="112550"/>
                  </a:cubicBezTo>
                  <a:cubicBezTo>
                    <a:pt x="125301" y="112550"/>
                    <a:pt x="110883" y="98131"/>
                    <a:pt x="110883" y="80403"/>
                  </a:cubicBezTo>
                  <a:cubicBezTo>
                    <a:pt x="110883" y="62687"/>
                    <a:pt x="125301" y="48268"/>
                    <a:pt x="143018" y="48268"/>
                  </a:cubicBezTo>
                  <a:close/>
                  <a:moveTo>
                    <a:pt x="137231" y="0"/>
                  </a:moveTo>
                  <a:lnTo>
                    <a:pt x="137231" y="37064"/>
                  </a:lnTo>
                  <a:lnTo>
                    <a:pt x="136410" y="37183"/>
                  </a:lnTo>
                  <a:cubicBezTo>
                    <a:pt x="127171" y="38588"/>
                    <a:pt x="118777" y="42851"/>
                    <a:pt x="112121" y="49506"/>
                  </a:cubicBezTo>
                  <a:cubicBezTo>
                    <a:pt x="105466" y="56162"/>
                    <a:pt x="101203" y="64556"/>
                    <a:pt x="99798" y="73795"/>
                  </a:cubicBezTo>
                  <a:lnTo>
                    <a:pt x="99679" y="74617"/>
                  </a:lnTo>
                  <a:lnTo>
                    <a:pt x="0" y="74617"/>
                  </a:lnTo>
                  <a:lnTo>
                    <a:pt x="0" y="86201"/>
                  </a:lnTo>
                  <a:lnTo>
                    <a:pt x="99679" y="86201"/>
                  </a:lnTo>
                  <a:lnTo>
                    <a:pt x="99798" y="87011"/>
                  </a:lnTo>
                  <a:cubicBezTo>
                    <a:pt x="101203" y="96250"/>
                    <a:pt x="105466" y="104656"/>
                    <a:pt x="112121" y="111300"/>
                  </a:cubicBezTo>
                  <a:cubicBezTo>
                    <a:pt x="118777" y="117955"/>
                    <a:pt x="127171" y="122218"/>
                    <a:pt x="136410" y="123623"/>
                  </a:cubicBezTo>
                  <a:lnTo>
                    <a:pt x="137231" y="123754"/>
                  </a:lnTo>
                  <a:lnTo>
                    <a:pt x="137231" y="160806"/>
                  </a:lnTo>
                  <a:lnTo>
                    <a:pt x="148804" y="160806"/>
                  </a:lnTo>
                  <a:lnTo>
                    <a:pt x="148804" y="123754"/>
                  </a:lnTo>
                  <a:lnTo>
                    <a:pt x="149626" y="123623"/>
                  </a:lnTo>
                  <a:cubicBezTo>
                    <a:pt x="158865" y="122218"/>
                    <a:pt x="167259" y="117955"/>
                    <a:pt x="173915" y="111300"/>
                  </a:cubicBezTo>
                  <a:cubicBezTo>
                    <a:pt x="180570" y="104656"/>
                    <a:pt x="184833" y="96250"/>
                    <a:pt x="186238" y="87011"/>
                  </a:cubicBezTo>
                  <a:lnTo>
                    <a:pt x="186357" y="86201"/>
                  </a:lnTo>
                  <a:lnTo>
                    <a:pt x="285893" y="86201"/>
                  </a:lnTo>
                  <a:lnTo>
                    <a:pt x="285893" y="74617"/>
                  </a:lnTo>
                  <a:lnTo>
                    <a:pt x="186357" y="74617"/>
                  </a:lnTo>
                  <a:lnTo>
                    <a:pt x="186238" y="73795"/>
                  </a:lnTo>
                  <a:cubicBezTo>
                    <a:pt x="184833" y="64556"/>
                    <a:pt x="180570" y="56162"/>
                    <a:pt x="173915" y="49506"/>
                  </a:cubicBezTo>
                  <a:cubicBezTo>
                    <a:pt x="167259" y="42851"/>
                    <a:pt x="158865" y="38588"/>
                    <a:pt x="149626" y="37183"/>
                  </a:cubicBezTo>
                  <a:lnTo>
                    <a:pt x="148804" y="37064"/>
                  </a:lnTo>
                  <a:lnTo>
                    <a:pt x="14880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0" name="Google Shape;300;p2"/>
            <p:cNvGrpSpPr/>
            <p:nvPr/>
          </p:nvGrpSpPr>
          <p:grpSpPr>
            <a:xfrm>
              <a:off x="70045" y="282"/>
              <a:ext cx="9073223" cy="5100204"/>
              <a:chOff x="70045" y="282"/>
              <a:chExt cx="9073223" cy="5100204"/>
            </a:xfrm>
          </p:grpSpPr>
          <p:sp>
            <p:nvSpPr>
              <p:cNvPr id="301" name="Google Shape;301;p2"/>
              <p:cNvSpPr/>
              <p:nvPr/>
            </p:nvSpPr>
            <p:spPr>
              <a:xfrm>
                <a:off x="3641282" y="1683535"/>
                <a:ext cx="107438" cy="109613"/>
              </a:xfrm>
              <a:custGeom>
                <a:avLst/>
                <a:gdLst/>
                <a:ahLst/>
                <a:cxnLst/>
                <a:rect l="l" t="t" r="r" b="b"/>
                <a:pathLst>
                  <a:path w="3359" h="3427" extrusionOk="0">
                    <a:moveTo>
                      <a:pt x="2996" y="1"/>
                    </a:moveTo>
                    <a:cubicBezTo>
                      <a:pt x="2916" y="1"/>
                      <a:pt x="2837" y="31"/>
                      <a:pt x="2775" y="93"/>
                    </a:cubicBezTo>
                    <a:cubicBezTo>
                      <a:pt x="1846" y="974"/>
                      <a:pt x="953" y="1927"/>
                      <a:pt x="120" y="2903"/>
                    </a:cubicBezTo>
                    <a:cubicBezTo>
                      <a:pt x="1" y="3034"/>
                      <a:pt x="12" y="3236"/>
                      <a:pt x="143" y="3355"/>
                    </a:cubicBezTo>
                    <a:cubicBezTo>
                      <a:pt x="215" y="3403"/>
                      <a:pt x="286" y="3427"/>
                      <a:pt x="358" y="3427"/>
                    </a:cubicBezTo>
                    <a:cubicBezTo>
                      <a:pt x="453" y="3427"/>
                      <a:pt x="536" y="3391"/>
                      <a:pt x="608" y="3320"/>
                    </a:cubicBezTo>
                    <a:cubicBezTo>
                      <a:pt x="1429" y="2355"/>
                      <a:pt x="2310" y="1427"/>
                      <a:pt x="3227" y="557"/>
                    </a:cubicBezTo>
                    <a:cubicBezTo>
                      <a:pt x="3346" y="438"/>
                      <a:pt x="3358" y="224"/>
                      <a:pt x="3239" y="105"/>
                    </a:cubicBezTo>
                    <a:cubicBezTo>
                      <a:pt x="3171" y="37"/>
                      <a:pt x="3083" y="1"/>
                      <a:pt x="29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
              <p:cNvSpPr/>
              <p:nvPr/>
            </p:nvSpPr>
            <p:spPr>
              <a:xfrm>
                <a:off x="3727735" y="3441632"/>
                <a:ext cx="116170" cy="100593"/>
              </a:xfrm>
              <a:custGeom>
                <a:avLst/>
                <a:gdLst/>
                <a:ahLst/>
                <a:cxnLst/>
                <a:rect l="l" t="t" r="r" b="b"/>
                <a:pathLst>
                  <a:path w="3632" h="3145" extrusionOk="0">
                    <a:moveTo>
                      <a:pt x="364" y="1"/>
                    </a:moveTo>
                    <a:cubicBezTo>
                      <a:pt x="277" y="1"/>
                      <a:pt x="188" y="34"/>
                      <a:pt x="119" y="96"/>
                    </a:cubicBezTo>
                    <a:cubicBezTo>
                      <a:pt x="0" y="227"/>
                      <a:pt x="12" y="430"/>
                      <a:pt x="131" y="561"/>
                    </a:cubicBezTo>
                    <a:cubicBezTo>
                      <a:pt x="1072" y="1442"/>
                      <a:pt x="2060" y="2287"/>
                      <a:pt x="3072" y="3073"/>
                    </a:cubicBezTo>
                    <a:cubicBezTo>
                      <a:pt x="3132" y="3120"/>
                      <a:pt x="3203" y="3144"/>
                      <a:pt x="3275" y="3144"/>
                    </a:cubicBezTo>
                    <a:cubicBezTo>
                      <a:pt x="3370" y="3144"/>
                      <a:pt x="3465" y="3097"/>
                      <a:pt x="3525" y="3025"/>
                    </a:cubicBezTo>
                    <a:cubicBezTo>
                      <a:pt x="3632" y="2882"/>
                      <a:pt x="3608" y="2680"/>
                      <a:pt x="3465" y="2573"/>
                    </a:cubicBezTo>
                    <a:cubicBezTo>
                      <a:pt x="2465" y="1799"/>
                      <a:pt x="1500" y="965"/>
                      <a:pt x="584" y="84"/>
                    </a:cubicBezTo>
                    <a:cubicBezTo>
                      <a:pt x="521" y="28"/>
                      <a:pt x="443" y="1"/>
                      <a:pt x="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a:off x="3567399" y="3255645"/>
                <a:ext cx="98674" cy="117481"/>
              </a:xfrm>
              <a:custGeom>
                <a:avLst/>
                <a:gdLst/>
                <a:ahLst/>
                <a:cxnLst/>
                <a:rect l="l" t="t" r="r" b="b"/>
                <a:pathLst>
                  <a:path w="3085" h="3673" extrusionOk="0">
                    <a:moveTo>
                      <a:pt x="358" y="0"/>
                    </a:moveTo>
                    <a:cubicBezTo>
                      <a:pt x="295" y="0"/>
                      <a:pt x="233" y="17"/>
                      <a:pt x="179" y="53"/>
                    </a:cubicBezTo>
                    <a:cubicBezTo>
                      <a:pt x="36" y="160"/>
                      <a:pt x="1" y="363"/>
                      <a:pt x="96" y="506"/>
                    </a:cubicBezTo>
                    <a:cubicBezTo>
                      <a:pt x="834" y="1553"/>
                      <a:pt x="1632" y="2589"/>
                      <a:pt x="2477" y="3566"/>
                    </a:cubicBezTo>
                    <a:cubicBezTo>
                      <a:pt x="2537" y="3637"/>
                      <a:pt x="2632" y="3673"/>
                      <a:pt x="2715" y="3673"/>
                    </a:cubicBezTo>
                    <a:cubicBezTo>
                      <a:pt x="2799" y="3673"/>
                      <a:pt x="2870" y="3649"/>
                      <a:pt x="2930" y="3601"/>
                    </a:cubicBezTo>
                    <a:cubicBezTo>
                      <a:pt x="3061" y="3482"/>
                      <a:pt x="3084" y="3280"/>
                      <a:pt x="2965" y="3149"/>
                    </a:cubicBezTo>
                    <a:cubicBezTo>
                      <a:pt x="2144" y="2185"/>
                      <a:pt x="1358" y="1172"/>
                      <a:pt x="632" y="137"/>
                    </a:cubicBezTo>
                    <a:cubicBezTo>
                      <a:pt x="565" y="48"/>
                      <a:pt x="461" y="0"/>
                      <a:pt x="3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
              <p:cNvSpPr/>
              <p:nvPr/>
            </p:nvSpPr>
            <p:spPr>
              <a:xfrm>
                <a:off x="3374727" y="2807005"/>
                <a:ext cx="53703" cy="139615"/>
              </a:xfrm>
              <a:custGeom>
                <a:avLst/>
                <a:gdLst/>
                <a:ahLst/>
                <a:cxnLst/>
                <a:rect l="l" t="t" r="r" b="b"/>
                <a:pathLst>
                  <a:path w="1679" h="4365" extrusionOk="0">
                    <a:moveTo>
                      <a:pt x="350" y="1"/>
                    </a:moveTo>
                    <a:cubicBezTo>
                      <a:pt x="329" y="1"/>
                      <a:pt x="307" y="3"/>
                      <a:pt x="286" y="7"/>
                    </a:cubicBezTo>
                    <a:cubicBezTo>
                      <a:pt x="119" y="43"/>
                      <a:pt x="0" y="221"/>
                      <a:pt x="36" y="388"/>
                    </a:cubicBezTo>
                    <a:cubicBezTo>
                      <a:pt x="298" y="1650"/>
                      <a:pt x="619" y="2912"/>
                      <a:pt x="1012" y="4139"/>
                    </a:cubicBezTo>
                    <a:cubicBezTo>
                      <a:pt x="1048" y="4281"/>
                      <a:pt x="1179" y="4365"/>
                      <a:pt x="1322" y="4365"/>
                    </a:cubicBezTo>
                    <a:cubicBezTo>
                      <a:pt x="1346" y="4365"/>
                      <a:pt x="1381" y="4365"/>
                      <a:pt x="1417" y="4353"/>
                    </a:cubicBezTo>
                    <a:cubicBezTo>
                      <a:pt x="1584" y="4293"/>
                      <a:pt x="1679" y="4115"/>
                      <a:pt x="1619" y="3948"/>
                    </a:cubicBezTo>
                    <a:cubicBezTo>
                      <a:pt x="1238" y="2746"/>
                      <a:pt x="917" y="1507"/>
                      <a:pt x="667" y="257"/>
                    </a:cubicBezTo>
                    <a:cubicBezTo>
                      <a:pt x="636" y="111"/>
                      <a:pt x="503" y="1"/>
                      <a:pt x="3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
              <p:cNvSpPr/>
              <p:nvPr/>
            </p:nvSpPr>
            <p:spPr>
              <a:xfrm>
                <a:off x="3447843" y="3041288"/>
                <a:ext cx="77724" cy="130787"/>
              </a:xfrm>
              <a:custGeom>
                <a:avLst/>
                <a:gdLst/>
                <a:ahLst/>
                <a:cxnLst/>
                <a:rect l="l" t="t" r="r" b="b"/>
                <a:pathLst>
                  <a:path w="2430" h="4089" extrusionOk="0">
                    <a:moveTo>
                      <a:pt x="371" y="1"/>
                    </a:moveTo>
                    <a:cubicBezTo>
                      <a:pt x="327" y="1"/>
                      <a:pt x="282" y="10"/>
                      <a:pt x="238" y="28"/>
                    </a:cubicBezTo>
                    <a:cubicBezTo>
                      <a:pt x="84" y="100"/>
                      <a:pt x="0" y="290"/>
                      <a:pt x="72" y="445"/>
                    </a:cubicBezTo>
                    <a:cubicBezTo>
                      <a:pt x="584" y="1636"/>
                      <a:pt x="1155" y="2802"/>
                      <a:pt x="1786" y="3922"/>
                    </a:cubicBezTo>
                    <a:cubicBezTo>
                      <a:pt x="1846" y="4029"/>
                      <a:pt x="1953" y="4088"/>
                      <a:pt x="2060" y="4088"/>
                    </a:cubicBezTo>
                    <a:cubicBezTo>
                      <a:pt x="2120" y="4088"/>
                      <a:pt x="2167" y="4076"/>
                      <a:pt x="2227" y="4053"/>
                    </a:cubicBezTo>
                    <a:cubicBezTo>
                      <a:pt x="2381" y="3957"/>
                      <a:pt x="2429" y="3767"/>
                      <a:pt x="2346" y="3612"/>
                    </a:cubicBezTo>
                    <a:cubicBezTo>
                      <a:pt x="1727" y="2505"/>
                      <a:pt x="1167" y="1350"/>
                      <a:pt x="667" y="195"/>
                    </a:cubicBezTo>
                    <a:cubicBezTo>
                      <a:pt x="614" y="72"/>
                      <a:pt x="496" y="1"/>
                      <a:pt x="3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
              <p:cNvSpPr/>
              <p:nvPr/>
            </p:nvSpPr>
            <p:spPr>
              <a:xfrm>
                <a:off x="3921558" y="3591892"/>
                <a:ext cx="131043" cy="80186"/>
              </a:xfrm>
              <a:custGeom>
                <a:avLst/>
                <a:gdLst/>
                <a:ahLst/>
                <a:cxnLst/>
                <a:rect l="l" t="t" r="r" b="b"/>
                <a:pathLst>
                  <a:path w="4097" h="2507" extrusionOk="0">
                    <a:moveTo>
                      <a:pt x="357" y="1"/>
                    </a:moveTo>
                    <a:cubicBezTo>
                      <a:pt x="254" y="1"/>
                      <a:pt x="156" y="51"/>
                      <a:pt x="96" y="149"/>
                    </a:cubicBezTo>
                    <a:cubicBezTo>
                      <a:pt x="1" y="304"/>
                      <a:pt x="48" y="494"/>
                      <a:pt x="191" y="589"/>
                    </a:cubicBezTo>
                    <a:cubicBezTo>
                      <a:pt x="1286" y="1280"/>
                      <a:pt x="2429" y="1911"/>
                      <a:pt x="3584" y="2470"/>
                    </a:cubicBezTo>
                    <a:cubicBezTo>
                      <a:pt x="3632" y="2494"/>
                      <a:pt x="3680" y="2506"/>
                      <a:pt x="3727" y="2506"/>
                    </a:cubicBezTo>
                    <a:cubicBezTo>
                      <a:pt x="3846" y="2506"/>
                      <a:pt x="3953" y="2447"/>
                      <a:pt x="4013" y="2328"/>
                    </a:cubicBezTo>
                    <a:cubicBezTo>
                      <a:pt x="4096" y="2173"/>
                      <a:pt x="4025" y="1970"/>
                      <a:pt x="3870" y="1899"/>
                    </a:cubicBezTo>
                    <a:cubicBezTo>
                      <a:pt x="2727" y="1339"/>
                      <a:pt x="1608" y="720"/>
                      <a:pt x="536" y="53"/>
                    </a:cubicBezTo>
                    <a:cubicBezTo>
                      <a:pt x="479" y="18"/>
                      <a:pt x="417" y="1"/>
                      <a:pt x="3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a:off x="3350739" y="2564631"/>
                <a:ext cx="27443" cy="141694"/>
              </a:xfrm>
              <a:custGeom>
                <a:avLst/>
                <a:gdLst/>
                <a:ahLst/>
                <a:cxnLst/>
                <a:rect l="l" t="t" r="r" b="b"/>
                <a:pathLst>
                  <a:path w="858" h="4430" extrusionOk="0">
                    <a:moveTo>
                      <a:pt x="322" y="1"/>
                    </a:moveTo>
                    <a:cubicBezTo>
                      <a:pt x="143" y="1"/>
                      <a:pt x="0" y="120"/>
                      <a:pt x="0" y="299"/>
                    </a:cubicBezTo>
                    <a:cubicBezTo>
                      <a:pt x="0" y="1584"/>
                      <a:pt x="72" y="2870"/>
                      <a:pt x="203" y="4156"/>
                    </a:cubicBezTo>
                    <a:cubicBezTo>
                      <a:pt x="214" y="4323"/>
                      <a:pt x="357" y="4430"/>
                      <a:pt x="524" y="4430"/>
                    </a:cubicBezTo>
                    <a:lnTo>
                      <a:pt x="560" y="4430"/>
                    </a:lnTo>
                    <a:cubicBezTo>
                      <a:pt x="726" y="4418"/>
                      <a:pt x="857" y="4251"/>
                      <a:pt x="845" y="4073"/>
                    </a:cubicBezTo>
                    <a:cubicBezTo>
                      <a:pt x="714" y="2823"/>
                      <a:pt x="643" y="1561"/>
                      <a:pt x="643" y="299"/>
                    </a:cubicBezTo>
                    <a:cubicBezTo>
                      <a:pt x="643" y="120"/>
                      <a:pt x="500" y="1"/>
                      <a:pt x="3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a:off x="4625685" y="3760960"/>
                <a:ext cx="143964" cy="32977"/>
              </a:xfrm>
              <a:custGeom>
                <a:avLst/>
                <a:gdLst/>
                <a:ahLst/>
                <a:cxnLst/>
                <a:rect l="l" t="t" r="r" b="b"/>
                <a:pathLst>
                  <a:path w="4501" h="1031" extrusionOk="0">
                    <a:moveTo>
                      <a:pt x="4167" y="0"/>
                    </a:moveTo>
                    <a:cubicBezTo>
                      <a:pt x="4148" y="0"/>
                      <a:pt x="4128" y="2"/>
                      <a:pt x="4108" y="6"/>
                    </a:cubicBezTo>
                    <a:cubicBezTo>
                      <a:pt x="2858" y="197"/>
                      <a:pt x="1584" y="328"/>
                      <a:pt x="322" y="387"/>
                    </a:cubicBezTo>
                    <a:cubicBezTo>
                      <a:pt x="143" y="399"/>
                      <a:pt x="0" y="542"/>
                      <a:pt x="12" y="721"/>
                    </a:cubicBezTo>
                    <a:cubicBezTo>
                      <a:pt x="24" y="899"/>
                      <a:pt x="167" y="1030"/>
                      <a:pt x="334" y="1030"/>
                    </a:cubicBezTo>
                    <a:lnTo>
                      <a:pt x="346" y="1030"/>
                    </a:lnTo>
                    <a:cubicBezTo>
                      <a:pt x="1643" y="959"/>
                      <a:pt x="2929" y="828"/>
                      <a:pt x="4203" y="637"/>
                    </a:cubicBezTo>
                    <a:cubicBezTo>
                      <a:pt x="4382" y="613"/>
                      <a:pt x="4501" y="447"/>
                      <a:pt x="4477" y="268"/>
                    </a:cubicBezTo>
                    <a:cubicBezTo>
                      <a:pt x="4445" y="120"/>
                      <a:pt x="4320" y="0"/>
                      <a:pt x="4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a:off x="4380432" y="3761056"/>
                <a:ext cx="143613" cy="32881"/>
              </a:xfrm>
              <a:custGeom>
                <a:avLst/>
                <a:gdLst/>
                <a:ahLst/>
                <a:cxnLst/>
                <a:rect l="l" t="t" r="r" b="b"/>
                <a:pathLst>
                  <a:path w="4490" h="1028" extrusionOk="0">
                    <a:moveTo>
                      <a:pt x="339" y="0"/>
                    </a:moveTo>
                    <a:cubicBezTo>
                      <a:pt x="187" y="0"/>
                      <a:pt x="46" y="114"/>
                      <a:pt x="24" y="277"/>
                    </a:cubicBezTo>
                    <a:cubicBezTo>
                      <a:pt x="1" y="456"/>
                      <a:pt x="120" y="610"/>
                      <a:pt x="286" y="646"/>
                    </a:cubicBezTo>
                    <a:cubicBezTo>
                      <a:pt x="1560" y="837"/>
                      <a:pt x="2858" y="968"/>
                      <a:pt x="4144" y="1027"/>
                    </a:cubicBezTo>
                    <a:lnTo>
                      <a:pt x="4156" y="1027"/>
                    </a:lnTo>
                    <a:cubicBezTo>
                      <a:pt x="4335" y="1027"/>
                      <a:pt x="4477" y="896"/>
                      <a:pt x="4477" y="718"/>
                    </a:cubicBezTo>
                    <a:cubicBezTo>
                      <a:pt x="4489" y="539"/>
                      <a:pt x="4358" y="396"/>
                      <a:pt x="4180" y="384"/>
                    </a:cubicBezTo>
                    <a:cubicBezTo>
                      <a:pt x="2906" y="325"/>
                      <a:pt x="1632" y="194"/>
                      <a:pt x="382" y="3"/>
                    </a:cubicBezTo>
                    <a:cubicBezTo>
                      <a:pt x="367" y="1"/>
                      <a:pt x="353" y="0"/>
                      <a:pt x="3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a:off x="4142055" y="3699966"/>
                <a:ext cx="140158" cy="57413"/>
              </a:xfrm>
              <a:custGeom>
                <a:avLst/>
                <a:gdLst/>
                <a:ahLst/>
                <a:cxnLst/>
                <a:rect l="l" t="t" r="r" b="b"/>
                <a:pathLst>
                  <a:path w="4382" h="1795" extrusionOk="0">
                    <a:moveTo>
                      <a:pt x="366" y="1"/>
                    </a:moveTo>
                    <a:cubicBezTo>
                      <a:pt x="233" y="1"/>
                      <a:pt x="106" y="80"/>
                      <a:pt x="60" y="211"/>
                    </a:cubicBezTo>
                    <a:cubicBezTo>
                      <a:pt x="0" y="377"/>
                      <a:pt x="84" y="556"/>
                      <a:pt x="250" y="627"/>
                    </a:cubicBezTo>
                    <a:cubicBezTo>
                      <a:pt x="1453" y="1068"/>
                      <a:pt x="2703" y="1461"/>
                      <a:pt x="3953" y="1782"/>
                    </a:cubicBezTo>
                    <a:cubicBezTo>
                      <a:pt x="3977" y="1782"/>
                      <a:pt x="4001" y="1794"/>
                      <a:pt x="4025" y="1794"/>
                    </a:cubicBezTo>
                    <a:cubicBezTo>
                      <a:pt x="4167" y="1794"/>
                      <a:pt x="4298" y="1687"/>
                      <a:pt x="4334" y="1544"/>
                    </a:cubicBezTo>
                    <a:cubicBezTo>
                      <a:pt x="4382" y="1377"/>
                      <a:pt x="4287" y="1199"/>
                      <a:pt x="4108" y="1151"/>
                    </a:cubicBezTo>
                    <a:cubicBezTo>
                      <a:pt x="2882" y="842"/>
                      <a:pt x="1655" y="461"/>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a:off x="5750978" y="2314995"/>
                <a:ext cx="40781" cy="141917"/>
              </a:xfrm>
              <a:custGeom>
                <a:avLst/>
                <a:gdLst/>
                <a:ahLst/>
                <a:cxnLst/>
                <a:rect l="l" t="t" r="r" b="b"/>
                <a:pathLst>
                  <a:path w="1275" h="4437" extrusionOk="0">
                    <a:moveTo>
                      <a:pt x="354" y="0"/>
                    </a:moveTo>
                    <a:cubicBezTo>
                      <a:pt x="332" y="0"/>
                      <a:pt x="309" y="3"/>
                      <a:pt x="286" y="7"/>
                    </a:cubicBezTo>
                    <a:cubicBezTo>
                      <a:pt x="119" y="43"/>
                      <a:pt x="0" y="210"/>
                      <a:pt x="36" y="388"/>
                    </a:cubicBezTo>
                    <a:cubicBezTo>
                      <a:pt x="298" y="1627"/>
                      <a:pt x="488" y="2889"/>
                      <a:pt x="619" y="4151"/>
                    </a:cubicBezTo>
                    <a:cubicBezTo>
                      <a:pt x="631" y="4317"/>
                      <a:pt x="774" y="4436"/>
                      <a:pt x="941" y="4436"/>
                    </a:cubicBezTo>
                    <a:lnTo>
                      <a:pt x="977" y="4436"/>
                    </a:lnTo>
                    <a:cubicBezTo>
                      <a:pt x="1143" y="4413"/>
                      <a:pt x="1274" y="4258"/>
                      <a:pt x="1262" y="4079"/>
                    </a:cubicBezTo>
                    <a:cubicBezTo>
                      <a:pt x="1131" y="2805"/>
                      <a:pt x="929" y="1507"/>
                      <a:pt x="667" y="257"/>
                    </a:cubicBezTo>
                    <a:cubicBezTo>
                      <a:pt x="636" y="102"/>
                      <a:pt x="505" y="0"/>
                      <a:pt x="3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a:off x="4744857" y="1361936"/>
                <a:ext cx="142845" cy="45067"/>
              </a:xfrm>
              <a:custGeom>
                <a:avLst/>
                <a:gdLst/>
                <a:ahLst/>
                <a:cxnLst/>
                <a:rect l="l" t="t" r="r" b="b"/>
                <a:pathLst>
                  <a:path w="4466" h="1409" extrusionOk="0">
                    <a:moveTo>
                      <a:pt x="349" y="1"/>
                    </a:moveTo>
                    <a:cubicBezTo>
                      <a:pt x="190" y="1"/>
                      <a:pt x="57" y="115"/>
                      <a:pt x="25" y="278"/>
                    </a:cubicBezTo>
                    <a:cubicBezTo>
                      <a:pt x="1" y="456"/>
                      <a:pt x="120" y="623"/>
                      <a:pt x="299" y="647"/>
                    </a:cubicBezTo>
                    <a:cubicBezTo>
                      <a:pt x="1549" y="837"/>
                      <a:pt x="2811" y="1087"/>
                      <a:pt x="4037" y="1397"/>
                    </a:cubicBezTo>
                    <a:cubicBezTo>
                      <a:pt x="4061" y="1409"/>
                      <a:pt x="4085" y="1409"/>
                      <a:pt x="4109" y="1409"/>
                    </a:cubicBezTo>
                    <a:cubicBezTo>
                      <a:pt x="4251" y="1409"/>
                      <a:pt x="4382" y="1314"/>
                      <a:pt x="4418" y="1171"/>
                    </a:cubicBezTo>
                    <a:cubicBezTo>
                      <a:pt x="4466" y="992"/>
                      <a:pt x="4359" y="826"/>
                      <a:pt x="4192" y="778"/>
                    </a:cubicBezTo>
                    <a:cubicBezTo>
                      <a:pt x="2942" y="456"/>
                      <a:pt x="1668" y="195"/>
                      <a:pt x="394" y="4"/>
                    </a:cubicBezTo>
                    <a:cubicBezTo>
                      <a:pt x="379" y="2"/>
                      <a:pt x="363" y="1"/>
                      <a:pt x="3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a:off x="4982115" y="1423122"/>
                <a:ext cx="136352" cy="68832"/>
              </a:xfrm>
              <a:custGeom>
                <a:avLst/>
                <a:gdLst/>
                <a:ahLst/>
                <a:cxnLst/>
                <a:rect l="l" t="t" r="r" b="b"/>
                <a:pathLst>
                  <a:path w="4263" h="2152" extrusionOk="0">
                    <a:moveTo>
                      <a:pt x="366" y="1"/>
                    </a:moveTo>
                    <a:cubicBezTo>
                      <a:pt x="233" y="1"/>
                      <a:pt x="107" y="80"/>
                      <a:pt x="60" y="210"/>
                    </a:cubicBezTo>
                    <a:cubicBezTo>
                      <a:pt x="1" y="377"/>
                      <a:pt x="84" y="556"/>
                      <a:pt x="251" y="615"/>
                    </a:cubicBezTo>
                    <a:cubicBezTo>
                      <a:pt x="1441" y="1056"/>
                      <a:pt x="2620" y="1556"/>
                      <a:pt x="3751" y="2115"/>
                    </a:cubicBezTo>
                    <a:cubicBezTo>
                      <a:pt x="3799" y="2139"/>
                      <a:pt x="3846" y="2151"/>
                      <a:pt x="3894" y="2151"/>
                    </a:cubicBezTo>
                    <a:cubicBezTo>
                      <a:pt x="4013" y="2151"/>
                      <a:pt x="4132" y="2080"/>
                      <a:pt x="4180" y="1972"/>
                    </a:cubicBezTo>
                    <a:cubicBezTo>
                      <a:pt x="4263" y="1806"/>
                      <a:pt x="4192" y="1615"/>
                      <a:pt x="4037" y="1544"/>
                    </a:cubicBezTo>
                    <a:cubicBezTo>
                      <a:pt x="2882" y="972"/>
                      <a:pt x="1679" y="460"/>
                      <a:pt x="477" y="20"/>
                    </a:cubicBezTo>
                    <a:cubicBezTo>
                      <a:pt x="440" y="7"/>
                      <a:pt x="403" y="1"/>
                      <a:pt x="36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a:off x="4867484" y="3699615"/>
                <a:ext cx="140190" cy="57381"/>
              </a:xfrm>
              <a:custGeom>
                <a:avLst/>
                <a:gdLst/>
                <a:ahLst/>
                <a:cxnLst/>
                <a:rect l="l" t="t" r="r" b="b"/>
                <a:pathLst>
                  <a:path w="4383" h="1794" extrusionOk="0">
                    <a:moveTo>
                      <a:pt x="4017" y="0"/>
                    </a:moveTo>
                    <a:cubicBezTo>
                      <a:pt x="3980" y="0"/>
                      <a:pt x="3942" y="6"/>
                      <a:pt x="3906" y="19"/>
                    </a:cubicBezTo>
                    <a:cubicBezTo>
                      <a:pt x="2727" y="460"/>
                      <a:pt x="1501" y="841"/>
                      <a:pt x="275" y="1162"/>
                    </a:cubicBezTo>
                    <a:cubicBezTo>
                      <a:pt x="108" y="1198"/>
                      <a:pt x="1" y="1377"/>
                      <a:pt x="48" y="1543"/>
                    </a:cubicBezTo>
                    <a:cubicBezTo>
                      <a:pt x="84" y="1698"/>
                      <a:pt x="215" y="1793"/>
                      <a:pt x="358" y="1793"/>
                    </a:cubicBezTo>
                    <a:cubicBezTo>
                      <a:pt x="382" y="1793"/>
                      <a:pt x="417" y="1781"/>
                      <a:pt x="441" y="1781"/>
                    </a:cubicBezTo>
                    <a:cubicBezTo>
                      <a:pt x="1680" y="1460"/>
                      <a:pt x="2930" y="1067"/>
                      <a:pt x="4132" y="615"/>
                    </a:cubicBezTo>
                    <a:cubicBezTo>
                      <a:pt x="4299" y="555"/>
                      <a:pt x="4382" y="376"/>
                      <a:pt x="4323" y="210"/>
                    </a:cubicBezTo>
                    <a:cubicBezTo>
                      <a:pt x="4276" y="79"/>
                      <a:pt x="4150" y="0"/>
                      <a:pt x="40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a:off x="4500404" y="1348471"/>
                <a:ext cx="143964" cy="22358"/>
              </a:xfrm>
              <a:custGeom>
                <a:avLst/>
                <a:gdLst/>
                <a:ahLst/>
                <a:cxnLst/>
                <a:rect l="l" t="t" r="r" b="b"/>
                <a:pathLst>
                  <a:path w="4501" h="699" extrusionOk="0">
                    <a:moveTo>
                      <a:pt x="2337" y="1"/>
                    </a:moveTo>
                    <a:cubicBezTo>
                      <a:pt x="1661" y="1"/>
                      <a:pt x="982" y="19"/>
                      <a:pt x="310" y="56"/>
                    </a:cubicBezTo>
                    <a:cubicBezTo>
                      <a:pt x="131" y="68"/>
                      <a:pt x="0" y="211"/>
                      <a:pt x="0" y="389"/>
                    </a:cubicBezTo>
                    <a:cubicBezTo>
                      <a:pt x="12" y="568"/>
                      <a:pt x="155" y="699"/>
                      <a:pt x="322" y="699"/>
                    </a:cubicBezTo>
                    <a:lnTo>
                      <a:pt x="345" y="699"/>
                    </a:lnTo>
                    <a:cubicBezTo>
                      <a:pt x="1005" y="662"/>
                      <a:pt x="1671" y="644"/>
                      <a:pt x="2337" y="644"/>
                    </a:cubicBezTo>
                    <a:cubicBezTo>
                      <a:pt x="2945" y="644"/>
                      <a:pt x="3553" y="659"/>
                      <a:pt x="4155" y="687"/>
                    </a:cubicBezTo>
                    <a:cubicBezTo>
                      <a:pt x="4162" y="687"/>
                      <a:pt x="4169" y="688"/>
                      <a:pt x="4176" y="688"/>
                    </a:cubicBezTo>
                    <a:cubicBezTo>
                      <a:pt x="4335" y="688"/>
                      <a:pt x="4477" y="560"/>
                      <a:pt x="4489" y="389"/>
                    </a:cubicBezTo>
                    <a:cubicBezTo>
                      <a:pt x="4501" y="211"/>
                      <a:pt x="4358" y="56"/>
                      <a:pt x="4179" y="44"/>
                    </a:cubicBezTo>
                    <a:cubicBezTo>
                      <a:pt x="3571" y="16"/>
                      <a:pt x="2955" y="1"/>
                      <a:pt x="23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a:off x="5202229" y="1530716"/>
                <a:ext cx="124550" cy="90709"/>
              </a:xfrm>
              <a:custGeom>
                <a:avLst/>
                <a:gdLst/>
                <a:ahLst/>
                <a:cxnLst/>
                <a:rect l="l" t="t" r="r" b="b"/>
                <a:pathLst>
                  <a:path w="3894" h="2836" extrusionOk="0">
                    <a:moveTo>
                      <a:pt x="375" y="0"/>
                    </a:moveTo>
                    <a:cubicBezTo>
                      <a:pt x="265" y="0"/>
                      <a:pt x="158" y="55"/>
                      <a:pt x="96" y="156"/>
                    </a:cubicBezTo>
                    <a:cubicBezTo>
                      <a:pt x="0" y="311"/>
                      <a:pt x="48" y="502"/>
                      <a:pt x="203" y="597"/>
                    </a:cubicBezTo>
                    <a:cubicBezTo>
                      <a:pt x="1274" y="1264"/>
                      <a:pt x="2334" y="2002"/>
                      <a:pt x="3334" y="2776"/>
                    </a:cubicBezTo>
                    <a:cubicBezTo>
                      <a:pt x="3394" y="2823"/>
                      <a:pt x="3465" y="2835"/>
                      <a:pt x="3525" y="2835"/>
                    </a:cubicBezTo>
                    <a:cubicBezTo>
                      <a:pt x="3620" y="2835"/>
                      <a:pt x="3715" y="2799"/>
                      <a:pt x="3787" y="2716"/>
                    </a:cubicBezTo>
                    <a:cubicBezTo>
                      <a:pt x="3894" y="2573"/>
                      <a:pt x="3870" y="2371"/>
                      <a:pt x="3727" y="2264"/>
                    </a:cubicBezTo>
                    <a:cubicBezTo>
                      <a:pt x="2703" y="1478"/>
                      <a:pt x="1631" y="728"/>
                      <a:pt x="548" y="49"/>
                    </a:cubicBezTo>
                    <a:cubicBezTo>
                      <a:pt x="494" y="16"/>
                      <a:pt x="434" y="0"/>
                      <a:pt x="3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a:off x="4257038" y="1362704"/>
                <a:ext cx="142461" cy="45451"/>
              </a:xfrm>
              <a:custGeom>
                <a:avLst/>
                <a:gdLst/>
                <a:ahLst/>
                <a:cxnLst/>
                <a:rect l="l" t="t" r="r" b="b"/>
                <a:pathLst>
                  <a:path w="4454" h="1421" extrusionOk="0">
                    <a:moveTo>
                      <a:pt x="4106" y="1"/>
                    </a:moveTo>
                    <a:cubicBezTo>
                      <a:pt x="4091" y="1"/>
                      <a:pt x="4076" y="2"/>
                      <a:pt x="4061" y="4"/>
                    </a:cubicBezTo>
                    <a:cubicBezTo>
                      <a:pt x="2787" y="194"/>
                      <a:pt x="1513" y="456"/>
                      <a:pt x="275" y="790"/>
                    </a:cubicBezTo>
                    <a:cubicBezTo>
                      <a:pt x="96" y="825"/>
                      <a:pt x="1" y="1004"/>
                      <a:pt x="37" y="1183"/>
                    </a:cubicBezTo>
                    <a:cubicBezTo>
                      <a:pt x="84" y="1325"/>
                      <a:pt x="203" y="1421"/>
                      <a:pt x="346" y="1421"/>
                    </a:cubicBezTo>
                    <a:cubicBezTo>
                      <a:pt x="382" y="1421"/>
                      <a:pt x="406" y="1421"/>
                      <a:pt x="430" y="1409"/>
                    </a:cubicBezTo>
                    <a:cubicBezTo>
                      <a:pt x="1656" y="1087"/>
                      <a:pt x="2906" y="837"/>
                      <a:pt x="4168" y="635"/>
                    </a:cubicBezTo>
                    <a:cubicBezTo>
                      <a:pt x="4335" y="611"/>
                      <a:pt x="4454" y="444"/>
                      <a:pt x="4430" y="278"/>
                    </a:cubicBezTo>
                    <a:cubicBezTo>
                      <a:pt x="4408" y="114"/>
                      <a:pt x="4267" y="1"/>
                      <a:pt x="4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a:off x="3356432" y="2318834"/>
                <a:ext cx="40397" cy="142269"/>
              </a:xfrm>
              <a:custGeom>
                <a:avLst/>
                <a:gdLst/>
                <a:ahLst/>
                <a:cxnLst/>
                <a:rect l="l" t="t" r="r" b="b"/>
                <a:pathLst>
                  <a:path w="1263" h="4448" extrusionOk="0">
                    <a:moveTo>
                      <a:pt x="913" y="0"/>
                    </a:moveTo>
                    <a:cubicBezTo>
                      <a:pt x="760" y="0"/>
                      <a:pt x="627" y="110"/>
                      <a:pt x="596" y="256"/>
                    </a:cubicBezTo>
                    <a:cubicBezTo>
                      <a:pt x="334" y="1518"/>
                      <a:pt x="144" y="2804"/>
                      <a:pt x="13" y="4090"/>
                    </a:cubicBezTo>
                    <a:cubicBezTo>
                      <a:pt x="1" y="4269"/>
                      <a:pt x="132" y="4424"/>
                      <a:pt x="298" y="4447"/>
                    </a:cubicBezTo>
                    <a:lnTo>
                      <a:pt x="334" y="4447"/>
                    </a:lnTo>
                    <a:cubicBezTo>
                      <a:pt x="501" y="4447"/>
                      <a:pt x="644" y="4316"/>
                      <a:pt x="656" y="4150"/>
                    </a:cubicBezTo>
                    <a:cubicBezTo>
                      <a:pt x="775" y="2888"/>
                      <a:pt x="977" y="1626"/>
                      <a:pt x="1227" y="387"/>
                    </a:cubicBezTo>
                    <a:cubicBezTo>
                      <a:pt x="1263" y="209"/>
                      <a:pt x="1144" y="42"/>
                      <a:pt x="977" y="6"/>
                    </a:cubicBezTo>
                    <a:cubicBezTo>
                      <a:pt x="956" y="2"/>
                      <a:pt x="934" y="0"/>
                      <a:pt x="91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a:off x="3404408" y="2084711"/>
                <a:ext cx="65921" cy="135712"/>
              </a:xfrm>
              <a:custGeom>
                <a:avLst/>
                <a:gdLst/>
                <a:ahLst/>
                <a:cxnLst/>
                <a:rect l="l" t="t" r="r" b="b"/>
                <a:pathLst>
                  <a:path w="2061" h="4243" extrusionOk="0">
                    <a:moveTo>
                      <a:pt x="1690" y="0"/>
                    </a:moveTo>
                    <a:cubicBezTo>
                      <a:pt x="1564" y="0"/>
                      <a:pt x="1447" y="71"/>
                      <a:pt x="1394" y="195"/>
                    </a:cubicBezTo>
                    <a:cubicBezTo>
                      <a:pt x="894" y="1373"/>
                      <a:pt x="441" y="2600"/>
                      <a:pt x="60" y="3826"/>
                    </a:cubicBezTo>
                    <a:cubicBezTo>
                      <a:pt x="1" y="3993"/>
                      <a:pt x="96" y="4171"/>
                      <a:pt x="263" y="4231"/>
                    </a:cubicBezTo>
                    <a:cubicBezTo>
                      <a:pt x="299" y="4243"/>
                      <a:pt x="334" y="4243"/>
                      <a:pt x="358" y="4243"/>
                    </a:cubicBezTo>
                    <a:cubicBezTo>
                      <a:pt x="501" y="4243"/>
                      <a:pt x="632" y="4159"/>
                      <a:pt x="668" y="4016"/>
                    </a:cubicBezTo>
                    <a:cubicBezTo>
                      <a:pt x="1049" y="2814"/>
                      <a:pt x="1489" y="1611"/>
                      <a:pt x="1989" y="445"/>
                    </a:cubicBezTo>
                    <a:cubicBezTo>
                      <a:pt x="2061" y="278"/>
                      <a:pt x="1977" y="87"/>
                      <a:pt x="1823" y="28"/>
                    </a:cubicBezTo>
                    <a:cubicBezTo>
                      <a:pt x="1779" y="9"/>
                      <a:pt x="1734" y="0"/>
                      <a:pt x="1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a:off x="3500776" y="1869970"/>
                <a:ext cx="88375" cy="125029"/>
              </a:xfrm>
              <a:custGeom>
                <a:avLst/>
                <a:gdLst/>
                <a:ahLst/>
                <a:cxnLst/>
                <a:rect l="l" t="t" r="r" b="b"/>
                <a:pathLst>
                  <a:path w="2763" h="3909" extrusionOk="0">
                    <a:moveTo>
                      <a:pt x="2396" y="0"/>
                    </a:moveTo>
                    <a:cubicBezTo>
                      <a:pt x="2296" y="0"/>
                      <a:pt x="2196" y="47"/>
                      <a:pt x="2131" y="134"/>
                    </a:cubicBezTo>
                    <a:cubicBezTo>
                      <a:pt x="1405" y="1194"/>
                      <a:pt x="715" y="2301"/>
                      <a:pt x="84" y="3432"/>
                    </a:cubicBezTo>
                    <a:cubicBezTo>
                      <a:pt x="0" y="3587"/>
                      <a:pt x="60" y="3777"/>
                      <a:pt x="214" y="3861"/>
                    </a:cubicBezTo>
                    <a:cubicBezTo>
                      <a:pt x="262" y="3896"/>
                      <a:pt x="322" y="3908"/>
                      <a:pt x="369" y="3908"/>
                    </a:cubicBezTo>
                    <a:cubicBezTo>
                      <a:pt x="488" y="3908"/>
                      <a:pt x="595" y="3849"/>
                      <a:pt x="655" y="3741"/>
                    </a:cubicBezTo>
                    <a:cubicBezTo>
                      <a:pt x="1262" y="2634"/>
                      <a:pt x="1941" y="1551"/>
                      <a:pt x="2667" y="503"/>
                    </a:cubicBezTo>
                    <a:cubicBezTo>
                      <a:pt x="2762" y="360"/>
                      <a:pt x="2727" y="158"/>
                      <a:pt x="2584" y="62"/>
                    </a:cubicBezTo>
                    <a:cubicBezTo>
                      <a:pt x="2527" y="20"/>
                      <a:pt x="2462" y="0"/>
                      <a:pt x="23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a:off x="3818729" y="1532955"/>
                <a:ext cx="124198" cy="91125"/>
              </a:xfrm>
              <a:custGeom>
                <a:avLst/>
                <a:gdLst/>
                <a:ahLst/>
                <a:cxnLst/>
                <a:rect l="l" t="t" r="r" b="b"/>
                <a:pathLst>
                  <a:path w="3883" h="2849" extrusionOk="0">
                    <a:moveTo>
                      <a:pt x="3513" y="1"/>
                    </a:moveTo>
                    <a:cubicBezTo>
                      <a:pt x="3455" y="1"/>
                      <a:pt x="3397" y="17"/>
                      <a:pt x="3347" y="51"/>
                    </a:cubicBezTo>
                    <a:cubicBezTo>
                      <a:pt x="2251" y="729"/>
                      <a:pt x="1180" y="1479"/>
                      <a:pt x="168" y="2265"/>
                    </a:cubicBezTo>
                    <a:cubicBezTo>
                      <a:pt x="25" y="2384"/>
                      <a:pt x="1" y="2575"/>
                      <a:pt x="108" y="2718"/>
                    </a:cubicBezTo>
                    <a:cubicBezTo>
                      <a:pt x="168" y="2801"/>
                      <a:pt x="263" y="2848"/>
                      <a:pt x="358" y="2848"/>
                    </a:cubicBezTo>
                    <a:cubicBezTo>
                      <a:pt x="430" y="2848"/>
                      <a:pt x="501" y="2825"/>
                      <a:pt x="560" y="2777"/>
                    </a:cubicBezTo>
                    <a:cubicBezTo>
                      <a:pt x="1561" y="2003"/>
                      <a:pt x="2608" y="1265"/>
                      <a:pt x="3680" y="598"/>
                    </a:cubicBezTo>
                    <a:cubicBezTo>
                      <a:pt x="3835" y="503"/>
                      <a:pt x="3882" y="301"/>
                      <a:pt x="3787" y="146"/>
                    </a:cubicBezTo>
                    <a:cubicBezTo>
                      <a:pt x="3726" y="54"/>
                      <a:pt x="3619" y="1"/>
                      <a:pt x="3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a:off x="4026657" y="1424273"/>
                <a:ext cx="136000" cy="69567"/>
              </a:xfrm>
              <a:custGeom>
                <a:avLst/>
                <a:gdLst/>
                <a:ahLst/>
                <a:cxnLst/>
                <a:rect l="l" t="t" r="r" b="b"/>
                <a:pathLst>
                  <a:path w="4252" h="2175" extrusionOk="0">
                    <a:moveTo>
                      <a:pt x="3886" y="0"/>
                    </a:moveTo>
                    <a:cubicBezTo>
                      <a:pt x="3849" y="0"/>
                      <a:pt x="3811" y="7"/>
                      <a:pt x="3775" y="20"/>
                    </a:cubicBezTo>
                    <a:cubicBezTo>
                      <a:pt x="2572" y="472"/>
                      <a:pt x="1382" y="996"/>
                      <a:pt x="227" y="1555"/>
                    </a:cubicBezTo>
                    <a:cubicBezTo>
                      <a:pt x="60" y="1639"/>
                      <a:pt x="1" y="1829"/>
                      <a:pt x="72" y="1996"/>
                    </a:cubicBezTo>
                    <a:cubicBezTo>
                      <a:pt x="132" y="2103"/>
                      <a:pt x="251" y="2175"/>
                      <a:pt x="370" y="2175"/>
                    </a:cubicBezTo>
                    <a:cubicBezTo>
                      <a:pt x="417" y="2175"/>
                      <a:pt x="465" y="2163"/>
                      <a:pt x="513" y="2139"/>
                    </a:cubicBezTo>
                    <a:cubicBezTo>
                      <a:pt x="1644" y="1579"/>
                      <a:pt x="2822" y="1067"/>
                      <a:pt x="4001" y="627"/>
                    </a:cubicBezTo>
                    <a:cubicBezTo>
                      <a:pt x="4168" y="567"/>
                      <a:pt x="4251" y="377"/>
                      <a:pt x="4192" y="210"/>
                    </a:cubicBezTo>
                    <a:cubicBezTo>
                      <a:pt x="4145" y="80"/>
                      <a:pt x="4019" y="0"/>
                      <a:pt x="38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a:off x="5305409" y="3440736"/>
                <a:ext cx="116202" cy="100721"/>
              </a:xfrm>
              <a:custGeom>
                <a:avLst/>
                <a:gdLst/>
                <a:ahLst/>
                <a:cxnLst/>
                <a:rect l="l" t="t" r="r" b="b"/>
                <a:pathLst>
                  <a:path w="3633" h="3149" extrusionOk="0">
                    <a:moveTo>
                      <a:pt x="3286" y="1"/>
                    </a:moveTo>
                    <a:cubicBezTo>
                      <a:pt x="3206" y="1"/>
                      <a:pt x="3125" y="30"/>
                      <a:pt x="3061" y="88"/>
                    </a:cubicBezTo>
                    <a:cubicBezTo>
                      <a:pt x="2144" y="958"/>
                      <a:pt x="1168" y="1803"/>
                      <a:pt x="168" y="2577"/>
                    </a:cubicBezTo>
                    <a:cubicBezTo>
                      <a:pt x="25" y="2684"/>
                      <a:pt x="1" y="2886"/>
                      <a:pt x="108" y="3029"/>
                    </a:cubicBezTo>
                    <a:cubicBezTo>
                      <a:pt x="180" y="3101"/>
                      <a:pt x="275" y="3148"/>
                      <a:pt x="370" y="3148"/>
                    </a:cubicBezTo>
                    <a:cubicBezTo>
                      <a:pt x="441" y="3148"/>
                      <a:pt x="501" y="3125"/>
                      <a:pt x="561" y="3077"/>
                    </a:cubicBezTo>
                    <a:cubicBezTo>
                      <a:pt x="1584" y="2291"/>
                      <a:pt x="2573" y="1446"/>
                      <a:pt x="3501" y="553"/>
                    </a:cubicBezTo>
                    <a:cubicBezTo>
                      <a:pt x="3632" y="434"/>
                      <a:pt x="3632" y="231"/>
                      <a:pt x="3513" y="100"/>
                    </a:cubicBezTo>
                    <a:cubicBezTo>
                      <a:pt x="3452" y="33"/>
                      <a:pt x="3370" y="1"/>
                      <a:pt x="32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
              <p:cNvSpPr/>
              <p:nvPr/>
            </p:nvSpPr>
            <p:spPr>
              <a:xfrm>
                <a:off x="5557123" y="1866708"/>
                <a:ext cx="88790" cy="124837"/>
              </a:xfrm>
              <a:custGeom>
                <a:avLst/>
                <a:gdLst/>
                <a:ahLst/>
                <a:cxnLst/>
                <a:rect l="l" t="t" r="r" b="b"/>
                <a:pathLst>
                  <a:path w="2776" h="3903" extrusionOk="0">
                    <a:moveTo>
                      <a:pt x="365" y="1"/>
                    </a:moveTo>
                    <a:cubicBezTo>
                      <a:pt x="301" y="1"/>
                      <a:pt x="236" y="20"/>
                      <a:pt x="180" y="57"/>
                    </a:cubicBezTo>
                    <a:cubicBezTo>
                      <a:pt x="37" y="164"/>
                      <a:pt x="1" y="355"/>
                      <a:pt x="96" y="510"/>
                    </a:cubicBezTo>
                    <a:cubicBezTo>
                      <a:pt x="822" y="1546"/>
                      <a:pt x="1501" y="2629"/>
                      <a:pt x="2120" y="3736"/>
                    </a:cubicBezTo>
                    <a:cubicBezTo>
                      <a:pt x="2180" y="3843"/>
                      <a:pt x="2287" y="3903"/>
                      <a:pt x="2406" y="3903"/>
                    </a:cubicBezTo>
                    <a:cubicBezTo>
                      <a:pt x="2454" y="3903"/>
                      <a:pt x="2513" y="3879"/>
                      <a:pt x="2561" y="3855"/>
                    </a:cubicBezTo>
                    <a:cubicBezTo>
                      <a:pt x="2716" y="3772"/>
                      <a:pt x="2775" y="3570"/>
                      <a:pt x="2680" y="3415"/>
                    </a:cubicBezTo>
                    <a:cubicBezTo>
                      <a:pt x="2061" y="2296"/>
                      <a:pt x="1370" y="1188"/>
                      <a:pt x="620" y="141"/>
                    </a:cubicBezTo>
                    <a:cubicBezTo>
                      <a:pt x="562" y="47"/>
                      <a:pt x="465" y="1"/>
                      <a:pt x="3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a:off x="5771160" y="2559705"/>
                <a:ext cx="26675" cy="145500"/>
              </a:xfrm>
              <a:custGeom>
                <a:avLst/>
                <a:gdLst/>
                <a:ahLst/>
                <a:cxnLst/>
                <a:rect l="l" t="t" r="r" b="b"/>
                <a:pathLst>
                  <a:path w="834" h="4549" extrusionOk="0">
                    <a:moveTo>
                      <a:pt x="512" y="0"/>
                    </a:moveTo>
                    <a:cubicBezTo>
                      <a:pt x="334" y="0"/>
                      <a:pt x="238" y="119"/>
                      <a:pt x="238" y="298"/>
                    </a:cubicBezTo>
                    <a:lnTo>
                      <a:pt x="238" y="381"/>
                    </a:lnTo>
                    <a:cubicBezTo>
                      <a:pt x="238" y="1655"/>
                      <a:pt x="143" y="2929"/>
                      <a:pt x="24" y="4191"/>
                    </a:cubicBezTo>
                    <a:cubicBezTo>
                      <a:pt x="0" y="4370"/>
                      <a:pt x="119" y="4524"/>
                      <a:pt x="298" y="4536"/>
                    </a:cubicBezTo>
                    <a:cubicBezTo>
                      <a:pt x="310" y="4536"/>
                      <a:pt x="310" y="4548"/>
                      <a:pt x="322" y="4548"/>
                    </a:cubicBezTo>
                    <a:cubicBezTo>
                      <a:pt x="488" y="4548"/>
                      <a:pt x="619" y="4417"/>
                      <a:pt x="643" y="4251"/>
                    </a:cubicBezTo>
                    <a:cubicBezTo>
                      <a:pt x="762" y="2977"/>
                      <a:pt x="834" y="1679"/>
                      <a:pt x="834" y="381"/>
                    </a:cubicBezTo>
                    <a:lnTo>
                      <a:pt x="834" y="310"/>
                    </a:lnTo>
                    <a:cubicBezTo>
                      <a:pt x="834" y="131"/>
                      <a:pt x="691" y="0"/>
                      <a:pt x="5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a:off x="5483272" y="3254589"/>
                <a:ext cx="98642" cy="117769"/>
              </a:xfrm>
              <a:custGeom>
                <a:avLst/>
                <a:gdLst/>
                <a:ahLst/>
                <a:cxnLst/>
                <a:rect l="l" t="t" r="r" b="b"/>
                <a:pathLst>
                  <a:path w="3084" h="3682" extrusionOk="0">
                    <a:moveTo>
                      <a:pt x="2718" y="0"/>
                    </a:moveTo>
                    <a:cubicBezTo>
                      <a:pt x="2618" y="0"/>
                      <a:pt x="2518" y="47"/>
                      <a:pt x="2453" y="134"/>
                    </a:cubicBezTo>
                    <a:cubicBezTo>
                      <a:pt x="1727" y="1182"/>
                      <a:pt x="941" y="2194"/>
                      <a:pt x="119" y="3146"/>
                    </a:cubicBezTo>
                    <a:cubicBezTo>
                      <a:pt x="0" y="3289"/>
                      <a:pt x="24" y="3491"/>
                      <a:pt x="155" y="3599"/>
                    </a:cubicBezTo>
                    <a:cubicBezTo>
                      <a:pt x="214" y="3658"/>
                      <a:pt x="286" y="3682"/>
                      <a:pt x="369" y="3682"/>
                    </a:cubicBezTo>
                    <a:cubicBezTo>
                      <a:pt x="453" y="3682"/>
                      <a:pt x="548" y="3646"/>
                      <a:pt x="607" y="3563"/>
                    </a:cubicBezTo>
                    <a:cubicBezTo>
                      <a:pt x="1453" y="2587"/>
                      <a:pt x="2250" y="1563"/>
                      <a:pt x="2977" y="503"/>
                    </a:cubicBezTo>
                    <a:cubicBezTo>
                      <a:pt x="3084" y="360"/>
                      <a:pt x="3048" y="158"/>
                      <a:pt x="2905" y="62"/>
                    </a:cubicBezTo>
                    <a:cubicBezTo>
                      <a:pt x="2849" y="20"/>
                      <a:pt x="2783" y="0"/>
                      <a:pt x="27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a:off x="5397203" y="1680881"/>
                <a:ext cx="107406" cy="109613"/>
              </a:xfrm>
              <a:custGeom>
                <a:avLst/>
                <a:gdLst/>
                <a:ahLst/>
                <a:cxnLst/>
                <a:rect l="l" t="t" r="r" b="b"/>
                <a:pathLst>
                  <a:path w="3358" h="3427" extrusionOk="0">
                    <a:moveTo>
                      <a:pt x="352" y="0"/>
                    </a:moveTo>
                    <a:cubicBezTo>
                      <a:pt x="267" y="0"/>
                      <a:pt x="182" y="36"/>
                      <a:pt x="119" y="105"/>
                    </a:cubicBezTo>
                    <a:cubicBezTo>
                      <a:pt x="0" y="224"/>
                      <a:pt x="0" y="438"/>
                      <a:pt x="131" y="557"/>
                    </a:cubicBezTo>
                    <a:cubicBezTo>
                      <a:pt x="1048" y="1426"/>
                      <a:pt x="1929" y="2355"/>
                      <a:pt x="2763" y="3307"/>
                    </a:cubicBezTo>
                    <a:cubicBezTo>
                      <a:pt x="2822" y="3379"/>
                      <a:pt x="2917" y="3427"/>
                      <a:pt x="3001" y="3427"/>
                    </a:cubicBezTo>
                    <a:cubicBezTo>
                      <a:pt x="3072" y="3427"/>
                      <a:pt x="3155" y="3391"/>
                      <a:pt x="3215" y="3343"/>
                    </a:cubicBezTo>
                    <a:cubicBezTo>
                      <a:pt x="3346" y="3224"/>
                      <a:pt x="3358" y="3022"/>
                      <a:pt x="3251" y="2891"/>
                    </a:cubicBezTo>
                    <a:cubicBezTo>
                      <a:pt x="2405" y="1914"/>
                      <a:pt x="1512" y="974"/>
                      <a:pt x="572" y="93"/>
                    </a:cubicBezTo>
                    <a:cubicBezTo>
                      <a:pt x="509" y="30"/>
                      <a:pt x="431" y="0"/>
                      <a:pt x="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a:off x="5676711" y="2080905"/>
                <a:ext cx="66305" cy="135712"/>
              </a:xfrm>
              <a:custGeom>
                <a:avLst/>
                <a:gdLst/>
                <a:ahLst/>
                <a:cxnLst/>
                <a:rect l="l" t="t" r="r" b="b"/>
                <a:pathLst>
                  <a:path w="2073" h="4243" extrusionOk="0">
                    <a:moveTo>
                      <a:pt x="371" y="0"/>
                    </a:moveTo>
                    <a:cubicBezTo>
                      <a:pt x="327" y="0"/>
                      <a:pt x="282" y="9"/>
                      <a:pt x="239" y="28"/>
                    </a:cubicBezTo>
                    <a:cubicBezTo>
                      <a:pt x="72" y="99"/>
                      <a:pt x="1" y="290"/>
                      <a:pt x="72" y="444"/>
                    </a:cubicBezTo>
                    <a:cubicBezTo>
                      <a:pt x="572" y="1611"/>
                      <a:pt x="1024" y="2814"/>
                      <a:pt x="1405" y="4016"/>
                    </a:cubicBezTo>
                    <a:cubicBezTo>
                      <a:pt x="1441" y="4159"/>
                      <a:pt x="1572" y="4243"/>
                      <a:pt x="1703" y="4243"/>
                    </a:cubicBezTo>
                    <a:cubicBezTo>
                      <a:pt x="1739" y="4243"/>
                      <a:pt x="1775" y="4243"/>
                      <a:pt x="1810" y="4231"/>
                    </a:cubicBezTo>
                    <a:cubicBezTo>
                      <a:pt x="1977" y="4171"/>
                      <a:pt x="2072" y="3993"/>
                      <a:pt x="2013" y="3826"/>
                    </a:cubicBezTo>
                    <a:cubicBezTo>
                      <a:pt x="1632" y="2600"/>
                      <a:pt x="1167" y="1373"/>
                      <a:pt x="655" y="194"/>
                    </a:cubicBezTo>
                    <a:cubicBezTo>
                      <a:pt x="611" y="71"/>
                      <a:pt x="496" y="0"/>
                      <a:pt x="3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
              <p:cNvSpPr/>
              <p:nvPr/>
            </p:nvSpPr>
            <p:spPr>
              <a:xfrm>
                <a:off x="5720497" y="2805854"/>
                <a:ext cx="53735" cy="139647"/>
              </a:xfrm>
              <a:custGeom>
                <a:avLst/>
                <a:gdLst/>
                <a:ahLst/>
                <a:cxnLst/>
                <a:rect l="l" t="t" r="r" b="b"/>
                <a:pathLst>
                  <a:path w="1680" h="4366" extrusionOk="0">
                    <a:moveTo>
                      <a:pt x="1325" y="1"/>
                    </a:moveTo>
                    <a:cubicBezTo>
                      <a:pt x="1174" y="1"/>
                      <a:pt x="1044" y="102"/>
                      <a:pt x="1013" y="257"/>
                    </a:cubicBezTo>
                    <a:cubicBezTo>
                      <a:pt x="751" y="1496"/>
                      <a:pt x="441" y="2734"/>
                      <a:pt x="60" y="3948"/>
                    </a:cubicBezTo>
                    <a:cubicBezTo>
                      <a:pt x="1" y="4115"/>
                      <a:pt x="96" y="4294"/>
                      <a:pt x="263" y="4353"/>
                    </a:cubicBezTo>
                    <a:cubicBezTo>
                      <a:pt x="298" y="4353"/>
                      <a:pt x="334" y="4365"/>
                      <a:pt x="370" y="4365"/>
                    </a:cubicBezTo>
                    <a:cubicBezTo>
                      <a:pt x="501" y="4365"/>
                      <a:pt x="632" y="4270"/>
                      <a:pt x="667" y="4139"/>
                    </a:cubicBezTo>
                    <a:cubicBezTo>
                      <a:pt x="1060" y="2913"/>
                      <a:pt x="1382" y="1650"/>
                      <a:pt x="1644" y="388"/>
                    </a:cubicBezTo>
                    <a:cubicBezTo>
                      <a:pt x="1680" y="210"/>
                      <a:pt x="1560" y="43"/>
                      <a:pt x="1394" y="7"/>
                    </a:cubicBezTo>
                    <a:cubicBezTo>
                      <a:pt x="1371" y="3"/>
                      <a:pt x="1348" y="1"/>
                      <a:pt x="13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a:off x="5623394" y="3040137"/>
                <a:ext cx="77724" cy="130787"/>
              </a:xfrm>
              <a:custGeom>
                <a:avLst/>
                <a:gdLst/>
                <a:ahLst/>
                <a:cxnLst/>
                <a:rect l="l" t="t" r="r" b="b"/>
                <a:pathLst>
                  <a:path w="2430" h="4089" extrusionOk="0">
                    <a:moveTo>
                      <a:pt x="2060" y="1"/>
                    </a:moveTo>
                    <a:cubicBezTo>
                      <a:pt x="1939" y="1"/>
                      <a:pt x="1827" y="72"/>
                      <a:pt x="1775" y="195"/>
                    </a:cubicBezTo>
                    <a:cubicBezTo>
                      <a:pt x="1275" y="1350"/>
                      <a:pt x="703" y="2505"/>
                      <a:pt x="96" y="3612"/>
                    </a:cubicBezTo>
                    <a:cubicBezTo>
                      <a:pt x="1" y="3767"/>
                      <a:pt x="60" y="3958"/>
                      <a:pt x="215" y="4053"/>
                    </a:cubicBezTo>
                    <a:cubicBezTo>
                      <a:pt x="263" y="4077"/>
                      <a:pt x="322" y="4089"/>
                      <a:pt x="370" y="4089"/>
                    </a:cubicBezTo>
                    <a:cubicBezTo>
                      <a:pt x="489" y="4089"/>
                      <a:pt x="596" y="4029"/>
                      <a:pt x="655" y="3922"/>
                    </a:cubicBezTo>
                    <a:cubicBezTo>
                      <a:pt x="1275" y="2803"/>
                      <a:pt x="1858" y="1624"/>
                      <a:pt x="2358" y="445"/>
                    </a:cubicBezTo>
                    <a:cubicBezTo>
                      <a:pt x="2430" y="279"/>
                      <a:pt x="2358" y="100"/>
                      <a:pt x="2191" y="29"/>
                    </a:cubicBezTo>
                    <a:cubicBezTo>
                      <a:pt x="2148" y="10"/>
                      <a:pt x="2103" y="1"/>
                      <a:pt x="20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
              <p:cNvSpPr/>
              <p:nvPr/>
            </p:nvSpPr>
            <p:spPr>
              <a:xfrm>
                <a:off x="5097129" y="3591253"/>
                <a:ext cx="131011" cy="80442"/>
              </a:xfrm>
              <a:custGeom>
                <a:avLst/>
                <a:gdLst/>
                <a:ahLst/>
                <a:cxnLst/>
                <a:rect l="l" t="t" r="r" b="b"/>
                <a:pathLst>
                  <a:path w="4096" h="2515" extrusionOk="0">
                    <a:moveTo>
                      <a:pt x="3727" y="0"/>
                    </a:moveTo>
                    <a:cubicBezTo>
                      <a:pt x="3669" y="0"/>
                      <a:pt x="3611" y="16"/>
                      <a:pt x="3560" y="50"/>
                    </a:cubicBezTo>
                    <a:cubicBezTo>
                      <a:pt x="2489" y="716"/>
                      <a:pt x="1369" y="1336"/>
                      <a:pt x="226" y="1895"/>
                    </a:cubicBezTo>
                    <a:cubicBezTo>
                      <a:pt x="72" y="1978"/>
                      <a:pt x="0" y="2169"/>
                      <a:pt x="84" y="2336"/>
                    </a:cubicBezTo>
                    <a:cubicBezTo>
                      <a:pt x="143" y="2443"/>
                      <a:pt x="250" y="2514"/>
                      <a:pt x="369" y="2514"/>
                    </a:cubicBezTo>
                    <a:cubicBezTo>
                      <a:pt x="417" y="2514"/>
                      <a:pt x="465" y="2502"/>
                      <a:pt x="512" y="2479"/>
                    </a:cubicBezTo>
                    <a:cubicBezTo>
                      <a:pt x="1667" y="1907"/>
                      <a:pt x="2810" y="1276"/>
                      <a:pt x="3894" y="597"/>
                    </a:cubicBezTo>
                    <a:cubicBezTo>
                      <a:pt x="4048" y="502"/>
                      <a:pt x="4096" y="300"/>
                      <a:pt x="4001" y="145"/>
                    </a:cubicBezTo>
                    <a:cubicBezTo>
                      <a:pt x="3939" y="53"/>
                      <a:pt x="3833" y="0"/>
                      <a:pt x="37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a:off x="4564756" y="740935"/>
                <a:ext cx="19063" cy="143996"/>
              </a:xfrm>
              <a:custGeom>
                <a:avLst/>
                <a:gdLst/>
                <a:ahLst/>
                <a:cxnLst/>
                <a:rect l="l" t="t" r="r" b="b"/>
                <a:pathLst>
                  <a:path w="596" h="4502" extrusionOk="0">
                    <a:moveTo>
                      <a:pt x="298" y="1"/>
                    </a:moveTo>
                    <a:cubicBezTo>
                      <a:pt x="119" y="1"/>
                      <a:pt x="0" y="144"/>
                      <a:pt x="0" y="322"/>
                    </a:cubicBezTo>
                    <a:lnTo>
                      <a:pt x="0" y="4180"/>
                    </a:lnTo>
                    <a:cubicBezTo>
                      <a:pt x="0" y="4359"/>
                      <a:pt x="119" y="4502"/>
                      <a:pt x="298" y="4502"/>
                    </a:cubicBezTo>
                    <a:cubicBezTo>
                      <a:pt x="477" y="4502"/>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
              <p:cNvSpPr/>
              <p:nvPr/>
            </p:nvSpPr>
            <p:spPr>
              <a:xfrm>
                <a:off x="4564756" y="494179"/>
                <a:ext cx="19063" cy="143996"/>
              </a:xfrm>
              <a:custGeom>
                <a:avLst/>
                <a:gdLst/>
                <a:ahLst/>
                <a:cxnLst/>
                <a:rect l="l" t="t" r="r" b="b"/>
                <a:pathLst>
                  <a:path w="596" h="4502" extrusionOk="0">
                    <a:moveTo>
                      <a:pt x="298" y="1"/>
                    </a:moveTo>
                    <a:cubicBezTo>
                      <a:pt x="119" y="1"/>
                      <a:pt x="0" y="144"/>
                      <a:pt x="0" y="322"/>
                    </a:cubicBezTo>
                    <a:lnTo>
                      <a:pt x="0" y="4180"/>
                    </a:lnTo>
                    <a:cubicBezTo>
                      <a:pt x="0" y="4358"/>
                      <a:pt x="119" y="4501"/>
                      <a:pt x="298" y="4501"/>
                    </a:cubicBezTo>
                    <a:cubicBezTo>
                      <a:pt x="477" y="4501"/>
                      <a:pt x="596" y="4358"/>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a:off x="4564756" y="282"/>
                <a:ext cx="19063" cy="144348"/>
              </a:xfrm>
              <a:custGeom>
                <a:avLst/>
                <a:gdLst/>
                <a:ahLst/>
                <a:cxnLst/>
                <a:rect l="l" t="t" r="r" b="b"/>
                <a:pathLst>
                  <a:path w="596" h="4513" extrusionOk="0">
                    <a:moveTo>
                      <a:pt x="298" y="0"/>
                    </a:moveTo>
                    <a:cubicBezTo>
                      <a:pt x="119" y="0"/>
                      <a:pt x="0" y="155"/>
                      <a:pt x="0" y="334"/>
                    </a:cubicBezTo>
                    <a:lnTo>
                      <a:pt x="0" y="4191"/>
                    </a:lnTo>
                    <a:cubicBezTo>
                      <a:pt x="0" y="4370"/>
                      <a:pt x="119" y="4513"/>
                      <a:pt x="298" y="4513"/>
                    </a:cubicBezTo>
                    <a:cubicBezTo>
                      <a:pt x="477" y="4513"/>
                      <a:pt x="596" y="4370"/>
                      <a:pt x="596" y="4191"/>
                    </a:cubicBezTo>
                    <a:lnTo>
                      <a:pt x="596" y="334"/>
                    </a:lnTo>
                    <a:cubicBezTo>
                      <a:pt x="596" y="155"/>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a:off x="4564756" y="247422"/>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a:off x="4564756" y="988108"/>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a:off x="4564756" y="4709349"/>
                <a:ext cx="19063" cy="144380"/>
              </a:xfrm>
              <a:custGeom>
                <a:avLst/>
                <a:gdLst/>
                <a:ahLst/>
                <a:cxnLst/>
                <a:rect l="l" t="t" r="r" b="b"/>
                <a:pathLst>
                  <a:path w="596" h="4514" extrusionOk="0">
                    <a:moveTo>
                      <a:pt x="298" y="1"/>
                    </a:moveTo>
                    <a:cubicBezTo>
                      <a:pt x="119" y="1"/>
                      <a:pt x="0" y="156"/>
                      <a:pt x="0" y="322"/>
                    </a:cubicBezTo>
                    <a:lnTo>
                      <a:pt x="0" y="4192"/>
                    </a:lnTo>
                    <a:cubicBezTo>
                      <a:pt x="0" y="4358"/>
                      <a:pt x="119" y="4513"/>
                      <a:pt x="298" y="4513"/>
                    </a:cubicBezTo>
                    <a:cubicBezTo>
                      <a:pt x="477" y="4513"/>
                      <a:pt x="596" y="4358"/>
                      <a:pt x="596" y="4192"/>
                    </a:cubicBezTo>
                    <a:lnTo>
                      <a:pt x="596" y="322"/>
                    </a:lnTo>
                    <a:cubicBezTo>
                      <a:pt x="596" y="156"/>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a:off x="4564756" y="4462593"/>
                <a:ext cx="19063" cy="143996"/>
              </a:xfrm>
              <a:custGeom>
                <a:avLst/>
                <a:gdLst/>
                <a:ahLst/>
                <a:cxnLst/>
                <a:rect l="l" t="t" r="r" b="b"/>
                <a:pathLst>
                  <a:path w="596" h="4502" extrusionOk="0">
                    <a:moveTo>
                      <a:pt x="298" y="0"/>
                    </a:moveTo>
                    <a:cubicBezTo>
                      <a:pt x="119" y="0"/>
                      <a:pt x="0" y="143"/>
                      <a:pt x="0" y="322"/>
                    </a:cubicBezTo>
                    <a:lnTo>
                      <a:pt x="0" y="4180"/>
                    </a:lnTo>
                    <a:cubicBezTo>
                      <a:pt x="0" y="4358"/>
                      <a:pt x="119" y="4501"/>
                      <a:pt x="298" y="4501"/>
                    </a:cubicBezTo>
                    <a:cubicBezTo>
                      <a:pt x="477" y="4501"/>
                      <a:pt x="596" y="4358"/>
                      <a:pt x="596" y="4180"/>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a:off x="4564756" y="4215836"/>
                <a:ext cx="19063" cy="143964"/>
              </a:xfrm>
              <a:custGeom>
                <a:avLst/>
                <a:gdLst/>
                <a:ahLst/>
                <a:cxnLst/>
                <a:rect l="l" t="t" r="r" b="b"/>
                <a:pathLst>
                  <a:path w="596" h="4501" extrusionOk="0">
                    <a:moveTo>
                      <a:pt x="298" y="0"/>
                    </a:moveTo>
                    <a:cubicBezTo>
                      <a:pt x="119" y="0"/>
                      <a:pt x="0" y="143"/>
                      <a:pt x="0" y="322"/>
                    </a:cubicBezTo>
                    <a:lnTo>
                      <a:pt x="0" y="4179"/>
                    </a:lnTo>
                    <a:cubicBezTo>
                      <a:pt x="0" y="4358"/>
                      <a:pt x="119" y="4501"/>
                      <a:pt x="298" y="4501"/>
                    </a:cubicBezTo>
                    <a:cubicBezTo>
                      <a:pt x="477" y="4501"/>
                      <a:pt x="596" y="4358"/>
                      <a:pt x="596" y="4179"/>
                    </a:cubicBezTo>
                    <a:lnTo>
                      <a:pt x="596" y="322"/>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a:off x="4564756" y="3969080"/>
                <a:ext cx="19063" cy="143964"/>
              </a:xfrm>
              <a:custGeom>
                <a:avLst/>
                <a:gdLst/>
                <a:ahLst/>
                <a:cxnLst/>
                <a:rect l="l" t="t" r="r" b="b"/>
                <a:pathLst>
                  <a:path w="596" h="4501" extrusionOk="0">
                    <a:moveTo>
                      <a:pt x="298" y="0"/>
                    </a:moveTo>
                    <a:cubicBezTo>
                      <a:pt x="119" y="0"/>
                      <a:pt x="0" y="143"/>
                      <a:pt x="0" y="321"/>
                    </a:cubicBezTo>
                    <a:lnTo>
                      <a:pt x="0" y="4179"/>
                    </a:lnTo>
                    <a:cubicBezTo>
                      <a:pt x="0" y="4358"/>
                      <a:pt x="119" y="4501"/>
                      <a:pt x="298" y="4501"/>
                    </a:cubicBezTo>
                    <a:cubicBezTo>
                      <a:pt x="477" y="4501"/>
                      <a:pt x="596" y="4358"/>
                      <a:pt x="596" y="4179"/>
                    </a:cubicBezTo>
                    <a:lnTo>
                      <a:pt x="596" y="321"/>
                    </a:lnTo>
                    <a:cubicBezTo>
                      <a:pt x="596" y="143"/>
                      <a:pt x="477" y="0"/>
                      <a:pt x="2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a:off x="4564756" y="4956490"/>
                <a:ext cx="19063" cy="143996"/>
              </a:xfrm>
              <a:custGeom>
                <a:avLst/>
                <a:gdLst/>
                <a:ahLst/>
                <a:cxnLst/>
                <a:rect l="l" t="t" r="r" b="b"/>
                <a:pathLst>
                  <a:path w="596" h="4502" extrusionOk="0">
                    <a:moveTo>
                      <a:pt x="298" y="1"/>
                    </a:moveTo>
                    <a:cubicBezTo>
                      <a:pt x="119" y="1"/>
                      <a:pt x="0" y="144"/>
                      <a:pt x="0" y="322"/>
                    </a:cubicBezTo>
                    <a:lnTo>
                      <a:pt x="0" y="4180"/>
                    </a:lnTo>
                    <a:cubicBezTo>
                      <a:pt x="0" y="4359"/>
                      <a:pt x="119" y="4501"/>
                      <a:pt x="298" y="4501"/>
                    </a:cubicBezTo>
                    <a:cubicBezTo>
                      <a:pt x="477" y="4501"/>
                      <a:pt x="596" y="4359"/>
                      <a:pt x="596" y="4180"/>
                    </a:cubicBezTo>
                    <a:lnTo>
                      <a:pt x="596" y="322"/>
                    </a:lnTo>
                    <a:cubicBezTo>
                      <a:pt x="596" y="144"/>
                      <a:pt x="477" y="1"/>
                      <a:pt x="2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a:off x="751793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a:off x="77650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a:off x="702438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a:off x="6777248" y="2559705"/>
                <a:ext cx="144348" cy="24021"/>
              </a:xfrm>
              <a:custGeom>
                <a:avLst/>
                <a:gdLst/>
                <a:ahLst/>
                <a:cxnLst/>
                <a:rect l="l" t="t" r="r" b="b"/>
                <a:pathLst>
                  <a:path w="4513" h="751" extrusionOk="0">
                    <a:moveTo>
                      <a:pt x="322" y="0"/>
                    </a:moveTo>
                    <a:cubicBezTo>
                      <a:pt x="155" y="0"/>
                      <a:pt x="1" y="191"/>
                      <a:pt x="1" y="369"/>
                    </a:cubicBezTo>
                    <a:cubicBezTo>
                      <a:pt x="1" y="548"/>
                      <a:pt x="155" y="750"/>
                      <a:pt x="322"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a:off x="72711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87525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653049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850537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825858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8011831"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8999272" y="2559705"/>
                <a:ext cx="143996" cy="24021"/>
              </a:xfrm>
              <a:custGeom>
                <a:avLst/>
                <a:gdLst/>
                <a:ahLst/>
                <a:cxnLst/>
                <a:rect l="l" t="t" r="r" b="b"/>
                <a:pathLst>
                  <a:path w="4502" h="751" extrusionOk="0">
                    <a:moveTo>
                      <a:pt x="322" y="0"/>
                    </a:moveTo>
                    <a:cubicBezTo>
                      <a:pt x="143" y="0"/>
                      <a:pt x="1" y="191"/>
                      <a:pt x="1" y="369"/>
                    </a:cubicBezTo>
                    <a:cubicBezTo>
                      <a:pt x="1"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
              <p:cNvSpPr/>
              <p:nvPr/>
            </p:nvSpPr>
            <p:spPr>
              <a:xfrm>
                <a:off x="603694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6283735"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2044929" y="2559705"/>
                <a:ext cx="144380" cy="24021"/>
              </a:xfrm>
              <a:custGeom>
                <a:avLst/>
                <a:gdLst/>
                <a:ahLst/>
                <a:cxnLst/>
                <a:rect l="l" t="t" r="r" b="b"/>
                <a:pathLst>
                  <a:path w="4514" h="751" extrusionOk="0">
                    <a:moveTo>
                      <a:pt x="334" y="0"/>
                    </a:moveTo>
                    <a:cubicBezTo>
                      <a:pt x="155" y="0"/>
                      <a:pt x="1" y="191"/>
                      <a:pt x="1" y="369"/>
                    </a:cubicBezTo>
                    <a:cubicBezTo>
                      <a:pt x="1" y="548"/>
                      <a:pt x="155" y="750"/>
                      <a:pt x="334" y="750"/>
                    </a:cubicBezTo>
                    <a:lnTo>
                      <a:pt x="4192" y="750"/>
                    </a:lnTo>
                    <a:cubicBezTo>
                      <a:pt x="4370" y="750"/>
                      <a:pt x="4513" y="548"/>
                      <a:pt x="4513" y="369"/>
                    </a:cubicBezTo>
                    <a:cubicBezTo>
                      <a:pt x="4513" y="191"/>
                      <a:pt x="4370"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253882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2" y="548"/>
                      <a:pt x="4502" y="369"/>
                    </a:cubicBezTo>
                    <a:cubicBezTo>
                      <a:pt x="4502"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2292069"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303275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
              <p:cNvSpPr/>
              <p:nvPr/>
            </p:nvSpPr>
            <p:spPr>
              <a:xfrm>
                <a:off x="278561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
              <p:cNvSpPr/>
              <p:nvPr/>
            </p:nvSpPr>
            <p:spPr>
              <a:xfrm>
                <a:off x="1798172"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7004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
              <p:cNvSpPr/>
              <p:nvPr/>
            </p:nvSpPr>
            <p:spPr>
              <a:xfrm>
                <a:off x="317185"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
              <p:cNvSpPr/>
              <p:nvPr/>
            </p:nvSpPr>
            <p:spPr>
              <a:xfrm>
                <a:off x="810730"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80" y="750"/>
                    </a:lnTo>
                    <a:cubicBezTo>
                      <a:pt x="4358" y="750"/>
                      <a:pt x="4501" y="548"/>
                      <a:pt x="4501" y="369"/>
                    </a:cubicBezTo>
                    <a:cubicBezTo>
                      <a:pt x="4501" y="191"/>
                      <a:pt x="4358"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563974"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1551416" y="2559705"/>
                <a:ext cx="143964" cy="24021"/>
              </a:xfrm>
              <a:custGeom>
                <a:avLst/>
                <a:gdLst/>
                <a:ahLst/>
                <a:cxnLst/>
                <a:rect l="l" t="t" r="r" b="b"/>
                <a:pathLst>
                  <a:path w="4501" h="751" extrusionOk="0">
                    <a:moveTo>
                      <a:pt x="322" y="0"/>
                    </a:moveTo>
                    <a:cubicBezTo>
                      <a:pt x="143" y="0"/>
                      <a:pt x="0" y="191"/>
                      <a:pt x="0" y="369"/>
                    </a:cubicBezTo>
                    <a:cubicBezTo>
                      <a:pt x="0" y="548"/>
                      <a:pt x="143" y="750"/>
                      <a:pt x="322" y="750"/>
                    </a:cubicBezTo>
                    <a:lnTo>
                      <a:pt x="4179" y="750"/>
                    </a:lnTo>
                    <a:cubicBezTo>
                      <a:pt x="4358" y="750"/>
                      <a:pt x="4501" y="548"/>
                      <a:pt x="4501" y="369"/>
                    </a:cubicBezTo>
                    <a:cubicBezTo>
                      <a:pt x="4501" y="191"/>
                      <a:pt x="4358" y="0"/>
                      <a:pt x="41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1304627" y="2559705"/>
                <a:ext cx="143996" cy="24021"/>
              </a:xfrm>
              <a:custGeom>
                <a:avLst/>
                <a:gdLst/>
                <a:ahLst/>
                <a:cxnLst/>
                <a:rect l="l" t="t" r="r" b="b"/>
                <a:pathLst>
                  <a:path w="4502" h="751" extrusionOk="0">
                    <a:moveTo>
                      <a:pt x="322" y="0"/>
                    </a:moveTo>
                    <a:cubicBezTo>
                      <a:pt x="144" y="0"/>
                      <a:pt x="1" y="191"/>
                      <a:pt x="1" y="369"/>
                    </a:cubicBezTo>
                    <a:cubicBezTo>
                      <a:pt x="1" y="548"/>
                      <a:pt x="144" y="750"/>
                      <a:pt x="322" y="750"/>
                    </a:cubicBezTo>
                    <a:lnTo>
                      <a:pt x="4180" y="750"/>
                    </a:lnTo>
                    <a:cubicBezTo>
                      <a:pt x="4359" y="750"/>
                      <a:pt x="4501" y="548"/>
                      <a:pt x="4501" y="369"/>
                    </a:cubicBezTo>
                    <a:cubicBezTo>
                      <a:pt x="4501" y="191"/>
                      <a:pt x="4359" y="0"/>
                      <a:pt x="4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1057487" y="2559705"/>
                <a:ext cx="144380" cy="24021"/>
              </a:xfrm>
              <a:custGeom>
                <a:avLst/>
                <a:gdLst/>
                <a:ahLst/>
                <a:cxnLst/>
                <a:rect l="l" t="t" r="r" b="b"/>
                <a:pathLst>
                  <a:path w="4514" h="751" extrusionOk="0">
                    <a:moveTo>
                      <a:pt x="322" y="0"/>
                    </a:moveTo>
                    <a:cubicBezTo>
                      <a:pt x="155" y="0"/>
                      <a:pt x="1" y="191"/>
                      <a:pt x="1" y="369"/>
                    </a:cubicBezTo>
                    <a:cubicBezTo>
                      <a:pt x="1" y="548"/>
                      <a:pt x="155" y="750"/>
                      <a:pt x="322" y="750"/>
                    </a:cubicBezTo>
                    <a:lnTo>
                      <a:pt x="4192" y="750"/>
                    </a:lnTo>
                    <a:cubicBezTo>
                      <a:pt x="4358" y="750"/>
                      <a:pt x="4513" y="548"/>
                      <a:pt x="4513" y="369"/>
                    </a:cubicBezTo>
                    <a:cubicBezTo>
                      <a:pt x="4513" y="191"/>
                      <a:pt x="4358" y="0"/>
                      <a:pt x="4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8" name="Google Shape;368;p2"/>
          <p:cNvGrpSpPr/>
          <p:nvPr/>
        </p:nvGrpSpPr>
        <p:grpSpPr>
          <a:xfrm>
            <a:off x="1277850" y="558400"/>
            <a:ext cx="2846175" cy="1073750"/>
            <a:chOff x="1001925" y="905925"/>
            <a:chExt cx="2846175" cy="1073750"/>
          </a:xfrm>
        </p:grpSpPr>
        <p:sp>
          <p:nvSpPr>
            <p:cNvPr id="369" name="Google Shape;369;p2"/>
            <p:cNvSpPr txBox="1"/>
            <p:nvPr/>
          </p:nvSpPr>
          <p:spPr>
            <a:xfrm>
              <a:off x="1001925" y="905925"/>
              <a:ext cx="18846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WY Families for Hands &amp; Voices</a:t>
              </a:r>
              <a:endParaRPr sz="1800" b="0" i="0" u="none" strike="noStrike" cap="none">
                <a:solidFill>
                  <a:srgbClr val="ECF4DB"/>
                </a:solidFill>
                <a:latin typeface="Fira Sans Extra Condensed Medium"/>
                <a:ea typeface="Fira Sans Extra Condensed Medium"/>
                <a:cs typeface="Fira Sans Extra Condensed Medium"/>
                <a:sym typeface="Fira Sans Extra Condensed Medium"/>
              </a:endParaRPr>
            </a:p>
          </p:txBody>
        </p:sp>
        <p:sp>
          <p:nvSpPr>
            <p:cNvPr id="370" name="Google Shape;370;p2"/>
            <p:cNvSpPr txBox="1"/>
            <p:nvPr/>
          </p:nvSpPr>
          <p:spPr>
            <a:xfrm>
              <a:off x="1001925" y="1252775"/>
              <a:ext cx="18846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grpSp>
          <p:nvGrpSpPr>
            <p:cNvPr id="371" name="Google Shape;371;p2"/>
            <p:cNvGrpSpPr/>
            <p:nvPr/>
          </p:nvGrpSpPr>
          <p:grpSpPr>
            <a:xfrm>
              <a:off x="3468022" y="1174478"/>
              <a:ext cx="380078" cy="469220"/>
              <a:chOff x="11652396" y="1914153"/>
              <a:chExt cx="380078" cy="469220"/>
            </a:xfrm>
          </p:grpSpPr>
          <p:sp>
            <p:nvSpPr>
              <p:cNvPr id="372" name="Google Shape;372;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74" name="Google Shape;374;p2"/>
            <p:cNvCxnSpPr>
              <a:endCxn id="369" idx="3"/>
            </p:cNvCxnSpPr>
            <p:nvPr/>
          </p:nvCxnSpPr>
          <p:spPr>
            <a:xfrm rot="10800000">
              <a:off x="2886525" y="1120725"/>
              <a:ext cx="802200" cy="531000"/>
            </a:xfrm>
            <a:prstGeom prst="bentConnector3">
              <a:avLst>
                <a:gd name="adj1" fmla="val 84396"/>
              </a:avLst>
            </a:prstGeom>
            <a:noFill/>
            <a:ln w="9525" cap="flat" cmpd="sng">
              <a:solidFill>
                <a:schemeClr val="accent1"/>
              </a:solidFill>
              <a:prstDash val="solid"/>
              <a:round/>
              <a:headEnd type="oval" w="med" len="med"/>
              <a:tailEnd type="oval" w="med" len="med"/>
            </a:ln>
          </p:spPr>
        </p:cxnSp>
      </p:grpSp>
      <p:grpSp>
        <p:nvGrpSpPr>
          <p:cNvPr id="375" name="Google Shape;375;p2"/>
          <p:cNvGrpSpPr/>
          <p:nvPr/>
        </p:nvGrpSpPr>
        <p:grpSpPr>
          <a:xfrm>
            <a:off x="5476696" y="2864953"/>
            <a:ext cx="2846004" cy="1369822"/>
            <a:chOff x="5295996" y="3073803"/>
            <a:chExt cx="2846004" cy="1369822"/>
          </a:xfrm>
        </p:grpSpPr>
        <p:grpSp>
          <p:nvGrpSpPr>
            <p:cNvPr id="376" name="Google Shape;376;p2"/>
            <p:cNvGrpSpPr/>
            <p:nvPr/>
          </p:nvGrpSpPr>
          <p:grpSpPr>
            <a:xfrm>
              <a:off x="5295996" y="3073803"/>
              <a:ext cx="380078" cy="469220"/>
              <a:chOff x="11652396" y="1914153"/>
              <a:chExt cx="380078" cy="469220"/>
            </a:xfrm>
          </p:grpSpPr>
          <p:sp>
            <p:nvSpPr>
              <p:cNvPr id="377" name="Google Shape;377;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9" name="Google Shape;379;p2"/>
            <p:cNvSpPr txBox="1"/>
            <p:nvPr/>
          </p:nvSpPr>
          <p:spPr>
            <a:xfrm>
              <a:off x="6257400" y="3338679"/>
              <a:ext cx="1884600" cy="48279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ECF4DB"/>
                  </a:solidFill>
                  <a:latin typeface="Fira Sans Extra Condensed Medium"/>
                  <a:ea typeface="Fira Sans Extra Condensed Medium"/>
                  <a:cs typeface="Fira Sans Extra Condensed Medium"/>
                  <a:sym typeface="Fira Sans Extra Condensed Medium"/>
                </a:rPr>
                <a:t>Child Development Services of WY</a:t>
              </a:r>
              <a:endParaRPr sz="1800" b="0" i="0" u="none" strike="noStrike" cap="none" dirty="0">
                <a:solidFill>
                  <a:srgbClr val="ECF4DB"/>
                </a:solidFill>
                <a:latin typeface="Fira Sans Extra Condensed Medium"/>
                <a:ea typeface="Fira Sans Extra Condensed Medium"/>
                <a:cs typeface="Fira Sans Extra Condensed Medium"/>
                <a:sym typeface="Fira Sans Extra Condensed Medium"/>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dirty="0">
                <a:solidFill>
                  <a:srgbClr val="434343"/>
                </a:solidFill>
                <a:latin typeface="Fira Sans Extra Condensed"/>
                <a:ea typeface="Fira Sans Extra Condensed"/>
                <a:cs typeface="Fira Sans Extra Condensed"/>
                <a:sym typeface="Fira Sans Extra Condensed"/>
              </a:endParaRPr>
            </a:p>
          </p:txBody>
        </p:sp>
        <p:sp>
          <p:nvSpPr>
            <p:cNvPr id="380" name="Google Shape;380;p2"/>
            <p:cNvSpPr txBox="1"/>
            <p:nvPr/>
          </p:nvSpPr>
          <p:spPr>
            <a:xfrm>
              <a:off x="6257400" y="3716725"/>
              <a:ext cx="18846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cxnSp>
          <p:nvCxnSpPr>
            <p:cNvPr id="381" name="Google Shape;381;p2"/>
            <p:cNvCxnSpPr/>
            <p:nvPr/>
          </p:nvCxnSpPr>
          <p:spPr>
            <a:xfrm rot="10800000" flipH="1">
              <a:off x="5484575" y="3378450"/>
              <a:ext cx="803700" cy="163800"/>
            </a:xfrm>
            <a:prstGeom prst="bentConnector3">
              <a:avLst>
                <a:gd name="adj1" fmla="val 27516"/>
              </a:avLst>
            </a:prstGeom>
            <a:noFill/>
            <a:ln w="9525" cap="flat" cmpd="sng">
              <a:solidFill>
                <a:schemeClr val="accent1"/>
              </a:solidFill>
              <a:prstDash val="solid"/>
              <a:round/>
              <a:headEnd type="oval" w="med" len="med"/>
              <a:tailEnd type="oval" w="med" len="med"/>
            </a:ln>
          </p:spPr>
        </p:cxnSp>
      </p:grpSp>
      <p:grpSp>
        <p:nvGrpSpPr>
          <p:cNvPr id="382" name="Google Shape;382;p2"/>
          <p:cNvGrpSpPr/>
          <p:nvPr/>
        </p:nvGrpSpPr>
        <p:grpSpPr>
          <a:xfrm>
            <a:off x="4970546" y="717450"/>
            <a:ext cx="2846004" cy="858950"/>
            <a:chOff x="5295996" y="1120725"/>
            <a:chExt cx="2846004" cy="858950"/>
          </a:xfrm>
        </p:grpSpPr>
        <p:sp>
          <p:nvSpPr>
            <p:cNvPr id="383" name="Google Shape;383;p2"/>
            <p:cNvSpPr txBox="1"/>
            <p:nvPr/>
          </p:nvSpPr>
          <p:spPr>
            <a:xfrm>
              <a:off x="6257400" y="1252775"/>
              <a:ext cx="18846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sp>
          <p:nvSpPr>
            <p:cNvPr id="384" name="Google Shape;384;p2"/>
            <p:cNvSpPr txBox="1"/>
            <p:nvPr/>
          </p:nvSpPr>
          <p:spPr>
            <a:xfrm>
              <a:off x="6257400" y="1258775"/>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WY Early Hearing Detection and Intervention (EHDI) Program</a:t>
              </a:r>
              <a:endParaRPr sz="1800" b="0" i="0" u="none" strike="noStrike" cap="none">
                <a:solidFill>
                  <a:srgbClr val="ECF4DB"/>
                </a:solidFill>
                <a:latin typeface="Fira Sans Extra Condensed Medium"/>
                <a:ea typeface="Fira Sans Extra Condensed Medium"/>
                <a:cs typeface="Fira Sans Extra Condensed Medium"/>
                <a:sym typeface="Fira Sans Extra Condensed Medium"/>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385" name="Google Shape;385;p2"/>
            <p:cNvGrpSpPr/>
            <p:nvPr/>
          </p:nvGrpSpPr>
          <p:grpSpPr>
            <a:xfrm>
              <a:off x="5295996" y="1174478"/>
              <a:ext cx="380078" cy="469220"/>
              <a:chOff x="11652396" y="1914153"/>
              <a:chExt cx="380078" cy="469220"/>
            </a:xfrm>
          </p:grpSpPr>
          <p:sp>
            <p:nvSpPr>
              <p:cNvPr id="386" name="Google Shape;386;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88" name="Google Shape;388;p2"/>
            <p:cNvCxnSpPr/>
            <p:nvPr/>
          </p:nvCxnSpPr>
          <p:spPr>
            <a:xfrm rot="10800000" flipH="1">
              <a:off x="5455200" y="1120725"/>
              <a:ext cx="802200" cy="531000"/>
            </a:xfrm>
            <a:prstGeom prst="bentConnector3">
              <a:avLst>
                <a:gd name="adj1" fmla="val 90570"/>
              </a:avLst>
            </a:prstGeom>
            <a:noFill/>
            <a:ln w="9525" cap="flat" cmpd="sng">
              <a:solidFill>
                <a:schemeClr val="accent2"/>
              </a:solidFill>
              <a:prstDash val="solid"/>
              <a:round/>
              <a:headEnd type="oval" w="med" len="med"/>
              <a:tailEnd type="oval" w="med" len="med"/>
            </a:ln>
          </p:spPr>
        </p:cxnSp>
      </p:grpSp>
      <p:grpSp>
        <p:nvGrpSpPr>
          <p:cNvPr id="389" name="Google Shape;389;p2"/>
          <p:cNvGrpSpPr/>
          <p:nvPr/>
        </p:nvGrpSpPr>
        <p:grpSpPr>
          <a:xfrm>
            <a:off x="599350" y="2963303"/>
            <a:ext cx="3271100" cy="1948097"/>
            <a:chOff x="577000" y="3073803"/>
            <a:chExt cx="3271100" cy="1948097"/>
          </a:xfrm>
        </p:grpSpPr>
        <p:sp>
          <p:nvSpPr>
            <p:cNvPr id="390" name="Google Shape;390;p2"/>
            <p:cNvSpPr txBox="1"/>
            <p:nvPr/>
          </p:nvSpPr>
          <p:spPr>
            <a:xfrm>
              <a:off x="577000" y="3144650"/>
              <a:ext cx="2309400" cy="1455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1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WY Department of Education - Outreach Services for the D/HH</a:t>
              </a:r>
              <a:endParaRPr sz="1800" b="0" i="0" u="none" strike="noStrike" cap="none">
                <a:solidFill>
                  <a:srgbClr val="ECF4DB"/>
                </a:solidFill>
                <a:latin typeface="Fira Sans Extra Condensed Medium"/>
                <a:ea typeface="Fira Sans Extra Condensed Medium"/>
                <a:cs typeface="Fira Sans Extra Condensed Medium"/>
                <a:sym typeface="Fira Sans Extra Condensed Medium"/>
              </a:endParaRPr>
            </a:p>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391" name="Google Shape;391;p2"/>
            <p:cNvSpPr txBox="1"/>
            <p:nvPr/>
          </p:nvSpPr>
          <p:spPr>
            <a:xfrm>
              <a:off x="786375" y="3728900"/>
              <a:ext cx="2846100" cy="1293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Roboto"/>
                <a:ea typeface="Roboto"/>
                <a:cs typeface="Roboto"/>
                <a:sym typeface="Roboto"/>
              </a:endParaRPr>
            </a:p>
          </p:txBody>
        </p:sp>
        <p:grpSp>
          <p:nvGrpSpPr>
            <p:cNvPr id="392" name="Google Shape;392;p2"/>
            <p:cNvGrpSpPr/>
            <p:nvPr/>
          </p:nvGrpSpPr>
          <p:grpSpPr>
            <a:xfrm>
              <a:off x="3468022" y="3073803"/>
              <a:ext cx="380078" cy="469220"/>
              <a:chOff x="11652396" y="1914153"/>
              <a:chExt cx="380078" cy="469220"/>
            </a:xfrm>
          </p:grpSpPr>
          <p:sp>
            <p:nvSpPr>
              <p:cNvPr id="393" name="Google Shape;393;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95" name="Google Shape;395;p2"/>
            <p:cNvCxnSpPr/>
            <p:nvPr/>
          </p:nvCxnSpPr>
          <p:spPr>
            <a:xfrm rot="10800000">
              <a:off x="2885775" y="3378450"/>
              <a:ext cx="803700" cy="163800"/>
            </a:xfrm>
            <a:prstGeom prst="bentConnector3">
              <a:avLst>
                <a:gd name="adj1" fmla="val 52781"/>
              </a:avLst>
            </a:prstGeom>
            <a:noFill/>
            <a:ln w="9525" cap="flat" cmpd="sng">
              <a:solidFill>
                <a:schemeClr val="accent5"/>
              </a:solidFill>
              <a:prstDash val="solid"/>
              <a:round/>
              <a:headEnd type="oval" w="med" len="med"/>
              <a:tailEnd type="oval" w="med" len="med"/>
            </a:ln>
          </p:spPr>
        </p:cxnSp>
      </p:grpSp>
      <p:grpSp>
        <p:nvGrpSpPr>
          <p:cNvPr id="396" name="Google Shape;396;p2"/>
          <p:cNvGrpSpPr/>
          <p:nvPr/>
        </p:nvGrpSpPr>
        <p:grpSpPr>
          <a:xfrm>
            <a:off x="-150" y="1537200"/>
            <a:ext cx="3517550" cy="1073750"/>
            <a:chOff x="330550" y="905925"/>
            <a:chExt cx="3517550" cy="1073750"/>
          </a:xfrm>
        </p:grpSpPr>
        <p:sp>
          <p:nvSpPr>
            <p:cNvPr id="397" name="Google Shape;397;p2"/>
            <p:cNvSpPr txBox="1"/>
            <p:nvPr/>
          </p:nvSpPr>
          <p:spPr>
            <a:xfrm>
              <a:off x="330550" y="905925"/>
              <a:ext cx="2556000" cy="429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11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WY Department of Health - Early Intervention and Education Program (EIEP)</a:t>
              </a:r>
              <a:endParaRPr sz="18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398" name="Google Shape;398;p2"/>
            <p:cNvSpPr txBox="1"/>
            <p:nvPr/>
          </p:nvSpPr>
          <p:spPr>
            <a:xfrm>
              <a:off x="1001925" y="1252775"/>
              <a:ext cx="1884600" cy="726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grpSp>
          <p:nvGrpSpPr>
            <p:cNvPr id="399" name="Google Shape;399;p2"/>
            <p:cNvGrpSpPr/>
            <p:nvPr/>
          </p:nvGrpSpPr>
          <p:grpSpPr>
            <a:xfrm>
              <a:off x="3468022" y="1174478"/>
              <a:ext cx="380078" cy="469220"/>
              <a:chOff x="11652396" y="1914153"/>
              <a:chExt cx="380078" cy="469220"/>
            </a:xfrm>
          </p:grpSpPr>
          <p:sp>
            <p:nvSpPr>
              <p:cNvPr id="400" name="Google Shape;400;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02" name="Google Shape;402;p2"/>
            <p:cNvCxnSpPr>
              <a:endCxn id="397" idx="3"/>
            </p:cNvCxnSpPr>
            <p:nvPr/>
          </p:nvCxnSpPr>
          <p:spPr>
            <a:xfrm rot="10800000">
              <a:off x="2886550" y="1120725"/>
              <a:ext cx="802200" cy="531000"/>
            </a:xfrm>
            <a:prstGeom prst="bentConnector3">
              <a:avLst>
                <a:gd name="adj1" fmla="val 8776"/>
              </a:avLst>
            </a:prstGeom>
            <a:noFill/>
            <a:ln w="9525" cap="flat" cmpd="sng">
              <a:solidFill>
                <a:schemeClr val="accent6"/>
              </a:solidFill>
              <a:prstDash val="solid"/>
              <a:round/>
              <a:headEnd type="oval" w="med" len="med"/>
              <a:tailEnd type="oval" w="med" len="med"/>
            </a:ln>
          </p:spPr>
        </p:cxnSp>
      </p:grpSp>
      <p:grpSp>
        <p:nvGrpSpPr>
          <p:cNvPr id="403" name="Google Shape;403;p2"/>
          <p:cNvGrpSpPr/>
          <p:nvPr/>
        </p:nvGrpSpPr>
        <p:grpSpPr>
          <a:xfrm>
            <a:off x="5632346" y="1791200"/>
            <a:ext cx="2846004" cy="858950"/>
            <a:chOff x="5295996" y="1120725"/>
            <a:chExt cx="2846004" cy="858950"/>
          </a:xfrm>
        </p:grpSpPr>
        <p:sp>
          <p:nvSpPr>
            <p:cNvPr id="404" name="Google Shape;404;p2"/>
            <p:cNvSpPr txBox="1"/>
            <p:nvPr/>
          </p:nvSpPr>
          <p:spPr>
            <a:xfrm>
              <a:off x="6257400" y="1252775"/>
              <a:ext cx="18846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sp>
          <p:nvSpPr>
            <p:cNvPr id="405" name="Google Shape;405;p2"/>
            <p:cNvSpPr txBox="1"/>
            <p:nvPr/>
          </p:nvSpPr>
          <p:spPr>
            <a:xfrm>
              <a:off x="6257400" y="1194288"/>
              <a:ext cx="1884600" cy="42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University of WY - Communication Disorders</a:t>
              </a:r>
              <a:endParaRPr sz="1800" b="0" i="0" u="none" strike="noStrike" cap="none">
                <a:solidFill>
                  <a:srgbClr val="ECF4DB"/>
                </a:solidFill>
                <a:latin typeface="Fira Sans Extra Condensed Medium"/>
                <a:ea typeface="Fira Sans Extra Condensed Medium"/>
                <a:cs typeface="Fira Sans Extra Condensed Medium"/>
                <a:sym typeface="Fira Sans Extra Condensed Medium"/>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406" name="Google Shape;406;p2"/>
            <p:cNvGrpSpPr/>
            <p:nvPr/>
          </p:nvGrpSpPr>
          <p:grpSpPr>
            <a:xfrm>
              <a:off x="5295996" y="1174478"/>
              <a:ext cx="380078" cy="469220"/>
              <a:chOff x="11652396" y="1914153"/>
              <a:chExt cx="380078" cy="469220"/>
            </a:xfrm>
          </p:grpSpPr>
          <p:sp>
            <p:nvSpPr>
              <p:cNvPr id="407" name="Google Shape;407;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09" name="Google Shape;409;p2"/>
            <p:cNvCxnSpPr/>
            <p:nvPr/>
          </p:nvCxnSpPr>
          <p:spPr>
            <a:xfrm rot="10800000" flipH="1">
              <a:off x="5455200" y="1120725"/>
              <a:ext cx="802200" cy="531000"/>
            </a:xfrm>
            <a:prstGeom prst="bentConnector3">
              <a:avLst>
                <a:gd name="adj1" fmla="val 8072"/>
              </a:avLst>
            </a:prstGeom>
            <a:noFill/>
            <a:ln w="9525" cap="flat" cmpd="sng">
              <a:solidFill>
                <a:schemeClr val="accent5"/>
              </a:solidFill>
              <a:prstDash val="solid"/>
              <a:round/>
              <a:headEnd type="oval" w="med" len="med"/>
              <a:tailEnd type="oval" w="med" len="med"/>
            </a:ln>
          </p:spPr>
        </p:cxnSp>
      </p:grpSp>
      <p:grpSp>
        <p:nvGrpSpPr>
          <p:cNvPr id="410" name="Google Shape;410;p2"/>
          <p:cNvGrpSpPr/>
          <p:nvPr/>
        </p:nvGrpSpPr>
        <p:grpSpPr>
          <a:xfrm>
            <a:off x="4735096" y="3561578"/>
            <a:ext cx="3375254" cy="1302847"/>
            <a:chOff x="5295996" y="3073803"/>
            <a:chExt cx="3375254" cy="1302847"/>
          </a:xfrm>
        </p:grpSpPr>
        <p:grpSp>
          <p:nvGrpSpPr>
            <p:cNvPr id="411" name="Google Shape;411;p2"/>
            <p:cNvGrpSpPr/>
            <p:nvPr/>
          </p:nvGrpSpPr>
          <p:grpSpPr>
            <a:xfrm>
              <a:off x="5295996" y="3073803"/>
              <a:ext cx="380078" cy="469220"/>
              <a:chOff x="11652396" y="1914153"/>
              <a:chExt cx="380078" cy="469220"/>
            </a:xfrm>
          </p:grpSpPr>
          <p:sp>
            <p:nvSpPr>
              <p:cNvPr id="412" name="Google Shape;412;p2"/>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4" name="Google Shape;414;p2"/>
            <p:cNvSpPr txBox="1"/>
            <p:nvPr/>
          </p:nvSpPr>
          <p:spPr>
            <a:xfrm>
              <a:off x="6249950" y="3158100"/>
              <a:ext cx="24213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ECF4DB"/>
                  </a:solidFill>
                  <a:latin typeface="Fira Sans Extra Condensed Medium"/>
                  <a:ea typeface="Fira Sans Extra Condensed Medium"/>
                  <a:cs typeface="Fira Sans Extra Condensed Medium"/>
                  <a:sym typeface="Fira Sans Extra Condensed Medium"/>
                </a:rPr>
                <a:t>Marion Downs Center</a:t>
              </a:r>
              <a:endParaRPr sz="1800" b="0" i="0" u="none" strike="noStrike" cap="none">
                <a:solidFill>
                  <a:srgbClr val="434343"/>
                </a:solidFill>
                <a:latin typeface="Fira Sans Extra Condensed Medium"/>
                <a:ea typeface="Fira Sans Extra Condensed Medium"/>
                <a:cs typeface="Fira Sans Extra Condensed Medium"/>
                <a:sym typeface="Fira Sans Extra Condensed Medium"/>
              </a:endParaRPr>
            </a:p>
          </p:txBody>
        </p:sp>
        <p:sp>
          <p:nvSpPr>
            <p:cNvPr id="415" name="Google Shape;415;p2"/>
            <p:cNvSpPr txBox="1"/>
            <p:nvPr/>
          </p:nvSpPr>
          <p:spPr>
            <a:xfrm>
              <a:off x="6386325" y="3649750"/>
              <a:ext cx="18846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34343"/>
                </a:solidFill>
                <a:latin typeface="Roboto"/>
                <a:ea typeface="Roboto"/>
                <a:cs typeface="Roboto"/>
                <a:sym typeface="Roboto"/>
              </a:endParaRPr>
            </a:p>
          </p:txBody>
        </p:sp>
        <p:cxnSp>
          <p:nvCxnSpPr>
            <p:cNvPr id="416" name="Google Shape;416;p2"/>
            <p:cNvCxnSpPr>
              <a:endCxn id="414" idx="1"/>
            </p:cNvCxnSpPr>
            <p:nvPr/>
          </p:nvCxnSpPr>
          <p:spPr>
            <a:xfrm rot="10800000" flipH="1">
              <a:off x="5446250" y="3372900"/>
              <a:ext cx="803700" cy="163800"/>
            </a:xfrm>
            <a:prstGeom prst="bentConnector3">
              <a:avLst>
                <a:gd name="adj1" fmla="val 119790"/>
              </a:avLst>
            </a:prstGeom>
            <a:noFill/>
            <a:ln w="9525" cap="flat" cmpd="sng">
              <a:solidFill>
                <a:schemeClr val="accent6"/>
              </a:solidFill>
              <a:prstDash val="solid"/>
              <a:round/>
              <a:headEnd type="oval" w="med" len="med"/>
              <a:tailEnd type="oval" w="med" len="med"/>
            </a:ln>
          </p:spPr>
        </p:cxnSp>
      </p:grpSp>
      <p:sp>
        <p:nvSpPr>
          <p:cNvPr id="417" name="Google Shape;417;p2" descr="Graphic of getting the right pit crew includes the identified state agencies involved in the partnership laid out on a road of a roundabout with agencies listed around the roundabout. ">
            <a:extLst>
              <a:ext uri="{C183D7F6-B498-43B3-948B-1728B52AA6E4}">
                <adec:decorative xmlns:adec="http://schemas.microsoft.com/office/drawing/2017/decorative" val="0"/>
              </a:ext>
            </a:extLst>
          </p:cNvPr>
          <p:cNvSpPr txBox="1"/>
          <p:nvPr/>
        </p:nvSpPr>
        <p:spPr>
          <a:xfrm>
            <a:off x="3654826" y="2006600"/>
            <a:ext cx="18987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dirty="0">
                <a:solidFill>
                  <a:srgbClr val="ECF4DB"/>
                </a:solidFill>
                <a:latin typeface="Century Gothic"/>
                <a:ea typeface="Century Gothic"/>
                <a:cs typeface="Century Gothic"/>
                <a:sym typeface="Century Gothic"/>
              </a:rPr>
              <a:t>Getting the right pit crew</a:t>
            </a:r>
            <a:endParaRPr sz="2400" b="1" i="0" u="none" strike="noStrike" cap="none" dirty="0">
              <a:solidFill>
                <a:srgbClr val="ECF4DB"/>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39"/>
          <p:cNvSpPr txBox="1">
            <a:spLocks noGrp="1"/>
          </p:cNvSpPr>
          <p:nvPr>
            <p:ph type="title"/>
          </p:nvPr>
        </p:nvSpPr>
        <p:spPr>
          <a:xfrm>
            <a:off x="978197" y="2071235"/>
            <a:ext cx="7053600" cy="744794"/>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3000"/>
              <a:buNone/>
            </a:pPr>
            <a:r>
              <a:rPr lang="en" b="1">
                <a:solidFill>
                  <a:schemeClr val="accent1"/>
                </a:solidFill>
              </a:rPr>
              <a:t>More Information about our 5 Goals</a:t>
            </a:r>
            <a:endParaRPr b="1">
              <a:solidFill>
                <a:schemeClr val="accen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40"/>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1: Communication</a:t>
            </a:r>
            <a:endParaRPr b="1">
              <a:solidFill>
                <a:srgbClr val="ECF4DB"/>
              </a:solidFill>
            </a:endParaRPr>
          </a:p>
        </p:txBody>
      </p:sp>
      <p:sp>
        <p:nvSpPr>
          <p:cNvPr id="1264" name="Google Shape;1264;p40"/>
          <p:cNvSpPr txBox="1">
            <a:spLocks noGrp="1"/>
          </p:cNvSpPr>
          <p:nvPr>
            <p:ph type="body" idx="1"/>
          </p:nvPr>
        </p:nvSpPr>
        <p:spPr>
          <a:xfrm>
            <a:off x="68650" y="653825"/>
            <a:ext cx="5986800" cy="4337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200"/>
              <a:buNone/>
            </a:pPr>
            <a:endParaRPr sz="1700"/>
          </a:p>
          <a:p>
            <a:pPr marL="0" lvl="0" indent="0" algn="l" rtl="0">
              <a:lnSpc>
                <a:spcPct val="100000"/>
              </a:lnSpc>
              <a:spcBef>
                <a:spcPts val="0"/>
              </a:spcBef>
              <a:spcAft>
                <a:spcPts val="0"/>
              </a:spcAft>
              <a:buSzPts val="1100"/>
              <a:buNone/>
            </a:pPr>
            <a:r>
              <a:rPr lang="en" sz="2000" b="1">
                <a:solidFill>
                  <a:srgbClr val="ECF4DB"/>
                </a:solidFill>
              </a:rPr>
              <a:t>Increase awareness of and access to available resources and services for young children who are deaf or hard of hearing and their families.</a:t>
            </a:r>
            <a:endParaRPr/>
          </a:p>
          <a:p>
            <a:pPr marL="0" lvl="0" indent="0" algn="l" rtl="0">
              <a:lnSpc>
                <a:spcPct val="100000"/>
              </a:lnSpc>
              <a:spcBef>
                <a:spcPts val="0"/>
              </a:spcBef>
              <a:spcAft>
                <a:spcPts val="0"/>
              </a:spcAft>
              <a:buSzPts val="1100"/>
              <a:buNone/>
            </a:pPr>
            <a:endParaRPr sz="1600" b="1">
              <a:solidFill>
                <a:srgbClr val="ECF4DB"/>
              </a:solidFill>
            </a:endParaRPr>
          </a:p>
          <a:p>
            <a:pPr marL="457200" lvl="0" indent="-355600" algn="l" rtl="0">
              <a:lnSpc>
                <a:spcPct val="100000"/>
              </a:lnSpc>
              <a:spcBef>
                <a:spcPts val="0"/>
              </a:spcBef>
              <a:spcAft>
                <a:spcPts val="0"/>
              </a:spcAft>
              <a:buClr>
                <a:srgbClr val="ECF4DB"/>
              </a:buClr>
              <a:buSzPts val="2000"/>
              <a:buChar char="●"/>
            </a:pPr>
            <a:r>
              <a:rPr lang="en" sz="2000" b="1">
                <a:solidFill>
                  <a:srgbClr val="ECF4DB"/>
                </a:solidFill>
              </a:rPr>
              <a:t>WEII Report - January 2020 - August 2021 </a:t>
            </a:r>
            <a:endParaRPr/>
          </a:p>
          <a:p>
            <a:pPr marL="914400" lvl="1" indent="-355600" algn="l" rtl="0">
              <a:lnSpc>
                <a:spcPct val="100000"/>
              </a:lnSpc>
              <a:spcBef>
                <a:spcPts val="0"/>
              </a:spcBef>
              <a:spcAft>
                <a:spcPts val="0"/>
              </a:spcAft>
              <a:buClr>
                <a:srgbClr val="ECF4DB"/>
              </a:buClr>
              <a:buSzPts val="2000"/>
              <a:buChar char="○"/>
            </a:pPr>
            <a:r>
              <a:rPr lang="en" sz="2000" b="1">
                <a:solidFill>
                  <a:srgbClr val="ECF4DB"/>
                </a:solidFill>
              </a:rPr>
              <a:t>Needs Assessment </a:t>
            </a:r>
            <a:endParaRPr/>
          </a:p>
          <a:p>
            <a:pPr marL="914400" lvl="1" indent="-355600" algn="l" rtl="0">
              <a:lnSpc>
                <a:spcPct val="100000"/>
              </a:lnSpc>
              <a:spcBef>
                <a:spcPts val="0"/>
              </a:spcBef>
              <a:spcAft>
                <a:spcPts val="0"/>
              </a:spcAft>
              <a:buClr>
                <a:srgbClr val="ECF4DB"/>
              </a:buClr>
              <a:buSzPts val="2000"/>
              <a:buChar char="○"/>
            </a:pPr>
            <a:r>
              <a:rPr lang="en" sz="2000" b="1">
                <a:solidFill>
                  <a:srgbClr val="ECF4DB"/>
                </a:solidFill>
              </a:rPr>
              <a:t>First Year of Progress</a:t>
            </a:r>
            <a:endParaRPr/>
          </a:p>
          <a:p>
            <a:pPr marL="457200" lvl="0" indent="0" algn="l" rtl="0">
              <a:lnSpc>
                <a:spcPct val="100000"/>
              </a:lnSpc>
              <a:spcBef>
                <a:spcPts val="0"/>
              </a:spcBef>
              <a:spcAft>
                <a:spcPts val="0"/>
              </a:spcAft>
              <a:buSzPts val="1100"/>
              <a:buNone/>
            </a:pPr>
            <a:endParaRPr sz="1600" b="1">
              <a:solidFill>
                <a:srgbClr val="ECF4DB"/>
              </a:solidFill>
            </a:endParaRPr>
          </a:p>
          <a:p>
            <a:pPr marL="457200" lvl="0" indent="-355600" algn="l" rtl="0">
              <a:lnSpc>
                <a:spcPct val="100000"/>
              </a:lnSpc>
              <a:spcBef>
                <a:spcPts val="0"/>
              </a:spcBef>
              <a:spcAft>
                <a:spcPts val="0"/>
              </a:spcAft>
              <a:buClr>
                <a:srgbClr val="ECF4DB"/>
              </a:buClr>
              <a:buSzPts val="2000"/>
              <a:buChar char="●"/>
            </a:pPr>
            <a:r>
              <a:rPr lang="en" sz="2000" b="1">
                <a:solidFill>
                  <a:schemeClr val="accent1"/>
                </a:solidFill>
              </a:rPr>
              <a:t>Organized</a:t>
            </a:r>
            <a:r>
              <a:rPr lang="en" sz="2000" b="1">
                <a:solidFill>
                  <a:srgbClr val="ECF4DB"/>
                </a:solidFill>
              </a:rPr>
              <a:t> quarterly meetings</a:t>
            </a:r>
            <a:endParaRPr/>
          </a:p>
          <a:p>
            <a:pPr marL="914400" lvl="1" indent="-355600" algn="l" rtl="0">
              <a:lnSpc>
                <a:spcPct val="100000"/>
              </a:lnSpc>
              <a:spcBef>
                <a:spcPts val="0"/>
              </a:spcBef>
              <a:spcAft>
                <a:spcPts val="0"/>
              </a:spcAft>
              <a:buClr>
                <a:srgbClr val="ECF4DB"/>
              </a:buClr>
              <a:buSzPts val="2000"/>
              <a:buChar char="○"/>
            </a:pPr>
            <a:r>
              <a:rPr lang="en" sz="2000" b="1">
                <a:solidFill>
                  <a:srgbClr val="ECF4DB"/>
                </a:solidFill>
              </a:rPr>
              <a:t>Agendas</a:t>
            </a:r>
            <a:endParaRPr/>
          </a:p>
          <a:p>
            <a:pPr marL="914400" lvl="1" indent="-355600" algn="l" rtl="0">
              <a:lnSpc>
                <a:spcPct val="100000"/>
              </a:lnSpc>
              <a:spcBef>
                <a:spcPts val="0"/>
              </a:spcBef>
              <a:spcAft>
                <a:spcPts val="0"/>
              </a:spcAft>
              <a:buClr>
                <a:srgbClr val="ECF4DB"/>
              </a:buClr>
              <a:buSzPts val="2000"/>
              <a:buChar char="○"/>
            </a:pPr>
            <a:r>
              <a:rPr lang="en" sz="2000" b="1">
                <a:solidFill>
                  <a:srgbClr val="ECF4DB"/>
                </a:solidFill>
              </a:rPr>
              <a:t>PowerPoint presentations</a:t>
            </a:r>
            <a:endParaRPr/>
          </a:p>
          <a:p>
            <a:pPr marL="457200" lvl="0" indent="0" algn="l" rtl="0">
              <a:lnSpc>
                <a:spcPct val="100000"/>
              </a:lnSpc>
              <a:spcBef>
                <a:spcPts val="0"/>
              </a:spcBef>
              <a:spcAft>
                <a:spcPts val="0"/>
              </a:spcAft>
              <a:buSzPts val="1100"/>
              <a:buNone/>
            </a:pPr>
            <a:endParaRPr sz="1600" b="1">
              <a:solidFill>
                <a:srgbClr val="ECF4DB"/>
              </a:solidFill>
            </a:endParaRPr>
          </a:p>
          <a:p>
            <a:pPr marL="457200" lvl="0" indent="-355600" algn="l" rtl="0">
              <a:lnSpc>
                <a:spcPct val="100000"/>
              </a:lnSpc>
              <a:spcBef>
                <a:spcPts val="0"/>
              </a:spcBef>
              <a:spcAft>
                <a:spcPts val="0"/>
              </a:spcAft>
              <a:buClr>
                <a:srgbClr val="ECF4DB"/>
              </a:buClr>
              <a:buSzPts val="2000"/>
              <a:buChar char="●"/>
            </a:pPr>
            <a:r>
              <a:rPr lang="en" sz="2000" b="1">
                <a:solidFill>
                  <a:schemeClr val="accent1"/>
                </a:solidFill>
              </a:rPr>
              <a:t>Tracked</a:t>
            </a:r>
            <a:r>
              <a:rPr lang="en" sz="2000" b="1">
                <a:solidFill>
                  <a:srgbClr val="ECF4DB"/>
                </a:solidFill>
              </a:rPr>
              <a:t> progress on goals and activities</a:t>
            </a:r>
            <a:endParaRPr/>
          </a:p>
        </p:txBody>
      </p:sp>
      <p:pic>
        <p:nvPicPr>
          <p:cNvPr id="1265" name="Google Shape;1265;p40" descr="A cover to the WEII report from 2020-2021 with a picture of a deaf child male baby sitting on a stool outside in the fall.  "/>
          <p:cNvPicPr preferRelativeResize="0"/>
          <p:nvPr/>
        </p:nvPicPr>
        <p:blipFill rotWithShape="1">
          <a:blip r:embed="rId3">
            <a:alphaModFix/>
          </a:blip>
          <a:srcRect/>
          <a:stretch/>
        </p:blipFill>
        <p:spPr>
          <a:xfrm>
            <a:off x="6055450" y="991650"/>
            <a:ext cx="2908374" cy="37813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41"/>
          <p:cNvSpPr txBox="1">
            <a:spLocks noGrp="1"/>
          </p:cNvSpPr>
          <p:nvPr>
            <p:ph type="body" idx="1"/>
          </p:nvPr>
        </p:nvSpPr>
        <p:spPr>
          <a:xfrm>
            <a:off x="151150" y="467100"/>
            <a:ext cx="6373200" cy="4209300"/>
          </a:xfrm>
          <a:prstGeom prst="rect">
            <a:avLst/>
          </a:prstGeom>
          <a:noFill/>
          <a:ln>
            <a:noFill/>
          </a:ln>
        </p:spPr>
        <p:txBody>
          <a:bodyPr spcFirstLastPara="1" wrap="square" lIns="68575" tIns="34275" rIns="68575" bIns="34275" anchor="t" anchorCtr="0">
            <a:noAutofit/>
          </a:bodyPr>
          <a:lstStyle/>
          <a:p>
            <a:pPr marL="254000" lvl="0" indent="-177800" algn="l" rtl="0">
              <a:lnSpc>
                <a:spcPct val="90000"/>
              </a:lnSpc>
              <a:spcBef>
                <a:spcPts val="0"/>
              </a:spcBef>
              <a:spcAft>
                <a:spcPts val="0"/>
              </a:spcAft>
              <a:buSzPts val="1200"/>
              <a:buNone/>
            </a:pPr>
            <a:endParaRPr sz="1600"/>
          </a:p>
          <a:p>
            <a:pPr marL="0" lvl="0" indent="0" algn="l" rtl="0">
              <a:lnSpc>
                <a:spcPct val="90000"/>
              </a:lnSpc>
              <a:spcBef>
                <a:spcPts val="0"/>
              </a:spcBef>
              <a:spcAft>
                <a:spcPts val="0"/>
              </a:spcAft>
              <a:buSzPts val="1100"/>
              <a:buNone/>
            </a:pPr>
            <a:r>
              <a:rPr lang="en" sz="2000" b="1">
                <a:solidFill>
                  <a:srgbClr val="ECF4DB"/>
                </a:solidFill>
              </a:rPr>
              <a:t>Create a system in which families who have children who are deaf or hard of hearing (from birth to kindergarten) are consistently made aware of and have the ability to utilize available resources in Wyoming.</a:t>
            </a:r>
            <a:endParaRPr sz="2000" b="1">
              <a:solidFill>
                <a:srgbClr val="ECF4DB"/>
              </a:solidFill>
            </a:endParaRPr>
          </a:p>
          <a:p>
            <a:pPr marL="0" lvl="0" indent="0" algn="l" rtl="0">
              <a:lnSpc>
                <a:spcPct val="90000"/>
              </a:lnSpc>
              <a:spcBef>
                <a:spcPts val="0"/>
              </a:spcBef>
              <a:spcAft>
                <a:spcPts val="0"/>
              </a:spcAft>
              <a:buSzPts val="1100"/>
              <a:buNone/>
            </a:pPr>
            <a:endParaRPr sz="1600" b="1">
              <a:solidFill>
                <a:srgbClr val="ECF4DB"/>
              </a:solidFill>
            </a:endParaRPr>
          </a:p>
          <a:p>
            <a:pPr marL="457200" lvl="0" indent="-330200" algn="l" rtl="0">
              <a:lnSpc>
                <a:spcPct val="90000"/>
              </a:lnSpc>
              <a:spcBef>
                <a:spcPts val="0"/>
              </a:spcBef>
              <a:spcAft>
                <a:spcPts val="0"/>
              </a:spcAft>
              <a:buClr>
                <a:srgbClr val="ECF4DB"/>
              </a:buClr>
              <a:buSzPts val="1600"/>
              <a:buChar char="●"/>
            </a:pPr>
            <a:r>
              <a:rPr lang="en" sz="2000" b="1">
                <a:solidFill>
                  <a:srgbClr val="ECF4DB"/>
                </a:solidFill>
              </a:rPr>
              <a:t>Who’s Who Form</a:t>
            </a:r>
            <a:endParaRPr sz="2100" b="1">
              <a:solidFill>
                <a:srgbClr val="ECF4DB"/>
              </a:solidFill>
            </a:endParaRPr>
          </a:p>
          <a:p>
            <a:pPr marL="457200" lvl="0" indent="0" algn="l" rtl="0">
              <a:lnSpc>
                <a:spcPct val="90000"/>
              </a:lnSpc>
              <a:spcBef>
                <a:spcPts val="0"/>
              </a:spcBef>
              <a:spcAft>
                <a:spcPts val="0"/>
              </a:spcAft>
              <a:buSzPts val="1100"/>
              <a:buNone/>
            </a:pPr>
            <a:endParaRPr sz="1600" b="1">
              <a:solidFill>
                <a:srgbClr val="ECF4DB"/>
              </a:solidFill>
            </a:endParaRPr>
          </a:p>
          <a:p>
            <a:pPr marL="457200" lvl="0" indent="-330200" algn="l" rtl="0">
              <a:lnSpc>
                <a:spcPct val="90000"/>
              </a:lnSpc>
              <a:spcBef>
                <a:spcPts val="0"/>
              </a:spcBef>
              <a:spcAft>
                <a:spcPts val="0"/>
              </a:spcAft>
              <a:buClr>
                <a:srgbClr val="ECF4DB"/>
              </a:buClr>
              <a:buSzPts val="1600"/>
              <a:buChar char="●"/>
            </a:pPr>
            <a:r>
              <a:rPr lang="en" sz="2000" b="1">
                <a:solidFill>
                  <a:srgbClr val="ECF4DB"/>
                </a:solidFill>
              </a:rPr>
              <a:t>Online Resources</a:t>
            </a:r>
            <a:endParaRPr sz="2000" b="1">
              <a:solidFill>
                <a:srgbClr val="ECF4DB"/>
              </a:solidFill>
            </a:endParaRPr>
          </a:p>
          <a:p>
            <a:pPr marL="0" lvl="0" indent="0" algn="l" rtl="0">
              <a:lnSpc>
                <a:spcPct val="90000"/>
              </a:lnSpc>
              <a:spcBef>
                <a:spcPts val="0"/>
              </a:spcBef>
              <a:spcAft>
                <a:spcPts val="0"/>
              </a:spcAft>
              <a:buSzPts val="1100"/>
              <a:buNone/>
            </a:pPr>
            <a:endParaRPr sz="1600" b="1">
              <a:solidFill>
                <a:srgbClr val="ECF4DB"/>
              </a:solidFill>
            </a:endParaRPr>
          </a:p>
          <a:p>
            <a:pPr marL="457200" lvl="0" indent="-330200" algn="l" rtl="0">
              <a:lnSpc>
                <a:spcPct val="90000"/>
              </a:lnSpc>
              <a:spcBef>
                <a:spcPts val="0"/>
              </a:spcBef>
              <a:spcAft>
                <a:spcPts val="0"/>
              </a:spcAft>
              <a:buClr>
                <a:srgbClr val="ECF4DB"/>
              </a:buClr>
              <a:buSzPts val="1600"/>
              <a:buChar char="●"/>
            </a:pPr>
            <a:r>
              <a:rPr lang="en" sz="2000" b="1">
                <a:solidFill>
                  <a:srgbClr val="ECF4DB"/>
                </a:solidFill>
              </a:rPr>
              <a:t>Advocacy, Support, and Training (ASTra)</a:t>
            </a:r>
            <a:endParaRPr sz="2000" b="1">
              <a:solidFill>
                <a:srgbClr val="ECF4DB"/>
              </a:solidFill>
            </a:endParaRPr>
          </a:p>
          <a:p>
            <a:pPr marL="914400" lvl="1" indent="-330200" algn="l" rtl="0">
              <a:lnSpc>
                <a:spcPct val="90000"/>
              </a:lnSpc>
              <a:spcBef>
                <a:spcPts val="0"/>
              </a:spcBef>
              <a:spcAft>
                <a:spcPts val="0"/>
              </a:spcAft>
              <a:buClr>
                <a:srgbClr val="ECF4DB"/>
              </a:buClr>
              <a:buSzPts val="1600"/>
              <a:buChar char="○"/>
            </a:pPr>
            <a:r>
              <a:rPr lang="en" sz="2000" b="1">
                <a:solidFill>
                  <a:srgbClr val="ECF4DB"/>
                </a:solidFill>
              </a:rPr>
              <a:t>January 2021</a:t>
            </a:r>
            <a:endParaRPr sz="2000" b="1">
              <a:solidFill>
                <a:srgbClr val="ECF4DB"/>
              </a:solidFill>
            </a:endParaRPr>
          </a:p>
          <a:p>
            <a:pPr marL="914400" lvl="1" indent="-330200" algn="l" rtl="0">
              <a:lnSpc>
                <a:spcPct val="90000"/>
              </a:lnSpc>
              <a:spcBef>
                <a:spcPts val="0"/>
              </a:spcBef>
              <a:spcAft>
                <a:spcPts val="0"/>
              </a:spcAft>
              <a:buClr>
                <a:srgbClr val="ECF4DB"/>
              </a:buClr>
              <a:buSzPts val="1600"/>
              <a:buChar char="○"/>
            </a:pPr>
            <a:r>
              <a:rPr lang="en" sz="2000" b="1">
                <a:solidFill>
                  <a:srgbClr val="ECF4DB"/>
                </a:solidFill>
              </a:rPr>
              <a:t>November 2022 - upcoming</a:t>
            </a:r>
            <a:endParaRPr sz="1900" b="1">
              <a:solidFill>
                <a:srgbClr val="ECF4DB"/>
              </a:solidFill>
            </a:endParaRPr>
          </a:p>
          <a:p>
            <a:pPr marL="457200" lvl="0" indent="0" algn="l" rtl="0">
              <a:lnSpc>
                <a:spcPct val="90000"/>
              </a:lnSpc>
              <a:spcBef>
                <a:spcPts val="0"/>
              </a:spcBef>
              <a:spcAft>
                <a:spcPts val="0"/>
              </a:spcAft>
              <a:buSzPts val="1100"/>
              <a:buNone/>
            </a:pPr>
            <a:endParaRPr sz="1600" b="1">
              <a:solidFill>
                <a:srgbClr val="ECF4DB"/>
              </a:solidFill>
            </a:endParaRPr>
          </a:p>
          <a:p>
            <a:pPr marL="457200" lvl="0" indent="-330200" algn="l" rtl="0">
              <a:lnSpc>
                <a:spcPct val="90000"/>
              </a:lnSpc>
              <a:spcBef>
                <a:spcPts val="0"/>
              </a:spcBef>
              <a:spcAft>
                <a:spcPts val="0"/>
              </a:spcAft>
              <a:buClr>
                <a:srgbClr val="ECF4DB"/>
              </a:buClr>
              <a:buSzPts val="1600"/>
              <a:buChar char="●"/>
            </a:pPr>
            <a:r>
              <a:rPr lang="en" sz="2000" b="1">
                <a:solidFill>
                  <a:srgbClr val="ECF4DB"/>
                </a:solidFill>
              </a:rPr>
              <a:t>Annual Wyoming Families for Hands &amp; Voices Parent Training</a:t>
            </a:r>
            <a:endParaRPr sz="2000" b="1">
              <a:solidFill>
                <a:srgbClr val="ECF4DB"/>
              </a:solidFill>
            </a:endParaRPr>
          </a:p>
        </p:txBody>
      </p:sp>
      <p:pic>
        <p:nvPicPr>
          <p:cNvPr id="1271" name="Google Shape;1271;p41"/>
          <p:cNvPicPr preferRelativeResize="0"/>
          <p:nvPr/>
        </p:nvPicPr>
        <p:blipFill rotWithShape="1">
          <a:blip r:embed="rId3">
            <a:alphaModFix/>
          </a:blip>
          <a:srcRect/>
          <a:stretch/>
        </p:blipFill>
        <p:spPr>
          <a:xfrm>
            <a:off x="6773034" y="3714243"/>
            <a:ext cx="1365741" cy="1168981"/>
          </a:xfrm>
          <a:prstGeom prst="rect">
            <a:avLst/>
          </a:prstGeom>
          <a:noFill/>
          <a:ln>
            <a:noFill/>
          </a:ln>
        </p:spPr>
      </p:pic>
      <p:pic>
        <p:nvPicPr>
          <p:cNvPr id="1272" name="Google Shape;1272;p41" descr="A screen shot of a page from the family resource book showing a handout of a list of &quot;professionals in your child's life&quot; for families to list names of their providers.  There is also a picture of a parent educator talking with a mother holding a small baby in her arms. "/>
          <p:cNvPicPr preferRelativeResize="0"/>
          <p:nvPr/>
        </p:nvPicPr>
        <p:blipFill rotWithShape="1">
          <a:blip r:embed="rId4">
            <a:alphaModFix/>
          </a:blip>
          <a:srcRect/>
          <a:stretch/>
        </p:blipFill>
        <p:spPr>
          <a:xfrm>
            <a:off x="6423025" y="1229400"/>
            <a:ext cx="2625801" cy="2192602"/>
          </a:xfrm>
          <a:prstGeom prst="rect">
            <a:avLst/>
          </a:prstGeom>
          <a:noFill/>
          <a:ln>
            <a:noFill/>
          </a:ln>
        </p:spPr>
      </p:pic>
      <p:sp>
        <p:nvSpPr>
          <p:cNvPr id="1273" name="Google Shape;1273;p41"/>
          <p:cNvSpPr txBox="1">
            <a:spLocks noGrp="1"/>
          </p:cNvSpPr>
          <p:nvPr>
            <p:ph type="title"/>
          </p:nvPr>
        </p:nvSpPr>
        <p:spPr>
          <a:xfrm>
            <a:off x="0" y="0"/>
            <a:ext cx="8947500" cy="762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2: Family to Family Support …</a:t>
            </a:r>
            <a:endParaRPr b="1">
              <a:solidFill>
                <a:srgbClr val="ECF4DB"/>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42"/>
          <p:cNvSpPr txBox="1">
            <a:spLocks noGrp="1"/>
          </p:cNvSpPr>
          <p:nvPr>
            <p:ph type="title"/>
          </p:nvPr>
        </p:nvSpPr>
        <p:spPr>
          <a:xfrm>
            <a:off x="98250" y="272825"/>
            <a:ext cx="8947500" cy="762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2: Family to Family Support …</a:t>
            </a:r>
            <a:endParaRPr b="1">
              <a:solidFill>
                <a:srgbClr val="ECF4DB"/>
              </a:solidFill>
            </a:endParaRPr>
          </a:p>
        </p:txBody>
      </p:sp>
      <p:sp>
        <p:nvSpPr>
          <p:cNvPr id="1279" name="Google Shape;1279;p42"/>
          <p:cNvSpPr txBox="1">
            <a:spLocks noGrp="1"/>
          </p:cNvSpPr>
          <p:nvPr>
            <p:ph type="body" idx="1"/>
          </p:nvPr>
        </p:nvSpPr>
        <p:spPr>
          <a:xfrm>
            <a:off x="64675" y="926250"/>
            <a:ext cx="7473600" cy="4162800"/>
          </a:xfrm>
          <a:prstGeom prst="rect">
            <a:avLst/>
          </a:prstGeom>
          <a:noFill/>
          <a:ln>
            <a:noFill/>
          </a:ln>
        </p:spPr>
        <p:txBody>
          <a:bodyPr spcFirstLastPara="1" wrap="square" lIns="68575" tIns="34275" rIns="68575" bIns="34275" anchor="t" anchorCtr="0">
            <a:normAutofit fontScale="85000" lnSpcReduction="20000"/>
          </a:bodyPr>
          <a:lstStyle/>
          <a:p>
            <a:pPr marL="254000" lvl="0" indent="-177800" algn="l" rtl="0">
              <a:lnSpc>
                <a:spcPct val="100000"/>
              </a:lnSpc>
              <a:spcBef>
                <a:spcPts val="0"/>
              </a:spcBef>
              <a:spcAft>
                <a:spcPts val="0"/>
              </a:spcAft>
              <a:buSzPct val="73663"/>
              <a:buNone/>
            </a:pPr>
            <a:endParaRPr sz="1629"/>
          </a:p>
          <a:p>
            <a:pPr marL="0" lvl="0" indent="0" algn="l" rtl="0">
              <a:lnSpc>
                <a:spcPct val="100000"/>
              </a:lnSpc>
              <a:spcBef>
                <a:spcPts val="0"/>
              </a:spcBef>
              <a:spcAft>
                <a:spcPts val="0"/>
              </a:spcAft>
              <a:buSzPct val="48144"/>
              <a:buNone/>
            </a:pPr>
            <a:r>
              <a:rPr lang="en" sz="2688" b="1">
                <a:solidFill>
                  <a:srgbClr val="ECF4DB"/>
                </a:solidFill>
              </a:rPr>
              <a:t>Quick Start Guides</a:t>
            </a:r>
            <a:endParaRPr sz="2688" b="1">
              <a:solidFill>
                <a:srgbClr val="ECF4DB"/>
              </a:solidFill>
            </a:endParaRPr>
          </a:p>
          <a:p>
            <a:pPr marL="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What I Wish I Had Known When My Child was Diagnosed with Hearing Loss: A Life Saver From One Parent to Another</a:t>
            </a:r>
            <a:endParaRPr sz="2229" b="1">
              <a:solidFill>
                <a:srgbClr val="ECF4DB"/>
              </a:solidFill>
            </a:endParaRPr>
          </a:p>
          <a:p>
            <a:pPr marL="45720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Practical Strategies for Families of Infants who are D/HH</a:t>
            </a:r>
            <a:endParaRPr sz="2229" b="1">
              <a:solidFill>
                <a:srgbClr val="ECF4DB"/>
              </a:solidFill>
            </a:endParaRPr>
          </a:p>
          <a:p>
            <a:pPr marL="45720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What is Early Intervention?</a:t>
            </a:r>
            <a:endParaRPr sz="2229" b="1">
              <a:solidFill>
                <a:srgbClr val="ECF4DB"/>
              </a:solidFill>
            </a:endParaRPr>
          </a:p>
          <a:p>
            <a:pPr marL="45720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Assistive Listening Devices</a:t>
            </a:r>
            <a:endParaRPr sz="2229" b="1">
              <a:solidFill>
                <a:srgbClr val="ECF4DB"/>
              </a:solidFill>
            </a:endParaRPr>
          </a:p>
          <a:p>
            <a:pPr marL="45720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Practical Strategies for Daycare Providers of Infants with Hearing Loss</a:t>
            </a:r>
            <a:endParaRPr sz="2229" b="1">
              <a:solidFill>
                <a:srgbClr val="ECF4DB"/>
              </a:solidFill>
            </a:endParaRPr>
          </a:p>
          <a:p>
            <a:pPr marL="457200" lvl="0" indent="0" algn="l" rtl="0">
              <a:lnSpc>
                <a:spcPct val="100000"/>
              </a:lnSpc>
              <a:spcBef>
                <a:spcPts val="0"/>
              </a:spcBef>
              <a:spcAft>
                <a:spcPts val="0"/>
              </a:spcAft>
              <a:buSzPct val="58058"/>
              <a:buNone/>
            </a:pPr>
            <a:endParaRPr sz="2229" b="1">
              <a:solidFill>
                <a:srgbClr val="ECF4DB"/>
              </a:solidFill>
            </a:endParaRPr>
          </a:p>
          <a:p>
            <a:pPr marL="457200" lvl="0" indent="-348952" algn="l" rtl="0">
              <a:lnSpc>
                <a:spcPct val="100000"/>
              </a:lnSpc>
              <a:spcBef>
                <a:spcPts val="0"/>
              </a:spcBef>
              <a:spcAft>
                <a:spcPts val="0"/>
              </a:spcAft>
              <a:buClr>
                <a:srgbClr val="ECF4DB"/>
              </a:buClr>
              <a:buSzPct val="100000"/>
              <a:buChar char="●"/>
            </a:pPr>
            <a:r>
              <a:rPr lang="en" sz="2229" b="1">
                <a:solidFill>
                  <a:srgbClr val="ECF4DB"/>
                </a:solidFill>
              </a:rPr>
              <a:t>Tips for Preparing for Your Infant’s/Toddler’s Individualized Family Service Plan (ISFP) Meeting</a:t>
            </a:r>
            <a:endParaRPr sz="2229" b="1">
              <a:solidFill>
                <a:srgbClr val="ECF4DB"/>
              </a:solidFill>
            </a:endParaRPr>
          </a:p>
          <a:p>
            <a:pPr marL="0" lvl="0" indent="0" algn="l" rtl="0">
              <a:lnSpc>
                <a:spcPct val="100000"/>
              </a:lnSpc>
              <a:spcBef>
                <a:spcPts val="0"/>
              </a:spcBef>
              <a:spcAft>
                <a:spcPts val="0"/>
              </a:spcAft>
              <a:buSzPct val="79442"/>
              <a:buNone/>
            </a:pPr>
            <a:endParaRPr sz="1629"/>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43"/>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3: Progress Monitoring</a:t>
            </a:r>
            <a:endParaRPr b="1">
              <a:solidFill>
                <a:srgbClr val="ECF4DB"/>
              </a:solidFill>
            </a:endParaRPr>
          </a:p>
        </p:txBody>
      </p:sp>
      <p:sp>
        <p:nvSpPr>
          <p:cNvPr id="1286" name="Google Shape;1286;p43"/>
          <p:cNvSpPr txBox="1">
            <a:spLocks noGrp="1"/>
          </p:cNvSpPr>
          <p:nvPr>
            <p:ph type="body" idx="1"/>
          </p:nvPr>
        </p:nvSpPr>
        <p:spPr>
          <a:xfrm>
            <a:off x="207175" y="860900"/>
            <a:ext cx="6619200" cy="4042800"/>
          </a:xfrm>
          <a:prstGeom prst="rect">
            <a:avLst/>
          </a:prstGeom>
          <a:noFill/>
          <a:ln>
            <a:noFill/>
          </a:ln>
        </p:spPr>
        <p:txBody>
          <a:bodyPr spcFirstLastPara="1" wrap="square" lIns="68575" tIns="34275" rIns="68575" bIns="34275" anchor="t" anchorCtr="0">
            <a:normAutofit fontScale="40000" lnSpcReduction="20000"/>
          </a:bodyPr>
          <a:lstStyle/>
          <a:p>
            <a:pPr marL="0" lvl="0" indent="0" algn="l" rtl="0">
              <a:lnSpc>
                <a:spcPct val="100000"/>
              </a:lnSpc>
              <a:spcBef>
                <a:spcPts val="0"/>
              </a:spcBef>
              <a:spcAft>
                <a:spcPts val="0"/>
              </a:spcAft>
              <a:buSzPct val="80000"/>
              <a:buNone/>
            </a:pPr>
            <a:endParaRPr/>
          </a:p>
          <a:p>
            <a:pPr marL="0" lvl="0" indent="0" algn="l" rtl="0">
              <a:lnSpc>
                <a:spcPct val="100000"/>
              </a:lnSpc>
              <a:spcBef>
                <a:spcPts val="0"/>
              </a:spcBef>
              <a:spcAft>
                <a:spcPts val="0"/>
              </a:spcAft>
              <a:buSzPct val="44715"/>
              <a:buNone/>
            </a:pPr>
            <a:r>
              <a:rPr lang="en" sz="6150" b="1">
                <a:solidFill>
                  <a:srgbClr val="ECF4DB"/>
                </a:solidFill>
              </a:rPr>
              <a:t>WY children receiving early intervention will have access to and participate in a uniform/statewide system for gathering and analyzing developmental outcome data for children who are deaf/hard of hearing from birth to kindergarten.  </a:t>
            </a:r>
            <a:endParaRPr sz="6150" b="1">
              <a:solidFill>
                <a:srgbClr val="ECF4DB"/>
              </a:solidFill>
            </a:endParaRPr>
          </a:p>
          <a:p>
            <a:pPr marL="0" lvl="0" indent="0" algn="l" rtl="0">
              <a:lnSpc>
                <a:spcPct val="100000"/>
              </a:lnSpc>
              <a:spcBef>
                <a:spcPts val="0"/>
              </a:spcBef>
              <a:spcAft>
                <a:spcPts val="0"/>
              </a:spcAft>
              <a:buSzPct val="44715"/>
              <a:buNone/>
            </a:pPr>
            <a:endParaRPr sz="6150" b="1">
              <a:solidFill>
                <a:srgbClr val="ECF4DB"/>
              </a:solidFill>
            </a:endParaRPr>
          </a:p>
          <a:p>
            <a:pPr marL="0" lvl="0" indent="0" algn="l" rtl="0">
              <a:lnSpc>
                <a:spcPct val="100000"/>
              </a:lnSpc>
              <a:spcBef>
                <a:spcPts val="0"/>
              </a:spcBef>
              <a:spcAft>
                <a:spcPts val="0"/>
              </a:spcAft>
              <a:buSzPct val="44715"/>
              <a:buNone/>
            </a:pPr>
            <a:r>
              <a:rPr lang="en" sz="6150" b="1">
                <a:solidFill>
                  <a:srgbClr val="ECF4DB"/>
                </a:solidFill>
              </a:rPr>
              <a:t>Data will be used to inform intervention decisions and practices to improve early intervention on the individual and statewide level.  </a:t>
            </a:r>
            <a:endParaRPr sz="6150" b="1">
              <a:solidFill>
                <a:srgbClr val="ECF4DB"/>
              </a:solidFill>
            </a:endParaRPr>
          </a:p>
          <a:p>
            <a:pPr marL="0" lvl="0" indent="0" algn="l" rtl="0">
              <a:lnSpc>
                <a:spcPct val="100000"/>
              </a:lnSpc>
              <a:spcBef>
                <a:spcPts val="0"/>
              </a:spcBef>
              <a:spcAft>
                <a:spcPts val="0"/>
              </a:spcAft>
              <a:buSzPct val="44715"/>
              <a:buNone/>
            </a:pPr>
            <a:endParaRPr sz="6150" b="1">
              <a:solidFill>
                <a:srgbClr val="ECF4DB"/>
              </a:solidFill>
            </a:endParaRPr>
          </a:p>
          <a:p>
            <a:pPr marL="0" lvl="0" indent="0" algn="l" rtl="0">
              <a:lnSpc>
                <a:spcPct val="100000"/>
              </a:lnSpc>
              <a:spcBef>
                <a:spcPts val="0"/>
              </a:spcBef>
              <a:spcAft>
                <a:spcPts val="0"/>
              </a:spcAft>
              <a:buSzPct val="44715"/>
              <a:buNone/>
            </a:pPr>
            <a:endParaRPr sz="6150" b="1">
              <a:solidFill>
                <a:srgbClr val="ECF4DB"/>
              </a:solidFill>
            </a:endParaRPr>
          </a:p>
        </p:txBody>
      </p:sp>
      <p:pic>
        <p:nvPicPr>
          <p:cNvPr id="1287" name="Google Shape;1287;p43" descr="A photograph of a tracking assessment title the MacAurthur Bates. "/>
          <p:cNvPicPr preferRelativeResize="0"/>
          <p:nvPr/>
        </p:nvPicPr>
        <p:blipFill rotWithShape="1">
          <a:blip r:embed="rId3">
            <a:alphaModFix/>
          </a:blip>
          <a:srcRect/>
          <a:stretch/>
        </p:blipFill>
        <p:spPr>
          <a:xfrm>
            <a:off x="6826500" y="1911199"/>
            <a:ext cx="2110325" cy="21399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44"/>
          <p:cNvSpPr txBox="1">
            <a:spLocks noGrp="1"/>
          </p:cNvSpPr>
          <p:nvPr>
            <p:ph type="title"/>
          </p:nvPr>
        </p:nvSpPr>
        <p:spPr>
          <a:xfrm>
            <a:off x="484583" y="339539"/>
            <a:ext cx="7053600" cy="1050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3: Progress Monitoring…</a:t>
            </a:r>
            <a:endParaRPr b="1">
              <a:solidFill>
                <a:srgbClr val="ECF4DB"/>
              </a:solidFill>
            </a:endParaRPr>
          </a:p>
        </p:txBody>
      </p:sp>
      <p:sp>
        <p:nvSpPr>
          <p:cNvPr id="1293" name="Google Shape;1293;p44"/>
          <p:cNvSpPr txBox="1">
            <a:spLocks noGrp="1"/>
          </p:cNvSpPr>
          <p:nvPr>
            <p:ph type="body" idx="1"/>
          </p:nvPr>
        </p:nvSpPr>
        <p:spPr>
          <a:xfrm>
            <a:off x="608775" y="1018752"/>
            <a:ext cx="6929400" cy="3663000"/>
          </a:xfrm>
          <a:prstGeom prst="rect">
            <a:avLst/>
          </a:prstGeom>
          <a:noFill/>
          <a:ln>
            <a:noFill/>
          </a:ln>
        </p:spPr>
        <p:txBody>
          <a:bodyPr spcFirstLastPara="1" wrap="square" lIns="68575" tIns="34275" rIns="68575" bIns="34275" anchor="t" anchorCtr="0">
            <a:normAutofit fontScale="92500" lnSpcReduction="20000"/>
          </a:bodyPr>
          <a:lstStyle/>
          <a:p>
            <a:pPr marL="254000" lvl="0" indent="-177800" algn="l" rtl="0">
              <a:lnSpc>
                <a:spcPct val="100000"/>
              </a:lnSpc>
              <a:spcBef>
                <a:spcPts val="0"/>
              </a:spcBef>
              <a:spcAft>
                <a:spcPts val="0"/>
              </a:spcAft>
              <a:buSzPct val="60000"/>
              <a:buNone/>
            </a:pPr>
            <a:r>
              <a:rPr lang="en" sz="2000" b="1">
                <a:solidFill>
                  <a:srgbClr val="ECF4DB"/>
                </a:solidFill>
              </a:rPr>
              <a:t>ODDACE - Outcomes and Developmental Data Assistance Center for EHDI Programs</a:t>
            </a:r>
            <a:endParaRPr sz="2000" b="1">
              <a:solidFill>
                <a:srgbClr val="ECF4DB"/>
              </a:solidFill>
            </a:endParaRPr>
          </a:p>
          <a:p>
            <a:pPr marL="457200" lvl="0" indent="-322580" algn="l" rtl="0">
              <a:lnSpc>
                <a:spcPct val="100000"/>
              </a:lnSpc>
              <a:spcBef>
                <a:spcPts val="0"/>
              </a:spcBef>
              <a:spcAft>
                <a:spcPts val="0"/>
              </a:spcAft>
              <a:buClr>
                <a:srgbClr val="ECF4DB"/>
              </a:buClr>
              <a:buSzPct val="80000"/>
              <a:buChar char="►"/>
            </a:pPr>
            <a:r>
              <a:rPr lang="en" sz="2000" b="1">
                <a:solidFill>
                  <a:srgbClr val="ECF4DB"/>
                </a:solidFill>
              </a:rPr>
              <a:t>Standardized assessment completed every 6 months starting at 9 months of age up to age 3</a:t>
            </a:r>
            <a:endParaRPr sz="2000" b="1">
              <a:solidFill>
                <a:srgbClr val="ECF4DB"/>
              </a:solidFill>
            </a:endParaRPr>
          </a:p>
          <a:p>
            <a:pPr marL="457200" lvl="0" indent="-322580" algn="l" rtl="0">
              <a:lnSpc>
                <a:spcPct val="100000"/>
              </a:lnSpc>
              <a:spcBef>
                <a:spcPts val="0"/>
              </a:spcBef>
              <a:spcAft>
                <a:spcPts val="0"/>
              </a:spcAft>
              <a:buClr>
                <a:srgbClr val="ECF4DB"/>
              </a:buClr>
              <a:buSzPct val="80000"/>
              <a:buChar char="►"/>
            </a:pPr>
            <a:r>
              <a:rPr lang="en" sz="2000" b="1">
                <a:solidFill>
                  <a:srgbClr val="ECF4DB"/>
                </a:solidFill>
              </a:rPr>
              <a:t>Annual assessment from ages 3 to 5</a:t>
            </a:r>
            <a:endParaRPr sz="2000" b="1">
              <a:solidFill>
                <a:srgbClr val="ECF4DB"/>
              </a:solidFill>
            </a:endParaRPr>
          </a:p>
          <a:p>
            <a:pPr marL="457200" lvl="0" indent="-322580" algn="l" rtl="0">
              <a:lnSpc>
                <a:spcPct val="100000"/>
              </a:lnSpc>
              <a:spcBef>
                <a:spcPts val="0"/>
              </a:spcBef>
              <a:spcAft>
                <a:spcPts val="0"/>
              </a:spcAft>
              <a:buClr>
                <a:srgbClr val="ECF4DB"/>
              </a:buClr>
              <a:buSzPct val="80000"/>
              <a:buChar char="►"/>
            </a:pPr>
            <a:r>
              <a:rPr lang="en" sz="2000" b="1">
                <a:solidFill>
                  <a:srgbClr val="ECF4DB"/>
                </a:solidFill>
              </a:rPr>
              <a:t>Centers for Disease Control and Prevention (CDC) funding to Allison Sedey - University of Colorado</a:t>
            </a:r>
            <a:endParaRPr sz="2000" b="1">
              <a:solidFill>
                <a:srgbClr val="ECF4DB"/>
              </a:solidFill>
            </a:endParaRPr>
          </a:p>
          <a:p>
            <a:pPr marL="0" lvl="0" indent="0" algn="l" rtl="0">
              <a:lnSpc>
                <a:spcPct val="100000"/>
              </a:lnSpc>
              <a:spcBef>
                <a:spcPts val="0"/>
              </a:spcBef>
              <a:spcAft>
                <a:spcPts val="0"/>
              </a:spcAft>
              <a:buSzPct val="59459"/>
              <a:buNone/>
            </a:pPr>
            <a:endParaRPr sz="2000" b="1">
              <a:solidFill>
                <a:srgbClr val="ECF4DB"/>
              </a:solidFill>
            </a:endParaRPr>
          </a:p>
          <a:p>
            <a:pPr marL="0" lvl="0" indent="0" algn="l" rtl="0">
              <a:lnSpc>
                <a:spcPct val="100000"/>
              </a:lnSpc>
              <a:spcBef>
                <a:spcPts val="0"/>
              </a:spcBef>
              <a:spcAft>
                <a:spcPts val="0"/>
              </a:spcAft>
              <a:buSzPct val="59459"/>
              <a:buNone/>
            </a:pPr>
            <a:endParaRPr sz="2000" b="1">
              <a:solidFill>
                <a:srgbClr val="ECF4DB"/>
              </a:solidFill>
            </a:endParaRPr>
          </a:p>
          <a:p>
            <a:pPr marL="0" lvl="0" indent="0" algn="l" rtl="0">
              <a:lnSpc>
                <a:spcPct val="100000"/>
              </a:lnSpc>
              <a:spcBef>
                <a:spcPts val="0"/>
              </a:spcBef>
              <a:spcAft>
                <a:spcPts val="0"/>
              </a:spcAft>
              <a:buSzPct val="59459"/>
              <a:buNone/>
            </a:pPr>
            <a:r>
              <a:rPr lang="en" sz="2000" b="1">
                <a:solidFill>
                  <a:srgbClr val="ECF4DB"/>
                </a:solidFill>
              </a:rPr>
              <a:t>From September 2020 - July 2022</a:t>
            </a:r>
            <a:endParaRPr sz="2000" b="1">
              <a:solidFill>
                <a:srgbClr val="ECF4DB"/>
              </a:solidFill>
            </a:endParaRPr>
          </a:p>
          <a:p>
            <a:pPr marL="457200" lvl="0" indent="-322580" algn="l" rtl="0">
              <a:lnSpc>
                <a:spcPct val="100000"/>
              </a:lnSpc>
              <a:spcBef>
                <a:spcPts val="0"/>
              </a:spcBef>
              <a:spcAft>
                <a:spcPts val="0"/>
              </a:spcAft>
              <a:buClr>
                <a:srgbClr val="ECF4DB"/>
              </a:buClr>
              <a:buSzPct val="80000"/>
              <a:buChar char="►"/>
            </a:pPr>
            <a:r>
              <a:rPr lang="en" sz="2000" b="1">
                <a:solidFill>
                  <a:srgbClr val="ECF4DB"/>
                </a:solidFill>
              </a:rPr>
              <a:t>93 ODDACE Assessments</a:t>
            </a:r>
            <a:endParaRPr sz="2000" b="1">
              <a:solidFill>
                <a:srgbClr val="ECF4DB"/>
              </a:solidFill>
            </a:endParaRPr>
          </a:p>
          <a:p>
            <a:pPr marL="457200" lvl="0" indent="-322580" algn="l" rtl="0">
              <a:lnSpc>
                <a:spcPct val="100000"/>
              </a:lnSpc>
              <a:spcBef>
                <a:spcPts val="0"/>
              </a:spcBef>
              <a:spcAft>
                <a:spcPts val="0"/>
              </a:spcAft>
              <a:buClr>
                <a:srgbClr val="ECF4DB"/>
              </a:buClr>
              <a:buSzPct val="80000"/>
              <a:buChar char="►"/>
            </a:pPr>
            <a:r>
              <a:rPr lang="en" sz="2000" b="1">
                <a:solidFill>
                  <a:srgbClr val="ECF4DB"/>
                </a:solidFill>
              </a:rPr>
              <a:t>46 Children</a:t>
            </a:r>
            <a:endParaRPr sz="2000" b="1">
              <a:solidFill>
                <a:srgbClr val="ECF4DB"/>
              </a:solidFill>
            </a:endParaRPr>
          </a:p>
          <a:p>
            <a:pPr marL="914400" lvl="1" indent="-346075" algn="l" rtl="0">
              <a:lnSpc>
                <a:spcPct val="100000"/>
              </a:lnSpc>
              <a:spcBef>
                <a:spcPts val="0"/>
              </a:spcBef>
              <a:spcAft>
                <a:spcPts val="0"/>
              </a:spcAft>
              <a:buClr>
                <a:srgbClr val="ECF4DB"/>
              </a:buClr>
              <a:buSzPct val="100000"/>
              <a:buChar char="►"/>
            </a:pPr>
            <a:r>
              <a:rPr lang="en" sz="2000" b="1">
                <a:solidFill>
                  <a:srgbClr val="ECF4DB"/>
                </a:solidFill>
              </a:rPr>
              <a:t>(50-60% of those receiving</a:t>
            </a:r>
            <a:endParaRPr sz="2000" b="1">
              <a:solidFill>
                <a:srgbClr val="ECF4DB"/>
              </a:solidFill>
            </a:endParaRPr>
          </a:p>
          <a:p>
            <a:pPr marL="914400" lvl="0" indent="0" algn="l" rtl="0">
              <a:lnSpc>
                <a:spcPct val="100000"/>
              </a:lnSpc>
              <a:spcBef>
                <a:spcPts val="0"/>
              </a:spcBef>
              <a:spcAft>
                <a:spcPts val="0"/>
              </a:spcAft>
              <a:buSzPct val="59459"/>
              <a:buNone/>
            </a:pPr>
            <a:r>
              <a:rPr lang="en" sz="2000" b="1">
                <a:solidFill>
                  <a:srgbClr val="ECF4DB"/>
                </a:solidFill>
              </a:rPr>
              <a:t>Part C/B EI in WY)</a:t>
            </a:r>
            <a:endParaRPr sz="2000" b="1">
              <a:solidFill>
                <a:srgbClr val="ECF4DB"/>
              </a:solidFill>
            </a:endParaRPr>
          </a:p>
          <a:p>
            <a:pPr marL="0" lvl="0" indent="0" algn="l" rtl="0">
              <a:lnSpc>
                <a:spcPct val="100000"/>
              </a:lnSpc>
              <a:spcBef>
                <a:spcPts val="0"/>
              </a:spcBef>
              <a:spcAft>
                <a:spcPts val="0"/>
              </a:spcAft>
              <a:buSzPct val="79279"/>
              <a:buNone/>
            </a:pPr>
            <a:endParaRPr/>
          </a:p>
        </p:txBody>
      </p:sp>
      <p:pic>
        <p:nvPicPr>
          <p:cNvPr id="1294" name="Google Shape;1294;p44" descr="An icon of a silhouette of a head representing a person speaking with words next to is stating the correct pronunciation of ODDACE as Odyssey. "/>
          <p:cNvPicPr preferRelativeResize="0"/>
          <p:nvPr/>
        </p:nvPicPr>
        <p:blipFill rotWithShape="1">
          <a:blip r:embed="rId3">
            <a:alphaModFix/>
          </a:blip>
          <a:srcRect/>
          <a:stretch/>
        </p:blipFill>
        <p:spPr>
          <a:xfrm>
            <a:off x="5133922" y="3328647"/>
            <a:ext cx="1563375" cy="1563400"/>
          </a:xfrm>
          <a:prstGeom prst="rect">
            <a:avLst/>
          </a:prstGeom>
          <a:noFill/>
          <a:ln>
            <a:noFill/>
          </a:ln>
        </p:spPr>
      </p:pic>
      <p:sp>
        <p:nvSpPr>
          <p:cNvPr id="1295" name="Google Shape;1295;p44"/>
          <p:cNvSpPr txBox="1"/>
          <p:nvPr/>
        </p:nvSpPr>
        <p:spPr>
          <a:xfrm>
            <a:off x="6697300" y="3556250"/>
            <a:ext cx="26091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accent1"/>
                </a:solidFill>
                <a:latin typeface="Century Gothic"/>
                <a:ea typeface="Century Gothic"/>
                <a:cs typeface="Century Gothic"/>
                <a:sym typeface="Century Gothic"/>
              </a:rPr>
              <a:t>ODDACE </a:t>
            </a:r>
            <a:endParaRPr sz="2000" b="1" i="0" u="none" strike="noStrike" cap="none">
              <a:solidFill>
                <a:schemeClr val="accen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accent1"/>
                </a:solidFill>
                <a:latin typeface="Century Gothic"/>
                <a:ea typeface="Century Gothic"/>
                <a:cs typeface="Century Gothic"/>
                <a:sym typeface="Century Gothic"/>
              </a:rPr>
              <a:t>is pronounced like “Odyssey”</a:t>
            </a:r>
            <a:endParaRPr sz="2000" b="1" i="0" u="none" strike="noStrike" cap="none">
              <a:solidFill>
                <a:schemeClr val="accent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45"/>
          <p:cNvSpPr txBox="1">
            <a:spLocks noGrp="1"/>
          </p:cNvSpPr>
          <p:nvPr>
            <p:ph type="title"/>
          </p:nvPr>
        </p:nvSpPr>
        <p:spPr>
          <a:xfrm>
            <a:off x="0" y="376825"/>
            <a:ext cx="8137800" cy="791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4: Professional and Parent Training</a:t>
            </a:r>
            <a:endParaRPr b="1">
              <a:solidFill>
                <a:srgbClr val="ECF4DB"/>
              </a:solidFill>
            </a:endParaRPr>
          </a:p>
        </p:txBody>
      </p:sp>
      <p:sp>
        <p:nvSpPr>
          <p:cNvPr id="1301" name="Google Shape;1301;p45"/>
          <p:cNvSpPr txBox="1">
            <a:spLocks noGrp="1"/>
          </p:cNvSpPr>
          <p:nvPr>
            <p:ph type="body" idx="1"/>
          </p:nvPr>
        </p:nvSpPr>
        <p:spPr>
          <a:xfrm>
            <a:off x="130775" y="642925"/>
            <a:ext cx="8207100" cy="41724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200"/>
              <a:buNone/>
            </a:pPr>
            <a:endParaRPr/>
          </a:p>
          <a:p>
            <a:pPr marL="0" lvl="0" indent="0" algn="l" rtl="0">
              <a:lnSpc>
                <a:spcPct val="100000"/>
              </a:lnSpc>
              <a:spcBef>
                <a:spcPts val="0"/>
              </a:spcBef>
              <a:spcAft>
                <a:spcPts val="0"/>
              </a:spcAft>
              <a:buSzPts val="1100"/>
              <a:buNone/>
            </a:pPr>
            <a:r>
              <a:rPr lang="en" sz="1700" b="1">
                <a:solidFill>
                  <a:srgbClr val="ECF4DB"/>
                </a:solidFill>
              </a:rPr>
              <a:t>Increase family aware of and engagement in existing family trainings and supports. </a:t>
            </a:r>
            <a:endParaRPr sz="1700" b="1">
              <a:solidFill>
                <a:srgbClr val="ECF4DB"/>
              </a:solidFill>
            </a:endParaRPr>
          </a:p>
          <a:p>
            <a:pPr marL="0" lvl="0" indent="0" algn="l" rtl="0">
              <a:lnSpc>
                <a:spcPct val="100000"/>
              </a:lnSpc>
              <a:spcBef>
                <a:spcPts val="0"/>
              </a:spcBef>
              <a:spcAft>
                <a:spcPts val="0"/>
              </a:spcAft>
              <a:buSzPts val="1100"/>
              <a:buNone/>
            </a:pPr>
            <a:endParaRPr sz="1700" b="1">
              <a:solidFill>
                <a:srgbClr val="ECF4DB"/>
              </a:solidFill>
            </a:endParaRPr>
          </a:p>
          <a:p>
            <a:pPr marL="0" lvl="0" indent="0" algn="l" rtl="0">
              <a:lnSpc>
                <a:spcPct val="100000"/>
              </a:lnSpc>
              <a:spcBef>
                <a:spcPts val="0"/>
              </a:spcBef>
              <a:spcAft>
                <a:spcPts val="0"/>
              </a:spcAft>
              <a:buSzPts val="1100"/>
              <a:buNone/>
            </a:pPr>
            <a:r>
              <a:rPr lang="en" sz="1700" b="1">
                <a:solidFill>
                  <a:srgbClr val="ECF4DB"/>
                </a:solidFill>
              </a:rPr>
              <a:t>Family Service Coordinator Webinars</a:t>
            </a:r>
            <a:endParaRPr sz="1700" b="1">
              <a:solidFill>
                <a:srgbClr val="ECF4DB"/>
              </a:solidFill>
            </a:endParaRPr>
          </a:p>
          <a:p>
            <a:pPr marL="0" lvl="0" indent="0" algn="l" rtl="0">
              <a:lnSpc>
                <a:spcPct val="100000"/>
              </a:lnSpc>
              <a:spcBef>
                <a:spcPts val="0"/>
              </a:spcBef>
              <a:spcAft>
                <a:spcPts val="0"/>
              </a:spcAft>
              <a:buSzPts val="1100"/>
              <a:buNone/>
            </a:pPr>
            <a:endParaRPr sz="1700" b="1">
              <a:solidFill>
                <a:srgbClr val="ECF4DB"/>
              </a:solidFill>
            </a:endParaRPr>
          </a:p>
          <a:p>
            <a:pPr marL="0" lvl="0" indent="0" algn="l" rtl="0">
              <a:lnSpc>
                <a:spcPct val="100000"/>
              </a:lnSpc>
              <a:spcBef>
                <a:spcPts val="0"/>
              </a:spcBef>
              <a:spcAft>
                <a:spcPts val="0"/>
              </a:spcAft>
              <a:buSzPts val="1100"/>
              <a:buNone/>
            </a:pPr>
            <a:r>
              <a:rPr lang="en" sz="1700" b="1">
                <a:solidFill>
                  <a:srgbClr val="ECF4DB"/>
                </a:solidFill>
              </a:rPr>
              <a:t>Quick Start Guides</a:t>
            </a:r>
            <a:endParaRPr sz="1700" b="1">
              <a:solidFill>
                <a:srgbClr val="ECF4DB"/>
              </a:solidFill>
            </a:endParaRPr>
          </a:p>
          <a:p>
            <a:pPr marL="457200" lvl="0" indent="-311150" algn="l" rtl="0">
              <a:lnSpc>
                <a:spcPct val="100000"/>
              </a:lnSpc>
              <a:spcBef>
                <a:spcPts val="0"/>
              </a:spcBef>
              <a:spcAft>
                <a:spcPts val="0"/>
              </a:spcAft>
              <a:buClr>
                <a:srgbClr val="ECF4DB"/>
              </a:buClr>
              <a:buSzPts val="1300"/>
              <a:buAutoNum type="arabicPeriod"/>
            </a:pPr>
            <a:r>
              <a:rPr lang="en" sz="1700" b="1">
                <a:solidFill>
                  <a:srgbClr val="ECF4DB"/>
                </a:solidFill>
              </a:rPr>
              <a:t>Assistive Listening Devices</a:t>
            </a:r>
            <a:endParaRPr sz="1700" b="1">
              <a:solidFill>
                <a:srgbClr val="ECF4DB"/>
              </a:solidFill>
            </a:endParaRPr>
          </a:p>
          <a:p>
            <a:pPr marL="457200" lvl="0" indent="-311150" algn="l" rtl="0">
              <a:lnSpc>
                <a:spcPct val="100000"/>
              </a:lnSpc>
              <a:spcBef>
                <a:spcPts val="0"/>
              </a:spcBef>
              <a:spcAft>
                <a:spcPts val="0"/>
              </a:spcAft>
              <a:buClr>
                <a:srgbClr val="ECF4DB"/>
              </a:buClr>
              <a:buSzPts val="1300"/>
              <a:buAutoNum type="arabicPeriod"/>
            </a:pPr>
            <a:r>
              <a:rPr lang="en" sz="1700" b="1">
                <a:solidFill>
                  <a:srgbClr val="ECF4DB"/>
                </a:solidFill>
              </a:rPr>
              <a:t>Practical Strategies for Preschool Classroom Teachers and EI Providers of Children Who Are D/HH</a:t>
            </a:r>
            <a:endParaRPr sz="1700" b="1">
              <a:solidFill>
                <a:srgbClr val="ECF4DB"/>
              </a:solidFill>
            </a:endParaRPr>
          </a:p>
          <a:p>
            <a:pPr marL="457200" lvl="0" indent="-311150" algn="l" rtl="0">
              <a:lnSpc>
                <a:spcPct val="100000"/>
              </a:lnSpc>
              <a:spcBef>
                <a:spcPts val="0"/>
              </a:spcBef>
              <a:spcAft>
                <a:spcPts val="0"/>
              </a:spcAft>
              <a:buClr>
                <a:srgbClr val="ECF4DB"/>
              </a:buClr>
              <a:buSzPts val="1300"/>
              <a:buAutoNum type="arabicPeriod"/>
            </a:pPr>
            <a:r>
              <a:rPr lang="en" sz="1700" b="1">
                <a:solidFill>
                  <a:srgbClr val="ECF4DB"/>
                </a:solidFill>
              </a:rPr>
              <a:t>Transitioning Children Who are D/HH from Part C to Part B</a:t>
            </a:r>
            <a:endParaRPr sz="1700" b="1">
              <a:solidFill>
                <a:srgbClr val="ECF4DB"/>
              </a:solidFill>
            </a:endParaRPr>
          </a:p>
          <a:p>
            <a:pPr marL="0" lvl="0" indent="0" algn="l" rtl="0">
              <a:lnSpc>
                <a:spcPct val="100000"/>
              </a:lnSpc>
              <a:spcBef>
                <a:spcPts val="0"/>
              </a:spcBef>
              <a:spcAft>
                <a:spcPts val="0"/>
              </a:spcAft>
              <a:buSzPts val="1100"/>
              <a:buNone/>
            </a:pPr>
            <a:endParaRPr sz="1700" b="1">
              <a:solidFill>
                <a:srgbClr val="ECF4DB"/>
              </a:solidFill>
            </a:endParaRPr>
          </a:p>
          <a:p>
            <a:pPr marL="0" lvl="0" indent="0" algn="l" rtl="0">
              <a:lnSpc>
                <a:spcPct val="100000"/>
              </a:lnSpc>
              <a:spcBef>
                <a:spcPts val="0"/>
              </a:spcBef>
              <a:spcAft>
                <a:spcPts val="0"/>
              </a:spcAft>
              <a:buSzPts val="1100"/>
              <a:buNone/>
            </a:pPr>
            <a:r>
              <a:rPr lang="en" sz="1700" b="1">
                <a:solidFill>
                  <a:srgbClr val="ECF4DB"/>
                </a:solidFill>
              </a:rPr>
              <a:t>Advocacy, Support, and Training (ASTra)</a:t>
            </a:r>
            <a:endParaRPr sz="1700" b="1">
              <a:solidFill>
                <a:srgbClr val="ECF4DB"/>
              </a:solidFill>
            </a:endParaRPr>
          </a:p>
          <a:p>
            <a:pPr marL="457200" lvl="0" indent="-311150" algn="l" rtl="0">
              <a:lnSpc>
                <a:spcPct val="100000"/>
              </a:lnSpc>
              <a:spcBef>
                <a:spcPts val="0"/>
              </a:spcBef>
              <a:spcAft>
                <a:spcPts val="0"/>
              </a:spcAft>
              <a:buClr>
                <a:srgbClr val="ECF4DB"/>
              </a:buClr>
              <a:buSzPts val="1300"/>
              <a:buAutoNum type="arabicPeriod"/>
            </a:pPr>
            <a:r>
              <a:rPr lang="en" sz="1700" b="1">
                <a:solidFill>
                  <a:srgbClr val="ECF4DB"/>
                </a:solidFill>
              </a:rPr>
              <a:t>January 2021</a:t>
            </a:r>
            <a:endParaRPr sz="1700" b="1">
              <a:solidFill>
                <a:srgbClr val="ECF4DB"/>
              </a:solidFill>
            </a:endParaRPr>
          </a:p>
          <a:p>
            <a:pPr marL="457200" lvl="0" indent="-228600" algn="l" rtl="0">
              <a:lnSpc>
                <a:spcPct val="100000"/>
              </a:lnSpc>
              <a:spcBef>
                <a:spcPts val="0"/>
              </a:spcBef>
              <a:spcAft>
                <a:spcPts val="0"/>
              </a:spcAft>
              <a:buClr>
                <a:srgbClr val="ECF4DB"/>
              </a:buClr>
              <a:buSzPts val="1300"/>
              <a:buNone/>
            </a:pPr>
            <a:endParaRPr sz="1700" b="1">
              <a:solidFill>
                <a:srgbClr val="ECF4DB"/>
              </a:solidFill>
            </a:endParaRPr>
          </a:p>
          <a:p>
            <a:pPr marL="0" lvl="0" indent="0" algn="l" rtl="0">
              <a:lnSpc>
                <a:spcPct val="100000"/>
              </a:lnSpc>
              <a:spcBef>
                <a:spcPts val="0"/>
              </a:spcBef>
              <a:spcAft>
                <a:spcPts val="0"/>
              </a:spcAft>
              <a:buSzPts val="1100"/>
              <a:buNone/>
            </a:pPr>
            <a:endParaRPr sz="1700" b="1">
              <a:solidFill>
                <a:srgbClr val="ECF4DB"/>
              </a:solidFill>
            </a:endParaRPr>
          </a:p>
          <a:p>
            <a:pPr marL="0" lvl="0" indent="0" algn="l" rtl="0">
              <a:lnSpc>
                <a:spcPct val="100000"/>
              </a:lnSpc>
              <a:spcBef>
                <a:spcPts val="0"/>
              </a:spcBef>
              <a:spcAft>
                <a:spcPts val="0"/>
              </a:spcAft>
              <a:buSzPts val="1100"/>
              <a:buNone/>
            </a:pPr>
            <a:r>
              <a:rPr lang="en" sz="1700" b="1">
                <a:solidFill>
                  <a:srgbClr val="ECF4DB"/>
                </a:solidFill>
              </a:rPr>
              <a:t>Annual Wyoming Families for Hands &amp; Voices Parent Training</a:t>
            </a:r>
            <a:endParaRPr sz="1700" b="1">
              <a:solidFill>
                <a:srgbClr val="ECF4DB"/>
              </a:solidFill>
            </a:endParaRPr>
          </a:p>
        </p:txBody>
      </p:sp>
      <p:pic>
        <p:nvPicPr>
          <p:cNvPr id="1302" name="Google Shape;1302;p45" descr="A photograph of a a group of parents sitting around in a circle at a previous parent training. "/>
          <p:cNvPicPr preferRelativeResize="0"/>
          <p:nvPr/>
        </p:nvPicPr>
        <p:blipFill rotWithShape="1">
          <a:blip r:embed="rId3">
            <a:alphaModFix/>
          </a:blip>
          <a:srcRect/>
          <a:stretch/>
        </p:blipFill>
        <p:spPr>
          <a:xfrm>
            <a:off x="6265925" y="1167925"/>
            <a:ext cx="2346977" cy="15127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46"/>
          <p:cNvSpPr txBox="1">
            <a:spLocks noGrp="1"/>
          </p:cNvSpPr>
          <p:nvPr>
            <p:ph type="title"/>
          </p:nvPr>
        </p:nvSpPr>
        <p:spPr>
          <a:xfrm>
            <a:off x="149075" y="339550"/>
            <a:ext cx="7389000" cy="729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lt2"/>
              </a:buClr>
              <a:buSzPts val="3200"/>
              <a:buFont typeface="Century Gothic"/>
              <a:buNone/>
            </a:pPr>
            <a:r>
              <a:rPr lang="en" b="1">
                <a:solidFill>
                  <a:srgbClr val="ECF4DB"/>
                </a:solidFill>
              </a:rPr>
              <a:t>Goal 5: Hearing Technology Training</a:t>
            </a:r>
            <a:endParaRPr b="1">
              <a:solidFill>
                <a:srgbClr val="ECF4DB"/>
              </a:solidFill>
            </a:endParaRPr>
          </a:p>
        </p:txBody>
      </p:sp>
      <p:sp>
        <p:nvSpPr>
          <p:cNvPr id="1308" name="Google Shape;1308;p46"/>
          <p:cNvSpPr txBox="1">
            <a:spLocks noGrp="1"/>
          </p:cNvSpPr>
          <p:nvPr>
            <p:ph type="body" idx="1"/>
          </p:nvPr>
        </p:nvSpPr>
        <p:spPr>
          <a:xfrm>
            <a:off x="211225" y="894625"/>
            <a:ext cx="7929000" cy="4128900"/>
          </a:xfrm>
          <a:prstGeom prst="rect">
            <a:avLst/>
          </a:prstGeom>
          <a:noFill/>
          <a:ln>
            <a:noFill/>
          </a:ln>
        </p:spPr>
        <p:txBody>
          <a:bodyPr spcFirstLastPara="1" wrap="square" lIns="68575" tIns="34275" rIns="68575" bIns="34275" anchor="t" anchorCtr="0">
            <a:normAutofit fontScale="62500" lnSpcReduction="20000"/>
          </a:bodyPr>
          <a:lstStyle/>
          <a:p>
            <a:pPr marL="254000" lvl="0" indent="-177800" algn="l" rtl="0">
              <a:lnSpc>
                <a:spcPct val="100000"/>
              </a:lnSpc>
              <a:spcBef>
                <a:spcPts val="0"/>
              </a:spcBef>
              <a:spcAft>
                <a:spcPts val="0"/>
              </a:spcAft>
              <a:buSzPct val="80000"/>
              <a:buNone/>
            </a:pPr>
            <a:endParaRPr/>
          </a:p>
          <a:p>
            <a:pPr marL="0" lvl="0" indent="0" algn="l" rtl="0">
              <a:lnSpc>
                <a:spcPct val="100000"/>
              </a:lnSpc>
              <a:spcBef>
                <a:spcPts val="0"/>
              </a:spcBef>
              <a:spcAft>
                <a:spcPts val="0"/>
              </a:spcAft>
              <a:buSzPct val="80000"/>
              <a:buNone/>
            </a:pPr>
            <a:endParaRPr/>
          </a:p>
          <a:p>
            <a:pPr marL="0" lvl="0" indent="0" algn="l" rtl="0">
              <a:lnSpc>
                <a:spcPct val="100000"/>
              </a:lnSpc>
              <a:spcBef>
                <a:spcPts val="0"/>
              </a:spcBef>
              <a:spcAft>
                <a:spcPts val="0"/>
              </a:spcAft>
              <a:buSzPct val="55345"/>
              <a:buNone/>
            </a:pPr>
            <a:r>
              <a:rPr lang="en" sz="3180" b="1">
                <a:solidFill>
                  <a:srgbClr val="ECF4DB"/>
                </a:solidFill>
              </a:rPr>
              <a:t>Increase knowledge and understanding on the appropriate use and implications of hearing technology by providing both online and in-person trainings and resources for families, early interventionists, and childcare providers.</a:t>
            </a:r>
            <a:endParaRPr sz="3180" b="1">
              <a:solidFill>
                <a:srgbClr val="ECF4DB"/>
              </a:solidFill>
            </a:endParaRPr>
          </a:p>
          <a:p>
            <a:pPr marL="0" lvl="0" indent="0" algn="l" rtl="0">
              <a:lnSpc>
                <a:spcPct val="100000"/>
              </a:lnSpc>
              <a:spcBef>
                <a:spcPts val="0"/>
              </a:spcBef>
              <a:spcAft>
                <a:spcPts val="0"/>
              </a:spcAft>
              <a:buSzPct val="55345"/>
              <a:buNone/>
            </a:pPr>
            <a:endParaRPr sz="3180" b="1">
              <a:solidFill>
                <a:srgbClr val="ECF4DB"/>
              </a:solidFill>
            </a:endParaRPr>
          </a:p>
          <a:p>
            <a:pPr marL="0" lvl="0" indent="0" algn="l" rtl="0">
              <a:lnSpc>
                <a:spcPct val="100000"/>
              </a:lnSpc>
              <a:spcBef>
                <a:spcPts val="0"/>
              </a:spcBef>
              <a:spcAft>
                <a:spcPts val="0"/>
              </a:spcAft>
              <a:buSzPct val="55345"/>
              <a:buNone/>
            </a:pPr>
            <a:endParaRPr sz="3180" b="1">
              <a:solidFill>
                <a:srgbClr val="ECF4DB"/>
              </a:solidFill>
            </a:endParaRPr>
          </a:p>
          <a:p>
            <a:pPr marL="0" lvl="0" indent="0" algn="l" rtl="0">
              <a:lnSpc>
                <a:spcPct val="100000"/>
              </a:lnSpc>
              <a:spcBef>
                <a:spcPts val="0"/>
              </a:spcBef>
              <a:spcAft>
                <a:spcPts val="0"/>
              </a:spcAft>
              <a:buSzPct val="55345"/>
              <a:buNone/>
            </a:pPr>
            <a:r>
              <a:rPr lang="en" sz="3180" b="1">
                <a:solidFill>
                  <a:srgbClr val="ECF4DB"/>
                </a:solidFill>
              </a:rPr>
              <a:t>Quick Start Guide - Assistive Listening Devices</a:t>
            </a:r>
            <a:endParaRPr sz="3180" b="1">
              <a:solidFill>
                <a:srgbClr val="ECF4DB"/>
              </a:solidFill>
            </a:endParaRPr>
          </a:p>
          <a:p>
            <a:pPr marL="0" lvl="0" indent="0" algn="l" rtl="0">
              <a:lnSpc>
                <a:spcPct val="100000"/>
              </a:lnSpc>
              <a:spcBef>
                <a:spcPts val="0"/>
              </a:spcBef>
              <a:spcAft>
                <a:spcPts val="0"/>
              </a:spcAft>
              <a:buSzPct val="55345"/>
              <a:buNone/>
            </a:pPr>
            <a:endParaRPr sz="3180" b="1">
              <a:solidFill>
                <a:srgbClr val="ECF4DB"/>
              </a:solidFill>
            </a:endParaRPr>
          </a:p>
          <a:p>
            <a:pPr marL="0" lvl="0" indent="0" algn="l" rtl="0">
              <a:lnSpc>
                <a:spcPct val="100000"/>
              </a:lnSpc>
              <a:spcBef>
                <a:spcPts val="0"/>
              </a:spcBef>
              <a:spcAft>
                <a:spcPts val="0"/>
              </a:spcAft>
              <a:buSzPct val="55345"/>
              <a:buNone/>
            </a:pPr>
            <a:endParaRPr sz="3180" b="1">
              <a:solidFill>
                <a:srgbClr val="ECF4DB"/>
              </a:solidFill>
            </a:endParaRPr>
          </a:p>
          <a:p>
            <a:pPr marL="0" lvl="0" indent="0" algn="l" rtl="0">
              <a:lnSpc>
                <a:spcPct val="100000"/>
              </a:lnSpc>
              <a:spcBef>
                <a:spcPts val="0"/>
              </a:spcBef>
              <a:spcAft>
                <a:spcPts val="0"/>
              </a:spcAft>
              <a:buSzPct val="55345"/>
              <a:buNone/>
            </a:pPr>
            <a:r>
              <a:rPr lang="en" sz="3180" b="1">
                <a:solidFill>
                  <a:srgbClr val="ECF4DB"/>
                </a:solidFill>
              </a:rPr>
              <a:t>Hearing Technology Videos for Families and Professionals</a:t>
            </a:r>
            <a:endParaRPr sz="3180" b="1">
              <a:solidFill>
                <a:srgbClr val="ECF4DB"/>
              </a:solidFill>
            </a:endParaRPr>
          </a:p>
          <a:p>
            <a:pPr marL="457200" lvl="0" indent="-354837" algn="l" rtl="0">
              <a:lnSpc>
                <a:spcPct val="100000"/>
              </a:lnSpc>
              <a:spcBef>
                <a:spcPts val="0"/>
              </a:spcBef>
              <a:spcAft>
                <a:spcPts val="0"/>
              </a:spcAft>
              <a:buClr>
                <a:srgbClr val="ECF4DB"/>
              </a:buClr>
              <a:buSzPct val="100000"/>
              <a:buAutoNum type="arabicPeriod"/>
            </a:pPr>
            <a:r>
              <a:rPr lang="en" sz="3180" b="1">
                <a:solidFill>
                  <a:srgbClr val="ECF4DB"/>
                </a:solidFill>
              </a:rPr>
              <a:t>How to insert/remove earmold</a:t>
            </a:r>
            <a:endParaRPr sz="3180" b="1">
              <a:solidFill>
                <a:srgbClr val="ECF4DB"/>
              </a:solidFill>
            </a:endParaRPr>
          </a:p>
          <a:p>
            <a:pPr marL="457200" lvl="0" indent="-354837" algn="l" rtl="0">
              <a:lnSpc>
                <a:spcPct val="100000"/>
              </a:lnSpc>
              <a:spcBef>
                <a:spcPts val="0"/>
              </a:spcBef>
              <a:spcAft>
                <a:spcPts val="0"/>
              </a:spcAft>
              <a:buClr>
                <a:srgbClr val="ECF4DB"/>
              </a:buClr>
              <a:buSzPct val="100000"/>
              <a:buAutoNum type="arabicPeriod"/>
            </a:pPr>
            <a:r>
              <a:rPr lang="en" sz="3180" b="1">
                <a:solidFill>
                  <a:srgbClr val="ECF4DB"/>
                </a:solidFill>
              </a:rPr>
              <a:t>How to know you need a new earmold</a:t>
            </a:r>
            <a:endParaRPr sz="3180" b="1">
              <a:solidFill>
                <a:srgbClr val="ECF4DB"/>
              </a:solidFill>
            </a:endParaRPr>
          </a:p>
          <a:p>
            <a:pPr marL="457200" lvl="0" indent="-354837" algn="l" rtl="0">
              <a:lnSpc>
                <a:spcPct val="100000"/>
              </a:lnSpc>
              <a:spcBef>
                <a:spcPts val="0"/>
              </a:spcBef>
              <a:spcAft>
                <a:spcPts val="0"/>
              </a:spcAft>
              <a:buClr>
                <a:srgbClr val="ECF4DB"/>
              </a:buClr>
              <a:buSzPct val="100000"/>
              <a:buAutoNum type="arabicPeriod"/>
            </a:pPr>
            <a:r>
              <a:rPr lang="en" sz="3180" b="1">
                <a:solidFill>
                  <a:srgbClr val="ECF4DB"/>
                </a:solidFill>
              </a:rPr>
              <a:t>How an earmold impression is taken</a:t>
            </a:r>
            <a:endParaRPr sz="3180" b="1">
              <a:solidFill>
                <a:srgbClr val="ECF4DB"/>
              </a:solidFill>
            </a:endParaRPr>
          </a:p>
          <a:p>
            <a:pPr marL="0" lvl="0" indent="0" algn="l" rtl="0">
              <a:lnSpc>
                <a:spcPct val="100000"/>
              </a:lnSpc>
              <a:spcBef>
                <a:spcPts val="0"/>
              </a:spcBef>
              <a:spcAft>
                <a:spcPts val="0"/>
              </a:spcAft>
              <a:buSzPct val="55345"/>
              <a:buNone/>
            </a:pPr>
            <a:endParaRPr sz="3180" b="1">
              <a:solidFill>
                <a:srgbClr val="ECF4DB"/>
              </a:solidFill>
            </a:endParaRPr>
          </a:p>
          <a:p>
            <a:pPr marL="0" lvl="0" indent="0" algn="l" rtl="0">
              <a:lnSpc>
                <a:spcPct val="100000"/>
              </a:lnSpc>
              <a:spcBef>
                <a:spcPts val="0"/>
              </a:spcBef>
              <a:spcAft>
                <a:spcPts val="0"/>
              </a:spcAft>
              <a:buSzPct val="55345"/>
              <a:buNone/>
            </a:pPr>
            <a:r>
              <a:rPr lang="en" sz="3180" b="1">
                <a:solidFill>
                  <a:srgbClr val="ECF4DB"/>
                </a:solidFill>
              </a:rPr>
              <a:t>Luggage Tag</a:t>
            </a:r>
            <a:endParaRPr sz="3180" b="1">
              <a:solidFill>
                <a:srgbClr val="ECF4DB"/>
              </a:solidFill>
            </a:endParaRPr>
          </a:p>
          <a:p>
            <a:pPr marL="0" lvl="0" indent="0" algn="l" rtl="0">
              <a:lnSpc>
                <a:spcPct val="100000"/>
              </a:lnSpc>
              <a:spcBef>
                <a:spcPts val="0"/>
              </a:spcBef>
              <a:spcAft>
                <a:spcPts val="0"/>
              </a:spcAft>
              <a:buSzPct val="97777"/>
              <a:buNone/>
            </a:pPr>
            <a:endParaRPr sz="1800" b="1">
              <a:solidFill>
                <a:srgbClr val="ECF4DB"/>
              </a:solidFill>
            </a:endParaRPr>
          </a:p>
        </p:txBody>
      </p:sp>
      <p:pic>
        <p:nvPicPr>
          <p:cNvPr id="1309" name="Google Shape;1309;p46" descr="A graphic showing a portion of a document created in the WEII manual for parents and providers. The document is a quick start guide for assistive technology."/>
          <p:cNvPicPr preferRelativeResize="0"/>
          <p:nvPr/>
        </p:nvPicPr>
        <p:blipFill rotWithShape="1">
          <a:blip r:embed="rId3">
            <a:alphaModFix/>
          </a:blip>
          <a:srcRect/>
          <a:stretch/>
        </p:blipFill>
        <p:spPr>
          <a:xfrm>
            <a:off x="6745375" y="1874100"/>
            <a:ext cx="2313151" cy="139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
          <p:cNvSpPr txBox="1"/>
          <p:nvPr/>
        </p:nvSpPr>
        <p:spPr>
          <a:xfrm>
            <a:off x="883812" y="1634591"/>
            <a:ext cx="7137300" cy="1713782"/>
          </a:xfrm>
          <a:prstGeom prst="rect">
            <a:avLst/>
          </a:prstGeom>
          <a:gradFill>
            <a:gsLst>
              <a:gs pos="0">
                <a:srgbClr val="ECF4DB"/>
              </a:gs>
              <a:gs pos="100000">
                <a:srgbClr val="BFDD74"/>
              </a:gs>
            </a:gsLst>
            <a:lin ang="5400012"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Clr>
                <a:srgbClr val="262626"/>
              </a:buClr>
              <a:buSzPts val="2100"/>
              <a:buFont typeface="Gill Sans"/>
              <a:buNone/>
            </a:pPr>
            <a:r>
              <a:rPr lang="en" sz="4400" b="1" i="0" u="none" strike="noStrike" cap="none" dirty="0">
                <a:solidFill>
                  <a:srgbClr val="002060"/>
                </a:solidFill>
                <a:latin typeface="Century Gothic"/>
                <a:ea typeface="Century Gothic"/>
                <a:cs typeface="Century Gothic"/>
                <a:sym typeface="Century Gothic"/>
              </a:rPr>
              <a:t>“Pit Crew” - WEII Core Team Members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
          <p:cNvSpPr txBox="1">
            <a:spLocks noGrp="1"/>
          </p:cNvSpPr>
          <p:nvPr>
            <p:ph type="title"/>
          </p:nvPr>
        </p:nvSpPr>
        <p:spPr>
          <a:xfrm>
            <a:off x="363900" y="185150"/>
            <a:ext cx="7137300" cy="509700"/>
          </a:xfrm>
          <a:prstGeom prst="rect">
            <a:avLst/>
          </a:prstGeom>
          <a:gradFill>
            <a:gsLst>
              <a:gs pos="0">
                <a:srgbClr val="ECF4DB"/>
              </a:gs>
              <a:gs pos="100000">
                <a:srgbClr val="BFDD74"/>
              </a:gs>
            </a:gsLst>
            <a:lin ang="5400012"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600" b="1">
                <a:solidFill>
                  <a:srgbClr val="002060"/>
                </a:solidFill>
              </a:rPr>
              <a:t>WEII Core Team “Pit Crew”</a:t>
            </a:r>
            <a:endParaRPr sz="2600" b="1">
              <a:solidFill>
                <a:srgbClr val="002060"/>
              </a:solidFill>
            </a:endParaRPr>
          </a:p>
        </p:txBody>
      </p:sp>
      <p:sp>
        <p:nvSpPr>
          <p:cNvPr id="428" name="Google Shape;428;p4"/>
          <p:cNvSpPr txBox="1">
            <a:spLocks noGrp="1"/>
          </p:cNvSpPr>
          <p:nvPr>
            <p:ph type="body" idx="1"/>
          </p:nvPr>
        </p:nvSpPr>
        <p:spPr>
          <a:xfrm>
            <a:off x="303975" y="998595"/>
            <a:ext cx="8416200" cy="3033000"/>
          </a:xfrm>
          <a:prstGeom prst="rect">
            <a:avLst/>
          </a:prstGeom>
          <a:noFill/>
          <a:ln>
            <a:noFill/>
          </a:ln>
        </p:spPr>
        <p:txBody>
          <a:bodyPr spcFirstLastPara="1" wrap="square" lIns="68575" tIns="34275" rIns="68575" bIns="34275" anchor="t" anchorCtr="0">
            <a:noAutofit/>
          </a:bodyPr>
          <a:lstStyle/>
          <a:p>
            <a:pPr marL="254000" marR="0" lvl="0" indent="-266700" algn="l" rtl="0">
              <a:lnSpc>
                <a:spcPct val="80000"/>
              </a:lnSpc>
              <a:spcBef>
                <a:spcPts val="800"/>
              </a:spcBef>
              <a:spcAft>
                <a:spcPts val="0"/>
              </a:spcAft>
              <a:buClr>
                <a:srgbClr val="ECF4DB"/>
              </a:buClr>
              <a:buSzPts val="2300"/>
              <a:buFont typeface="Noto Sans Symbols"/>
              <a:buChar char="✔"/>
            </a:pPr>
            <a:r>
              <a:rPr lang="en" sz="1800" b="1" u="sng">
                <a:solidFill>
                  <a:srgbClr val="ECF4DB"/>
                </a:solidFill>
              </a:rPr>
              <a:t>Christie Fritz:</a:t>
            </a:r>
            <a:r>
              <a:rPr lang="en" sz="1800" b="1">
                <a:solidFill>
                  <a:srgbClr val="ECF4DB"/>
                </a:solidFill>
              </a:rPr>
              <a:t> Wyoming Department of Education, Education Outreach  </a:t>
            </a:r>
            <a:endParaRPr sz="1700"/>
          </a:p>
          <a:p>
            <a:pPr marL="0" marR="0" lvl="0" indent="0" algn="l" rtl="0">
              <a:lnSpc>
                <a:spcPct val="80000"/>
              </a:lnSpc>
              <a:spcBef>
                <a:spcPts val="800"/>
              </a:spcBef>
              <a:spcAft>
                <a:spcPts val="0"/>
              </a:spcAft>
              <a:buClr>
                <a:srgbClr val="ECF4DB"/>
              </a:buClr>
              <a:buSzPts val="2100"/>
              <a:buNone/>
            </a:pPr>
            <a:r>
              <a:rPr lang="en" sz="1800" b="1">
                <a:solidFill>
                  <a:srgbClr val="ECF4DB"/>
                </a:solidFill>
              </a:rPr>
              <a:t>       Consultant, Teacher of the Deaf</a:t>
            </a:r>
            <a:endParaRPr sz="1700"/>
          </a:p>
          <a:p>
            <a:pPr marL="539750" lvl="0" indent="-215900" algn="l" rtl="0">
              <a:lnSpc>
                <a:spcPct val="80000"/>
              </a:lnSpc>
              <a:spcBef>
                <a:spcPts val="800"/>
              </a:spcBef>
              <a:spcAft>
                <a:spcPts val="0"/>
              </a:spcAft>
              <a:buSzPts val="1100"/>
              <a:buFont typeface="Noto Sans Symbols"/>
              <a:buNone/>
            </a:pPr>
            <a:endParaRPr sz="1800" b="1">
              <a:solidFill>
                <a:srgbClr val="ECF4DB"/>
              </a:solidFill>
            </a:endParaRPr>
          </a:p>
          <a:p>
            <a:pPr marL="254000" lvl="0" indent="-266700" algn="l" rtl="0">
              <a:lnSpc>
                <a:spcPct val="80000"/>
              </a:lnSpc>
              <a:spcBef>
                <a:spcPts val="800"/>
              </a:spcBef>
              <a:spcAft>
                <a:spcPts val="0"/>
              </a:spcAft>
              <a:buClr>
                <a:srgbClr val="ECF4DB"/>
              </a:buClr>
              <a:buSzPts val="2300"/>
              <a:buFont typeface="Noto Sans Symbols"/>
              <a:buChar char="✔"/>
            </a:pPr>
            <a:r>
              <a:rPr lang="en" sz="1800" b="1" u="sng">
                <a:solidFill>
                  <a:srgbClr val="ECF4DB"/>
                </a:solidFill>
              </a:rPr>
              <a:t>Sarah Fitzgerald</a:t>
            </a:r>
            <a:r>
              <a:rPr lang="en" sz="1800" b="1">
                <a:solidFill>
                  <a:srgbClr val="ECF4DB"/>
                </a:solidFill>
              </a:rPr>
              <a:t>: Wyoming Early Hearing Detection and Intervention (EHDI) Program, Co-Coordinator</a:t>
            </a:r>
            <a:endParaRPr sz="1700"/>
          </a:p>
          <a:p>
            <a:pPr marL="254000" lvl="0" indent="-120650" algn="l" rtl="0">
              <a:lnSpc>
                <a:spcPct val="80000"/>
              </a:lnSpc>
              <a:spcBef>
                <a:spcPts val="800"/>
              </a:spcBef>
              <a:spcAft>
                <a:spcPts val="0"/>
              </a:spcAft>
              <a:buClr>
                <a:srgbClr val="ECF4DB"/>
              </a:buClr>
              <a:buSzPts val="2100"/>
              <a:buFont typeface="Noto Sans Symbols"/>
              <a:buNone/>
            </a:pPr>
            <a:endParaRPr sz="1800" b="1" u="sng">
              <a:solidFill>
                <a:srgbClr val="ECF4DB"/>
              </a:solidFill>
            </a:endParaRPr>
          </a:p>
          <a:p>
            <a:pPr marL="254000" lvl="0" indent="-266700" algn="l" rtl="0">
              <a:lnSpc>
                <a:spcPct val="80000"/>
              </a:lnSpc>
              <a:spcBef>
                <a:spcPts val="800"/>
              </a:spcBef>
              <a:spcAft>
                <a:spcPts val="0"/>
              </a:spcAft>
              <a:buClr>
                <a:srgbClr val="ECF4DB"/>
              </a:buClr>
              <a:buSzPts val="2300"/>
              <a:buFont typeface="Noto Sans Symbols"/>
              <a:buChar char="✔"/>
            </a:pPr>
            <a:r>
              <a:rPr lang="en" sz="1800" b="1" u="sng">
                <a:solidFill>
                  <a:srgbClr val="ECF4DB"/>
                </a:solidFill>
              </a:rPr>
              <a:t>Wendy Hewitt:  </a:t>
            </a:r>
            <a:r>
              <a:rPr lang="en" sz="1800" b="1">
                <a:solidFill>
                  <a:srgbClr val="ECF4DB"/>
                </a:solidFill>
              </a:rPr>
              <a:t>Wyoming Families for Hands &amp; Voices,  Executive Director</a:t>
            </a:r>
            <a:endParaRPr sz="1800" b="1">
              <a:solidFill>
                <a:srgbClr val="ECF4DB"/>
              </a:solidFill>
            </a:endParaRPr>
          </a:p>
          <a:p>
            <a:pPr marL="539750" lvl="0" indent="-215900" algn="l" rtl="0">
              <a:lnSpc>
                <a:spcPct val="80000"/>
              </a:lnSpc>
              <a:spcBef>
                <a:spcPts val="800"/>
              </a:spcBef>
              <a:spcAft>
                <a:spcPts val="0"/>
              </a:spcAft>
              <a:buSzPts val="1100"/>
              <a:buFont typeface="Noto Sans Symbols"/>
              <a:buNone/>
            </a:pPr>
            <a:endParaRPr sz="1800" b="1">
              <a:solidFill>
                <a:srgbClr val="ECF4DB"/>
              </a:solidFill>
            </a:endParaRPr>
          </a:p>
          <a:p>
            <a:pPr marL="254000" lvl="0" indent="-266700" algn="l" rtl="0">
              <a:lnSpc>
                <a:spcPct val="80000"/>
              </a:lnSpc>
              <a:spcBef>
                <a:spcPts val="800"/>
              </a:spcBef>
              <a:spcAft>
                <a:spcPts val="0"/>
              </a:spcAft>
              <a:buClr>
                <a:srgbClr val="ECF4DB"/>
              </a:buClr>
              <a:buSzPts val="2300"/>
              <a:buFont typeface="Noto Sans Symbols"/>
              <a:buChar char="✔"/>
            </a:pPr>
            <a:r>
              <a:rPr lang="en" sz="1800" b="1" u="sng">
                <a:solidFill>
                  <a:srgbClr val="ECF4DB"/>
                </a:solidFill>
              </a:rPr>
              <a:t>Kim Reimann:  </a:t>
            </a:r>
            <a:r>
              <a:rPr lang="en" sz="1800" b="1">
                <a:solidFill>
                  <a:srgbClr val="ECF4DB"/>
                </a:solidFill>
              </a:rPr>
              <a:t>Wyoming Families for Hands &amp; Voices, Guide By Your Side - Program Coordinator; CDC+ Audiology - Parent Advocate/Family Educator</a:t>
            </a:r>
            <a:endParaRPr sz="1800" b="1">
              <a:solidFill>
                <a:srgbClr val="ECF4DB"/>
              </a:solidFill>
            </a:endParaRPr>
          </a:p>
          <a:p>
            <a:pPr marL="0" lvl="0" indent="0" algn="l" rtl="0">
              <a:lnSpc>
                <a:spcPct val="80000"/>
              </a:lnSpc>
              <a:spcBef>
                <a:spcPts val="0"/>
              </a:spcBef>
              <a:spcAft>
                <a:spcPts val="0"/>
              </a:spcAft>
              <a:buClr>
                <a:srgbClr val="ECF4DB"/>
              </a:buClr>
              <a:buSzPts val="2400"/>
              <a:buNone/>
            </a:pPr>
            <a:endParaRPr sz="1800" b="1">
              <a:solidFill>
                <a:srgbClr val="ECF4DB"/>
              </a:solidFill>
            </a:endParaRPr>
          </a:p>
          <a:p>
            <a:pPr marL="0" lvl="0" indent="0" algn="l" rtl="0">
              <a:lnSpc>
                <a:spcPct val="80000"/>
              </a:lnSpc>
              <a:spcBef>
                <a:spcPts val="0"/>
              </a:spcBef>
              <a:spcAft>
                <a:spcPts val="0"/>
              </a:spcAft>
              <a:buSzPts val="1100"/>
              <a:buNone/>
            </a:pPr>
            <a:endParaRPr sz="1600" b="1">
              <a:solidFill>
                <a:srgbClr val="ECF4DB"/>
              </a:solidFill>
              <a:latin typeface="Century Gothic"/>
              <a:ea typeface="Century Gothic"/>
              <a:cs typeface="Century Gothic"/>
              <a:sym typeface="Century Gothic"/>
            </a:endParaRPr>
          </a:p>
          <a:p>
            <a:pPr marL="254000" lvl="0" indent="-120650" algn="l" rtl="0">
              <a:lnSpc>
                <a:spcPct val="80000"/>
              </a:lnSpc>
              <a:spcBef>
                <a:spcPts val="800"/>
              </a:spcBef>
              <a:spcAft>
                <a:spcPts val="0"/>
              </a:spcAft>
              <a:buClr>
                <a:srgbClr val="ECF4DB"/>
              </a:buClr>
              <a:buSzPts val="2100"/>
              <a:buNone/>
            </a:pPr>
            <a:endParaRPr sz="1600" b="1">
              <a:solidFill>
                <a:srgbClr val="ECF4DB"/>
              </a:solidFill>
            </a:endParaRPr>
          </a:p>
          <a:p>
            <a:pPr marL="254000" lvl="0" indent="0" algn="l" rtl="0">
              <a:lnSpc>
                <a:spcPct val="80000"/>
              </a:lnSpc>
              <a:spcBef>
                <a:spcPts val="800"/>
              </a:spcBef>
              <a:spcAft>
                <a:spcPts val="0"/>
              </a:spcAft>
              <a:buSzPts val="1100"/>
              <a:buNone/>
            </a:pPr>
            <a:endParaRPr sz="2400" b="1">
              <a:solidFill>
                <a:srgbClr val="ECF4D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
          <p:cNvSpPr txBox="1">
            <a:spLocks noGrp="1"/>
          </p:cNvSpPr>
          <p:nvPr>
            <p:ph type="title"/>
          </p:nvPr>
        </p:nvSpPr>
        <p:spPr>
          <a:xfrm>
            <a:off x="356280" y="352790"/>
            <a:ext cx="7137300" cy="509700"/>
          </a:xfrm>
          <a:prstGeom prst="rect">
            <a:avLst/>
          </a:prstGeom>
          <a:gradFill>
            <a:gsLst>
              <a:gs pos="0">
                <a:srgbClr val="ECF4DB"/>
              </a:gs>
              <a:gs pos="100000">
                <a:srgbClr val="BFDD74"/>
              </a:gs>
            </a:gsLst>
            <a:lin ang="5400012"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600" b="1">
                <a:solidFill>
                  <a:srgbClr val="002060"/>
                </a:solidFill>
              </a:rPr>
              <a:t>WEII Core Team“Pit Crew”</a:t>
            </a:r>
            <a:endParaRPr sz="2600" b="1">
              <a:solidFill>
                <a:srgbClr val="002060"/>
              </a:solidFill>
            </a:endParaRPr>
          </a:p>
        </p:txBody>
      </p:sp>
      <p:sp>
        <p:nvSpPr>
          <p:cNvPr id="434" name="Google Shape;434;p5"/>
          <p:cNvSpPr txBox="1"/>
          <p:nvPr/>
        </p:nvSpPr>
        <p:spPr>
          <a:xfrm>
            <a:off x="258048" y="1266249"/>
            <a:ext cx="7784400" cy="954300"/>
          </a:xfrm>
          <a:prstGeom prst="rect">
            <a:avLst/>
          </a:prstGeom>
          <a:noFill/>
          <a:ln>
            <a:noFill/>
          </a:ln>
        </p:spPr>
        <p:txBody>
          <a:bodyPr spcFirstLastPara="1" wrap="square" lIns="91425" tIns="91425" rIns="91425" bIns="91425" anchor="t" anchorCtr="0">
            <a:spAutoFit/>
          </a:bodyPr>
          <a:lstStyle/>
          <a:p>
            <a:pPr marL="539750" marR="0" lvl="0" indent="-311150" algn="l" rtl="0">
              <a:lnSpc>
                <a:spcPct val="100000"/>
              </a:lnSpc>
              <a:spcBef>
                <a:spcPts val="0"/>
              </a:spcBef>
              <a:spcAft>
                <a:spcPts val="0"/>
              </a:spcAft>
              <a:buClr>
                <a:schemeClr val="lt1"/>
              </a:buClr>
              <a:buSzPts val="1800"/>
              <a:buFont typeface="Noto Sans Symbols"/>
              <a:buChar char="✔"/>
            </a:pPr>
            <a:r>
              <a:rPr lang="en" sz="1800" b="1" u="sng">
                <a:solidFill>
                  <a:srgbClr val="ECF4DB"/>
                </a:solidFill>
                <a:latin typeface="Century Gothic"/>
                <a:ea typeface="Century Gothic"/>
                <a:cs typeface="Century Gothic"/>
                <a:sym typeface="Century Gothic"/>
              </a:rPr>
              <a:t>Annette Landes, </a:t>
            </a:r>
            <a:r>
              <a:rPr lang="en" sz="1800" b="1">
                <a:solidFill>
                  <a:srgbClr val="ECF4DB"/>
                </a:solidFill>
                <a:latin typeface="Century Gothic"/>
                <a:ea typeface="Century Gothic"/>
                <a:cs typeface="Century Gothic"/>
                <a:sym typeface="Century Gothic"/>
              </a:rPr>
              <a:t>SLP-CCC-A, WEII Plus Coordinator, WY Families for  Hands &amp; Voices</a:t>
            </a:r>
            <a:endParaRPr sz="1800" b="1">
              <a:solidFill>
                <a:srgbClr val="ECF4DB"/>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b="1">
              <a:solidFill>
                <a:srgbClr val="ECF4DB"/>
              </a:solidFill>
              <a:latin typeface="Century Gothic"/>
              <a:ea typeface="Century Gothic"/>
              <a:cs typeface="Century Gothic"/>
              <a:sym typeface="Century Gothic"/>
            </a:endParaRPr>
          </a:p>
        </p:txBody>
      </p:sp>
      <p:sp>
        <p:nvSpPr>
          <p:cNvPr id="435" name="Google Shape;435;p5"/>
          <p:cNvSpPr txBox="1"/>
          <p:nvPr/>
        </p:nvSpPr>
        <p:spPr>
          <a:xfrm>
            <a:off x="585599" y="2296289"/>
            <a:ext cx="7838100" cy="689400"/>
          </a:xfrm>
          <a:prstGeom prst="rect">
            <a:avLst/>
          </a:prstGeom>
          <a:noFill/>
          <a:ln>
            <a:noFill/>
          </a:ln>
        </p:spPr>
        <p:txBody>
          <a:bodyPr spcFirstLastPara="1" wrap="square" lIns="0" tIns="0" rIns="0" bIns="0" anchor="t" anchorCtr="0">
            <a:noAutofit/>
          </a:bodyPr>
          <a:lstStyle/>
          <a:p>
            <a:pPr marL="285750" marR="0" lvl="0" indent="-311150" algn="l" rtl="0">
              <a:lnSpc>
                <a:spcPct val="100000"/>
              </a:lnSpc>
              <a:spcBef>
                <a:spcPts val="0"/>
              </a:spcBef>
              <a:spcAft>
                <a:spcPts val="0"/>
              </a:spcAft>
              <a:buClr>
                <a:srgbClr val="FFFFFF"/>
              </a:buClr>
              <a:buSzPts val="1800"/>
              <a:buFont typeface="Noto Sans Symbols"/>
              <a:buChar char="✔"/>
            </a:pPr>
            <a:r>
              <a:rPr lang="en" sz="1800" b="1" u="sng">
                <a:solidFill>
                  <a:srgbClr val="ECF4DB"/>
                </a:solidFill>
                <a:latin typeface="Century Gothic"/>
                <a:ea typeface="Century Gothic"/>
                <a:cs typeface="Century Gothic"/>
                <a:sym typeface="Century Gothic"/>
              </a:rPr>
              <a:t>Betsy Tengesdal,</a:t>
            </a:r>
            <a:r>
              <a:rPr lang="en" sz="1800" b="1">
                <a:solidFill>
                  <a:srgbClr val="ECF4DB"/>
                </a:solidFill>
                <a:latin typeface="Century Gothic"/>
                <a:ea typeface="Century Gothic"/>
                <a:cs typeface="Century Gothic"/>
                <a:sym typeface="Century Gothic"/>
              </a:rPr>
              <a:t> Parent, Teacher of the Deaf/HH, Behavior Consultant</a:t>
            </a:r>
            <a:r>
              <a:rPr lang="en" sz="1800" b="1" u="sng">
                <a:solidFill>
                  <a:srgbClr val="ECF4DB"/>
                </a:solidFill>
                <a:latin typeface="Century Gothic"/>
                <a:ea typeface="Century Gothic"/>
                <a:cs typeface="Century Gothic"/>
                <a:sym typeface="Century Gothic"/>
              </a:rPr>
              <a:t>    </a:t>
            </a:r>
            <a:endParaRPr sz="1800" b="1" i="0" u="sng" strike="noStrike" cap="none">
              <a:solidFill>
                <a:srgbClr val="ECF4DB"/>
              </a:solidFill>
              <a:latin typeface="Century Gothic"/>
              <a:ea typeface="Century Gothic"/>
              <a:cs typeface="Century Gothic"/>
              <a:sym typeface="Century Gothic"/>
            </a:endParaRPr>
          </a:p>
        </p:txBody>
      </p:sp>
      <p:sp>
        <p:nvSpPr>
          <p:cNvPr id="436" name="Google Shape;436;p5"/>
          <p:cNvSpPr txBox="1"/>
          <p:nvPr/>
        </p:nvSpPr>
        <p:spPr>
          <a:xfrm>
            <a:off x="435600" y="4179198"/>
            <a:ext cx="7988100" cy="264600"/>
          </a:xfrm>
          <a:prstGeom prst="rect">
            <a:avLst/>
          </a:prstGeom>
          <a:noFill/>
          <a:ln>
            <a:noFill/>
          </a:ln>
        </p:spPr>
        <p:txBody>
          <a:bodyPr spcFirstLastPara="1" wrap="square" lIns="91425" tIns="45700" rIns="91425" bIns="45700" anchor="t" anchorCtr="0">
            <a:spAutoFit/>
          </a:bodyPr>
          <a:lstStyle/>
          <a:p>
            <a:pPr marL="254000" marR="0" lvl="0" indent="-120650" algn="l" rtl="0">
              <a:lnSpc>
                <a:spcPct val="80000"/>
              </a:lnSpc>
              <a:spcBef>
                <a:spcPts val="800"/>
              </a:spcBef>
              <a:spcAft>
                <a:spcPts val="0"/>
              </a:spcAft>
              <a:buClr>
                <a:srgbClr val="ECF4DB"/>
              </a:buClr>
              <a:buSzPts val="2100"/>
              <a:buFont typeface="Noto Sans Symbols"/>
              <a:buNone/>
            </a:pPr>
            <a:endParaRPr/>
          </a:p>
        </p:txBody>
      </p:sp>
      <p:sp>
        <p:nvSpPr>
          <p:cNvPr id="437" name="Google Shape;437;p5"/>
          <p:cNvSpPr txBox="1"/>
          <p:nvPr/>
        </p:nvSpPr>
        <p:spPr>
          <a:xfrm>
            <a:off x="381900" y="2985689"/>
            <a:ext cx="8380200" cy="738900"/>
          </a:xfrm>
          <a:prstGeom prst="rect">
            <a:avLst/>
          </a:prstGeom>
          <a:noFill/>
          <a:ln>
            <a:noFill/>
          </a:ln>
        </p:spPr>
        <p:txBody>
          <a:bodyPr spcFirstLastPara="1" wrap="square" lIns="91425" tIns="91425" rIns="91425" bIns="91425" anchor="t" anchorCtr="0">
            <a:spAutoFit/>
          </a:bodyPr>
          <a:lstStyle/>
          <a:p>
            <a:pPr marL="342900" lvl="0" indent="-355600" algn="l" rtl="0">
              <a:lnSpc>
                <a:spcPct val="80000"/>
              </a:lnSpc>
              <a:spcBef>
                <a:spcPts val="800"/>
              </a:spcBef>
              <a:spcAft>
                <a:spcPts val="0"/>
              </a:spcAft>
              <a:buClr>
                <a:schemeClr val="lt1"/>
              </a:buClr>
              <a:buSzPts val="2000"/>
              <a:buFont typeface="Noto Sans Symbols"/>
              <a:buChar char="✔"/>
            </a:pPr>
            <a:r>
              <a:rPr lang="en" sz="1800" b="1" u="sng" dirty="0">
                <a:solidFill>
                  <a:srgbClr val="ECF4DB"/>
                </a:solidFill>
              </a:rPr>
              <a:t>Nancy Pajak M.S, CCC-A </a:t>
            </a:r>
            <a:r>
              <a:rPr lang="en" sz="1800" b="1" dirty="0">
                <a:solidFill>
                  <a:srgbClr val="ECF4DB"/>
                </a:solidFill>
              </a:rPr>
              <a:t>, Educational Audiologist Consultant/Liaison</a:t>
            </a:r>
            <a:endParaRPr sz="1800" b="1" dirty="0">
              <a:solidFill>
                <a:srgbClr val="ECF4DB"/>
              </a:solidFill>
            </a:endParaRPr>
          </a:p>
          <a:p>
            <a:pPr marL="342900" lvl="0" indent="0" algn="l" rtl="0">
              <a:spcBef>
                <a:spcPts val="0"/>
              </a:spcBef>
              <a:spcAft>
                <a:spcPts val="0"/>
              </a:spcAft>
              <a:buNone/>
            </a:pPr>
            <a:r>
              <a:rPr lang="en" sz="1800" b="1" dirty="0">
                <a:solidFill>
                  <a:srgbClr val="ECF4DB"/>
                </a:solidFill>
              </a:rPr>
              <a:t>Marion Downs Center</a:t>
            </a:r>
            <a:r>
              <a:rPr lang="en" sz="2000" b="1" u="sng" dirty="0">
                <a:solidFill>
                  <a:srgbClr val="ECF4DB"/>
                </a:solidFill>
                <a:latin typeface="Century Gothic"/>
                <a:ea typeface="Century Gothic"/>
                <a:cs typeface="Century Gothic"/>
                <a:sym typeface="Century Gothic"/>
              </a:rPr>
              <a:t>    </a:t>
            </a:r>
            <a:endParaRPr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22d4d79056_0_0"/>
          <p:cNvSpPr txBox="1">
            <a:spLocks noGrp="1"/>
          </p:cNvSpPr>
          <p:nvPr>
            <p:ph type="title"/>
          </p:nvPr>
        </p:nvSpPr>
        <p:spPr>
          <a:xfrm>
            <a:off x="356280" y="352790"/>
            <a:ext cx="7137300" cy="509700"/>
          </a:xfrm>
          <a:prstGeom prst="rect">
            <a:avLst/>
          </a:prstGeom>
          <a:gradFill>
            <a:gsLst>
              <a:gs pos="0">
                <a:srgbClr val="ECF4DB"/>
              </a:gs>
              <a:gs pos="100000">
                <a:srgbClr val="BFDD74"/>
              </a:gs>
            </a:gsLst>
            <a:lin ang="5400012" scaled="0"/>
          </a:gradFill>
          <a:ln w="9525" cap="rnd" cmpd="sng">
            <a:solidFill>
              <a:schemeClr val="accent1"/>
            </a:solidFill>
            <a:prstDash val="solid"/>
            <a:round/>
            <a:headEnd type="none" w="sm" len="sm"/>
            <a:tailEnd type="none" w="sm" len="sm"/>
          </a:ln>
        </p:spPr>
        <p:txBody>
          <a:bodyPr spcFirstLastPara="1" wrap="square" lIns="137150" tIns="137150" rIns="137150" bIns="137150" anchor="ctr" anchorCtr="0">
            <a:noAutofit/>
          </a:bodyPr>
          <a:lstStyle/>
          <a:p>
            <a:pPr marL="0" lvl="0" indent="0" algn="ctr" rtl="0">
              <a:lnSpc>
                <a:spcPct val="90000"/>
              </a:lnSpc>
              <a:spcBef>
                <a:spcPts val="0"/>
              </a:spcBef>
              <a:spcAft>
                <a:spcPts val="0"/>
              </a:spcAft>
              <a:buClr>
                <a:srgbClr val="262626"/>
              </a:buClr>
              <a:buSzPts val="2100"/>
              <a:buFont typeface="Gill Sans"/>
              <a:buNone/>
            </a:pPr>
            <a:r>
              <a:rPr lang="en" sz="2600" b="1">
                <a:solidFill>
                  <a:srgbClr val="002060"/>
                </a:solidFill>
              </a:rPr>
              <a:t>WEII Core Team“Pit Crew”</a:t>
            </a:r>
            <a:endParaRPr sz="2600" b="1">
              <a:solidFill>
                <a:srgbClr val="002060"/>
              </a:solidFill>
            </a:endParaRPr>
          </a:p>
        </p:txBody>
      </p:sp>
      <p:sp>
        <p:nvSpPr>
          <p:cNvPr id="443" name="Google Shape;443;g222d4d79056_0_0"/>
          <p:cNvSpPr txBox="1"/>
          <p:nvPr/>
        </p:nvSpPr>
        <p:spPr>
          <a:xfrm>
            <a:off x="86248" y="1151549"/>
            <a:ext cx="7784400" cy="708000"/>
          </a:xfrm>
          <a:prstGeom prst="rect">
            <a:avLst/>
          </a:prstGeom>
          <a:noFill/>
          <a:ln>
            <a:noFill/>
          </a:ln>
        </p:spPr>
        <p:txBody>
          <a:bodyPr spcFirstLastPara="1" wrap="square" lIns="91425" tIns="91425" rIns="91425" bIns="91425" anchor="t" anchorCtr="0">
            <a:spAutoFit/>
          </a:bodyPr>
          <a:lstStyle/>
          <a:p>
            <a:pPr marL="539750" marR="0" lvl="0" indent="-304800" algn="l" rtl="0">
              <a:lnSpc>
                <a:spcPct val="100000"/>
              </a:lnSpc>
              <a:spcBef>
                <a:spcPts val="0"/>
              </a:spcBef>
              <a:spcAft>
                <a:spcPts val="0"/>
              </a:spcAft>
              <a:buClr>
                <a:schemeClr val="lt1"/>
              </a:buClr>
              <a:buSzPts val="1700"/>
              <a:buFont typeface="Noto Sans Symbols"/>
              <a:buChar char="✔"/>
            </a:pPr>
            <a:r>
              <a:rPr lang="en" sz="1700" b="1" i="0" u="sng" strike="noStrike" cap="none">
                <a:solidFill>
                  <a:srgbClr val="ECF4DB"/>
                </a:solidFill>
                <a:latin typeface="Century Gothic"/>
                <a:ea typeface="Century Gothic"/>
                <a:cs typeface="Century Gothic"/>
                <a:sym typeface="Century Gothic"/>
              </a:rPr>
              <a:t>Judy Juengel</a:t>
            </a:r>
            <a:r>
              <a:rPr lang="en" sz="1700" b="1" i="0" u="none" strike="noStrike" cap="none">
                <a:solidFill>
                  <a:srgbClr val="ECF4DB"/>
                </a:solidFill>
                <a:latin typeface="Century Gothic"/>
                <a:ea typeface="Century Gothic"/>
                <a:cs typeface="Century Gothic"/>
                <a:sym typeface="Century Gothic"/>
              </a:rPr>
              <a:t>, M.S.,Wyoming Department of Health, Early Intervention and Education Program (EIEP),   Part C Coordinator</a:t>
            </a:r>
            <a:endParaRPr sz="1700" b="1" i="0" u="none" strike="noStrike" cap="none">
              <a:solidFill>
                <a:srgbClr val="ECF4DB"/>
              </a:solidFill>
              <a:latin typeface="Century Gothic"/>
              <a:ea typeface="Century Gothic"/>
              <a:cs typeface="Century Gothic"/>
              <a:sym typeface="Century Gothic"/>
            </a:endParaRPr>
          </a:p>
        </p:txBody>
      </p:sp>
      <p:sp>
        <p:nvSpPr>
          <p:cNvPr id="444" name="Google Shape;444;g222d4d79056_0_0"/>
          <p:cNvSpPr txBox="1"/>
          <p:nvPr/>
        </p:nvSpPr>
        <p:spPr>
          <a:xfrm>
            <a:off x="356286" y="2299277"/>
            <a:ext cx="7838100" cy="689400"/>
          </a:xfrm>
          <a:prstGeom prst="rect">
            <a:avLst/>
          </a:prstGeom>
          <a:noFill/>
          <a:ln>
            <a:noFill/>
          </a:ln>
        </p:spPr>
        <p:txBody>
          <a:bodyPr spcFirstLastPara="1" wrap="square" lIns="0" tIns="0" rIns="0" bIns="0" anchor="t" anchorCtr="0">
            <a:noAutofit/>
          </a:bodyPr>
          <a:lstStyle/>
          <a:p>
            <a:pPr marL="285750" marR="0" lvl="0" indent="-311150" algn="l" rtl="0">
              <a:lnSpc>
                <a:spcPct val="100000"/>
              </a:lnSpc>
              <a:spcBef>
                <a:spcPts val="0"/>
              </a:spcBef>
              <a:spcAft>
                <a:spcPts val="0"/>
              </a:spcAft>
              <a:buClr>
                <a:srgbClr val="FFFFFF"/>
              </a:buClr>
              <a:buSzPts val="1800"/>
              <a:buFont typeface="Noto Sans Symbols"/>
              <a:buChar char="✔"/>
            </a:pPr>
            <a:r>
              <a:rPr lang="en" sz="1800" b="1" i="0" u="sng" strike="noStrike" cap="none">
                <a:solidFill>
                  <a:srgbClr val="ECF4DB"/>
                </a:solidFill>
                <a:latin typeface="Century Gothic"/>
                <a:ea typeface="Century Gothic"/>
                <a:cs typeface="Century Gothic"/>
                <a:sym typeface="Century Gothic"/>
              </a:rPr>
              <a:t>Dr. Kalley Ellis</a:t>
            </a:r>
            <a:r>
              <a:rPr lang="en" sz="1800" b="1" i="0" u="none" strike="noStrike" cap="none">
                <a:solidFill>
                  <a:srgbClr val="ECF4DB"/>
                </a:solidFill>
                <a:latin typeface="Century Gothic"/>
                <a:ea typeface="Century Gothic"/>
                <a:cs typeface="Century Gothic"/>
                <a:sym typeface="Century Gothic"/>
              </a:rPr>
              <a:t>, Au.D. Pediatric Audiologist CDC + Audiology, Wyoming EHDI Program Audiologist</a:t>
            </a:r>
            <a:endParaRPr sz="1800" b="1" i="0" u="none" strike="noStrike" cap="none">
              <a:solidFill>
                <a:srgbClr val="ECF4DB"/>
              </a:solidFill>
              <a:latin typeface="Century Gothic"/>
              <a:ea typeface="Century Gothic"/>
              <a:cs typeface="Century Gothic"/>
              <a:sym typeface="Century Gothic"/>
            </a:endParaRPr>
          </a:p>
        </p:txBody>
      </p:sp>
      <p:sp>
        <p:nvSpPr>
          <p:cNvPr id="445" name="Google Shape;445;g222d4d79056_0_0"/>
          <p:cNvSpPr txBox="1"/>
          <p:nvPr/>
        </p:nvSpPr>
        <p:spPr>
          <a:xfrm>
            <a:off x="356264" y="3196039"/>
            <a:ext cx="7988100" cy="1295100"/>
          </a:xfrm>
          <a:prstGeom prst="rect">
            <a:avLst/>
          </a:prstGeom>
          <a:noFill/>
          <a:ln>
            <a:noFill/>
          </a:ln>
        </p:spPr>
        <p:txBody>
          <a:bodyPr spcFirstLastPara="1" wrap="square" lIns="91425" tIns="45700" rIns="91425" bIns="45700" anchor="t" anchorCtr="0">
            <a:spAutoFit/>
          </a:bodyPr>
          <a:lstStyle/>
          <a:p>
            <a:pPr marL="254000" marR="0" lvl="0" indent="-279400" algn="l" rtl="0">
              <a:lnSpc>
                <a:spcPct val="80000"/>
              </a:lnSpc>
              <a:spcBef>
                <a:spcPts val="0"/>
              </a:spcBef>
              <a:spcAft>
                <a:spcPts val="0"/>
              </a:spcAft>
              <a:buClr>
                <a:srgbClr val="ECF4DB"/>
              </a:buClr>
              <a:buSzPts val="2500"/>
              <a:buFont typeface="Noto Sans Symbols"/>
              <a:buChar char="✔"/>
            </a:pPr>
            <a:r>
              <a:rPr lang="en" sz="1800" b="1" i="0" u="sng" strike="noStrike" cap="none" dirty="0">
                <a:solidFill>
                  <a:srgbClr val="ECF4DB"/>
                </a:solidFill>
                <a:latin typeface="Arial"/>
                <a:ea typeface="Arial"/>
                <a:cs typeface="Arial"/>
                <a:sym typeface="Arial"/>
              </a:rPr>
              <a:t>Cheryl Johnson</a:t>
            </a:r>
            <a:r>
              <a:rPr lang="en" sz="1800" b="1" i="0" u="none" strike="noStrike" cap="none" dirty="0">
                <a:solidFill>
                  <a:srgbClr val="ECF4DB"/>
                </a:solidFill>
                <a:latin typeface="Arial"/>
                <a:ea typeface="Arial"/>
                <a:cs typeface="Arial"/>
                <a:sym typeface="Arial"/>
              </a:rPr>
              <a:t>, Ed.D.:  Marion Downs Center, Consultant</a:t>
            </a:r>
            <a:endParaRPr sz="1800" b="1" i="0" u="none" strike="noStrike" cap="none" dirty="0">
              <a:solidFill>
                <a:srgbClr val="ECF4DB"/>
              </a:solidFill>
              <a:latin typeface="Arial"/>
              <a:ea typeface="Arial"/>
              <a:cs typeface="Arial"/>
              <a:sym typeface="Arial"/>
            </a:endParaRPr>
          </a:p>
          <a:p>
            <a:pPr marL="457200" marR="0" lvl="0" indent="0" algn="l" rtl="0">
              <a:lnSpc>
                <a:spcPct val="80000"/>
              </a:lnSpc>
              <a:spcBef>
                <a:spcPts val="0"/>
              </a:spcBef>
              <a:spcAft>
                <a:spcPts val="0"/>
              </a:spcAft>
              <a:buNone/>
            </a:pPr>
            <a:endParaRPr sz="1800" b="1" dirty="0">
              <a:solidFill>
                <a:srgbClr val="ECF4DB"/>
              </a:solidFill>
            </a:endParaRPr>
          </a:p>
          <a:p>
            <a:pPr marL="254000" marR="0" lvl="0" indent="-120650" algn="l" rtl="0">
              <a:lnSpc>
                <a:spcPct val="80000"/>
              </a:lnSpc>
              <a:spcBef>
                <a:spcPts val="800"/>
              </a:spcBef>
              <a:spcAft>
                <a:spcPts val="0"/>
              </a:spcAft>
              <a:buClr>
                <a:srgbClr val="ECF4DB"/>
              </a:buClr>
              <a:buSzPts val="2100"/>
              <a:buFont typeface="Noto Sans Symbols"/>
              <a:buNone/>
            </a:pPr>
            <a:endParaRPr sz="1400" b="1" i="0" u="none" strike="noStrike" cap="none" dirty="0">
              <a:solidFill>
                <a:srgbClr val="ECF4DB"/>
              </a:solidFill>
              <a:latin typeface="Arial"/>
              <a:ea typeface="Arial"/>
              <a:cs typeface="Arial"/>
              <a:sym typeface="Arial"/>
            </a:endParaRPr>
          </a:p>
          <a:p>
            <a:pPr marL="254000" marR="0" lvl="0" indent="-273050" algn="l" rtl="0">
              <a:lnSpc>
                <a:spcPct val="80000"/>
              </a:lnSpc>
              <a:spcBef>
                <a:spcPts val="800"/>
              </a:spcBef>
              <a:spcAft>
                <a:spcPts val="0"/>
              </a:spcAft>
              <a:buClr>
                <a:srgbClr val="ECF4DB"/>
              </a:buClr>
              <a:buSzPts val="2400"/>
              <a:buFont typeface="Noto Sans Symbols"/>
              <a:buChar char="✔"/>
            </a:pPr>
            <a:r>
              <a:rPr lang="en" sz="1700" b="1" i="0" u="sng" strike="noStrike" cap="none" dirty="0">
                <a:solidFill>
                  <a:srgbClr val="ECF4DB"/>
                </a:solidFill>
                <a:latin typeface="Century Gothic"/>
                <a:ea typeface="Century Gothic"/>
                <a:cs typeface="Century Gothic"/>
                <a:sym typeface="Century Gothic"/>
              </a:rPr>
              <a:t>Sandra Abbott Gabbard</a:t>
            </a:r>
            <a:r>
              <a:rPr lang="en" sz="1700" b="1" i="0" u="none" strike="noStrike" cap="none" dirty="0">
                <a:solidFill>
                  <a:srgbClr val="ECF4DB"/>
                </a:solidFill>
                <a:latin typeface="Century Gothic"/>
                <a:ea typeface="Century Gothic"/>
                <a:cs typeface="Century Gothic"/>
                <a:sym typeface="Century Gothic"/>
              </a:rPr>
              <a:t>, Ph.D. President/CEO Marion Downs Center</a:t>
            </a:r>
            <a:endParaRPr sz="1700" dirty="0"/>
          </a:p>
        </p:txBody>
      </p:sp>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3400</TotalTime>
  <Words>6158</Words>
  <Application>Microsoft Office PowerPoint</Application>
  <PresentationFormat>On-screen Show (16:9)</PresentationFormat>
  <Paragraphs>650</Paragraphs>
  <Slides>57</Slides>
  <Notes>57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57</vt:i4>
      </vt:variant>
    </vt:vector>
  </HeadingPairs>
  <TitlesOfParts>
    <vt:vector size="68" baseType="lpstr">
      <vt:lpstr>Fira Sans Extra Condensed</vt:lpstr>
      <vt:lpstr>Century Gothic</vt:lpstr>
      <vt:lpstr>Calibri</vt:lpstr>
      <vt:lpstr>Roboto</vt:lpstr>
      <vt:lpstr>Arial</vt:lpstr>
      <vt:lpstr>Wingdings</vt:lpstr>
      <vt:lpstr>Gill Sans</vt:lpstr>
      <vt:lpstr>Fira Sans Extra Condensed Medium</vt:lpstr>
      <vt:lpstr>Noto Sans Symbols</vt:lpstr>
      <vt:lpstr>Ion</vt:lpstr>
      <vt:lpstr>1_Ion</vt:lpstr>
      <vt:lpstr>PowerPoint Presentation</vt:lpstr>
      <vt:lpstr>What’s Up With All the Post-It Notes?</vt:lpstr>
      <vt:lpstr>What’s Up With All the Post-It Notes?</vt:lpstr>
      <vt:lpstr>TODAY’S OUTCOMES</vt:lpstr>
      <vt:lpstr>PowerPoint Presentation</vt:lpstr>
      <vt:lpstr>PowerPoint Presentation</vt:lpstr>
      <vt:lpstr>WEII Core Team “Pit Crew”</vt:lpstr>
      <vt:lpstr>WEII Core Team“Pit Crew”</vt:lpstr>
      <vt:lpstr>WEII Core Team“Pit Crew”</vt:lpstr>
      <vt:lpstr>Additional WEII Larger Group Members</vt:lpstr>
      <vt:lpstr>Factors contributing TO GETTING STARTED</vt:lpstr>
      <vt:lpstr>Wyoming Early Intervention Initiative (WEII)  for Families and Their Children  Who Are Deaf or Hard of Hearing</vt:lpstr>
      <vt:lpstr>WEII Drives to Develop the “I” in EHDI</vt:lpstr>
      <vt:lpstr>PowerPoint Presentation</vt:lpstr>
      <vt:lpstr>Considerations for Wyoming</vt:lpstr>
      <vt:lpstr>Overall WEII Goal</vt:lpstr>
      <vt:lpstr>PowerPoint Presentation</vt:lpstr>
      <vt:lpstr>The TRACK built and paved…  </vt:lpstr>
      <vt:lpstr>The TRACK built and paved…  </vt:lpstr>
      <vt:lpstr>The Lane for  Appropriate Early Intervention is now being paved in Wyoming.…</vt:lpstr>
      <vt:lpstr>PowerPoint Presentation</vt:lpstr>
      <vt:lpstr>PowerPoint Presentation</vt:lpstr>
      <vt:lpstr>Our Goals Were Set and Prioritized. Monthly Small Group Work Began.</vt:lpstr>
      <vt:lpstr>Pit Stop!</vt:lpstr>
      <vt:lpstr>Wyoming Family Resource Manual</vt:lpstr>
      <vt:lpstr>PowerPoint Presentation</vt:lpstr>
      <vt:lpstr>Using Our WEII Goals the Team Created a Program of Support within WEII called: </vt:lpstr>
      <vt:lpstr>WEII Plus Program Description</vt:lpstr>
      <vt:lpstr>WEII Plus Program: Critical Component                        (the turbo boost)</vt:lpstr>
      <vt:lpstr>WEII Plus  Program  Process  </vt:lpstr>
      <vt:lpstr>WEII Plus Program:      The Gears in Motion</vt:lpstr>
      <vt:lpstr>WEII Plus Program: Under the Hood </vt:lpstr>
      <vt:lpstr>WEII Plus Program: Under the Hood </vt:lpstr>
      <vt:lpstr>   WEII Plus Program Resources Developed to Support Facilitators</vt:lpstr>
      <vt:lpstr>   WEII Plus Program Resources Developed to Support Facilitators</vt:lpstr>
      <vt:lpstr>More WEII Plus Program Resources Developed</vt:lpstr>
      <vt:lpstr>Even More WEII Plus Program Resources Developed</vt:lpstr>
      <vt:lpstr>WEII Plus Program Supports Families </vt:lpstr>
      <vt:lpstr>PowerPoint Presentation</vt:lpstr>
      <vt:lpstr>PowerPoint Presentation</vt:lpstr>
      <vt:lpstr>Timeline Overview </vt:lpstr>
      <vt:lpstr>This is our “Why”... to impact families and the providers who support them!</vt:lpstr>
      <vt:lpstr>The Road Goes on Forever!  </vt:lpstr>
      <vt:lpstr>PowerPoint Presentation</vt:lpstr>
      <vt:lpstr>Additional Information  to Take Home inlcuding Our  Contact Information </vt:lpstr>
      <vt:lpstr>Activity Time!</vt:lpstr>
      <vt:lpstr>Contact Information</vt:lpstr>
      <vt:lpstr>Contact Information</vt:lpstr>
      <vt:lpstr>Desired Outcomes of WEII</vt:lpstr>
      <vt:lpstr>More Information about our 5 Goals</vt:lpstr>
      <vt:lpstr>Goal 1: Communication</vt:lpstr>
      <vt:lpstr>Goal 2: Family to Family Support …</vt:lpstr>
      <vt:lpstr>Goal 2: Family to Family Support …</vt:lpstr>
      <vt:lpstr>Goal 3: Progress Monitoring</vt:lpstr>
      <vt:lpstr>Goal 3: Progress Monitoring…</vt:lpstr>
      <vt:lpstr>Goal 4: Professional and Parent Training</vt:lpstr>
      <vt:lpstr>Goal 5: Hearing Technology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Christie Fritz</dc:creator>
  <cp:lastModifiedBy>Christie Fritz</cp:lastModifiedBy>
  <cp:revision>29</cp:revision>
  <dcterms:modified xsi:type="dcterms:W3CDTF">2023-06-06T22:57:29Z</dcterms:modified>
</cp:coreProperties>
</file>