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360" r:id="rId2"/>
    <p:sldId id="372" r:id="rId3"/>
    <p:sldId id="416" r:id="rId4"/>
    <p:sldId id="417" r:id="rId5"/>
    <p:sldId id="374" r:id="rId6"/>
    <p:sldId id="430" r:id="rId7"/>
    <p:sldId id="297" r:id="rId8"/>
    <p:sldId id="337" r:id="rId9"/>
    <p:sldId id="309" r:id="rId10"/>
    <p:sldId id="311" r:id="rId11"/>
    <p:sldId id="376" r:id="rId12"/>
    <p:sldId id="313" r:id="rId13"/>
    <p:sldId id="316" r:id="rId14"/>
    <p:sldId id="317" r:id="rId15"/>
    <p:sldId id="299" r:id="rId16"/>
    <p:sldId id="378" r:id="rId17"/>
    <p:sldId id="341" r:id="rId18"/>
    <p:sldId id="342" r:id="rId19"/>
    <p:sldId id="343" r:id="rId20"/>
    <p:sldId id="402" r:id="rId21"/>
    <p:sldId id="345" r:id="rId22"/>
    <p:sldId id="346" r:id="rId23"/>
    <p:sldId id="396" r:id="rId24"/>
    <p:sldId id="353" r:id="rId25"/>
    <p:sldId id="354" r:id="rId26"/>
    <p:sldId id="356" r:id="rId27"/>
    <p:sldId id="436" r:id="rId28"/>
    <p:sldId id="355" r:id="rId29"/>
    <p:sldId id="389" r:id="rId30"/>
    <p:sldId id="450" r:id="rId31"/>
    <p:sldId id="435" r:id="rId32"/>
    <p:sldId id="443" r:id="rId33"/>
    <p:sldId id="414" r:id="rId34"/>
    <p:sldId id="357" r:id="rId35"/>
    <p:sldId id="419" r:id="rId36"/>
    <p:sldId id="431" r:id="rId37"/>
    <p:sldId id="361" r:id="rId38"/>
    <p:sldId id="447" r:id="rId39"/>
    <p:sldId id="362" r:id="rId40"/>
    <p:sldId id="365" r:id="rId41"/>
    <p:sldId id="366" r:id="rId42"/>
    <p:sldId id="367" r:id="rId43"/>
    <p:sldId id="364" r:id="rId44"/>
    <p:sldId id="377" r:id="rId45"/>
    <p:sldId id="280" r:id="rId46"/>
    <p:sldId id="368" r:id="rId47"/>
    <p:sldId id="404" r:id="rId48"/>
    <p:sldId id="42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4168D-DAB1-5550-093D-F53C0FBA95B5}" v="6" dt="2022-06-07T20:44:27.463"/>
    <p1510:client id="{55A38FF6-C240-2AE1-63A2-A2EAE28A4FC1}" v="413" dt="2022-06-04T20:45:10.024"/>
    <p1510:client id="{5D7E5C2F-AB68-0378-5EC6-04684DFDB0CD}" v="10" dt="2022-06-04T21:00:56.220"/>
    <p1510:client id="{73574E6C-9CD9-1F0F-3ED1-CAB0D335CA2F}" v="151" dt="2022-06-08T21:12:14.056"/>
    <p1510:client id="{9C5598BC-1065-88FC-497E-B670DEEBEFC0}" v="402" dt="2022-06-16T01:33:50.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40"/>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16168-CA46-3A44-A65C-49E44950E914}" type="datetimeFigureOut">
              <a:rPr lang="en-US" smtClean="0"/>
              <a:t>6/12/23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43142-743C-E140-95B0-96385D5E4944}" type="slidenum">
              <a:rPr lang="en-US" smtClean="0"/>
              <a:t>‹#›</a:t>
            </a:fld>
            <a:endParaRPr lang="en-US"/>
          </a:p>
        </p:txBody>
      </p:sp>
    </p:spTree>
    <p:extLst>
      <p:ext uri="{BB962C8B-B14F-4D97-AF65-F5344CB8AC3E}">
        <p14:creationId xmlns:p14="http://schemas.microsoft.com/office/powerpoint/2010/main" val="390593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0B7B07F-833E-D4BD-BD7B-262133D642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4D764E8-6DB4-F650-AEC6-FAF2A77359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a:extLst>
              <a:ext uri="{FF2B5EF4-FFF2-40B4-BE49-F238E27FC236}">
                <a16:creationId xmlns:a16="http://schemas.microsoft.com/office/drawing/2014/main" id="{EB958715-BD4F-C994-6919-40B9CA0D5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BB49D-4382-5548-9A82-A3E9DA5679E6}" type="slidenum">
              <a:rPr lang="en-US" altLang="en-US">
                <a:solidFill>
                  <a:srgbClr val="FFFFFF"/>
                </a:solidFill>
                <a:latin typeface="Arial" panose="020B0604020202020204" pitchFamily="34" charset="0"/>
              </a:rPr>
              <a:pPr>
                <a:spcBef>
                  <a:spcPct val="0"/>
                </a:spcBef>
              </a:pPr>
              <a:t>1</a:t>
            </a:fld>
            <a:endParaRPr lang="en-US" altLang="en-US">
              <a:solidFill>
                <a:srgbClr val="FFFFFF"/>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F34F4BC-7844-8853-7A4C-F8177DAE50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6C9A781-2B74-2939-5F91-2F1968BE26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our work, we know the importance of creating whole experiences for kids… the eggs don’t magically appear on the plate.  We want to related experiences wherever possible based on the developmental level of the child.  It might a field trip to the grocery store with dad to locate and buy the eggs…. Could be the chicken on the family farm…. If your parent is reading a book about a </a:t>
            </a:r>
          </a:p>
        </p:txBody>
      </p:sp>
      <p:sp>
        <p:nvSpPr>
          <p:cNvPr id="41988" name="Slide Number Placeholder 3">
            <a:extLst>
              <a:ext uri="{FF2B5EF4-FFF2-40B4-BE49-F238E27FC236}">
                <a16:creationId xmlns:a16="http://schemas.microsoft.com/office/drawing/2014/main" id="{7F09B9D5-6572-72C5-748A-D0C291EDB6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D48A5A-C425-0D43-8874-703B7F801C78}" type="slidenum">
              <a:rPr lang="en-US" altLang="en-US">
                <a:solidFill>
                  <a:srgbClr val="FFFFFF"/>
                </a:solidFill>
                <a:latin typeface="Arial" panose="020B0604020202020204" pitchFamily="34" charset="0"/>
              </a:rPr>
              <a:pPr>
                <a:spcBef>
                  <a:spcPct val="0"/>
                </a:spcBef>
              </a:pPr>
              <a:t>19</a:t>
            </a:fld>
            <a:endParaRPr lang="en-US" altLang="en-US">
              <a:solidFill>
                <a:srgbClr val="FFFFFF"/>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9E89FEC-9B0A-D32B-B712-5657879114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13C7F9EE-F53F-D02B-50F0-2A953453DE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Braille books for eye doctor offices.  There’s wonderful TED talk by Ron McCallum… blind adult, attorney who lives in Australia.  He talks about  being one of three children and the only child who was blind</a:t>
            </a:r>
          </a:p>
        </p:txBody>
      </p:sp>
      <p:sp>
        <p:nvSpPr>
          <p:cNvPr id="49156" name="Slide Number Placeholder 3">
            <a:extLst>
              <a:ext uri="{FF2B5EF4-FFF2-40B4-BE49-F238E27FC236}">
                <a16:creationId xmlns:a16="http://schemas.microsoft.com/office/drawing/2014/main" id="{84CAE3A0-E6D4-67F1-3964-7FDF43BCF9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FB292C-6B82-3342-8ECF-9FBCE7AF3834}" type="slidenum">
              <a:rPr lang="en-US" altLang="en-US">
                <a:solidFill>
                  <a:srgbClr val="FFFFFF"/>
                </a:solidFill>
                <a:latin typeface="Arial" panose="020B0604020202020204" pitchFamily="34" charset="0"/>
              </a:rPr>
              <a:pPr>
                <a:spcBef>
                  <a:spcPct val="0"/>
                </a:spcBef>
              </a:pPr>
              <a:t>22</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E165C0E-C44B-90F9-23F1-D40F6F11E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7B52E49-53B4-7AC7-985A-D82C08B59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lots of definitions out there, here’s one for your consideration</a:t>
            </a:r>
          </a:p>
        </p:txBody>
      </p:sp>
      <p:sp>
        <p:nvSpPr>
          <p:cNvPr id="18436" name="Slide Number Placeholder 3">
            <a:extLst>
              <a:ext uri="{FF2B5EF4-FFF2-40B4-BE49-F238E27FC236}">
                <a16:creationId xmlns:a16="http://schemas.microsoft.com/office/drawing/2014/main" id="{45DBA63F-140D-F025-AA45-3057CA6705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5D8585-FD9F-3D40-BBBA-A00DB6DA8867}" type="slidenum">
              <a:rPr lang="en-US" altLang="en-US">
                <a:solidFill>
                  <a:srgbClr val="FFFFFF"/>
                </a:solidFill>
                <a:latin typeface="Arial" panose="020B0604020202020204" pitchFamily="34" charset="0"/>
              </a:rPr>
              <a:pPr>
                <a:spcBef>
                  <a:spcPct val="0"/>
                </a:spcBef>
              </a:pPr>
              <a:t>7</a:t>
            </a:fld>
            <a:endParaRPr lang="en-US" altLang="en-US">
              <a:solidFill>
                <a:srgbClr val="FFFFFF"/>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3142-743C-E140-95B0-96385D5E4944}" type="slidenum">
              <a:rPr lang="en-US" smtClean="0"/>
              <a:t>9</a:t>
            </a:fld>
            <a:endParaRPr lang="en-US"/>
          </a:p>
        </p:txBody>
      </p:sp>
    </p:spTree>
    <p:extLst>
      <p:ext uri="{BB962C8B-B14F-4D97-AF65-F5344CB8AC3E}">
        <p14:creationId xmlns:p14="http://schemas.microsoft.com/office/powerpoint/2010/main" val="71652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like about this is that is really talks about literacy as part of a child’s overall development. We can’t focus on literacy by itself… for our littles, it’s part of the child’s development of skills and experience with the world.  We view this through the lens of the ECC for our guys</a:t>
            </a:r>
          </a:p>
        </p:txBody>
      </p:sp>
      <p:sp>
        <p:nvSpPr>
          <p:cNvPr id="4" name="Slide Number Placeholder 3"/>
          <p:cNvSpPr>
            <a:spLocks noGrp="1"/>
          </p:cNvSpPr>
          <p:nvPr>
            <p:ph type="sldNum" sz="quarter" idx="5"/>
          </p:nvPr>
        </p:nvSpPr>
        <p:spPr/>
        <p:txBody>
          <a:bodyPr/>
          <a:lstStyle/>
          <a:p>
            <a:fld id="{2A943142-743C-E140-95B0-96385D5E4944}" type="slidenum">
              <a:rPr lang="en-US" smtClean="0"/>
              <a:t>11</a:t>
            </a:fld>
            <a:endParaRPr lang="en-US"/>
          </a:p>
        </p:txBody>
      </p:sp>
    </p:spTree>
    <p:extLst>
      <p:ext uri="{BB962C8B-B14F-4D97-AF65-F5344CB8AC3E}">
        <p14:creationId xmlns:p14="http://schemas.microsoft.com/office/powerpoint/2010/main" val="5525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196B39F-E341-B0C8-165E-7109C0B05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1487233-05AD-3CF6-65F6-7FF2EBD681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is really the crux of what we’re going to talk about this morning.  The importance of sensory exploration, ACCESS and independence within the framework of routines based services. It’s so important of focus on sensory exploration and building these skills in our little guys.  It should really be the focus of what we do.  In NM, we’re talking a lot about the LMA for kids under age 3 and for kids with MI…sensory exploration really needs to be our focus.  Are we doing a well informed LMA for a child who has not had access to their environment? Access to tactile exploration? It’s a bigger conversation than we can have today but the development of sensory skills is a key piece of what we do from birth to 3-bith to 5. </a:t>
            </a:r>
          </a:p>
        </p:txBody>
      </p:sp>
      <p:sp>
        <p:nvSpPr>
          <p:cNvPr id="27652" name="Slide Number Placeholder 3">
            <a:extLst>
              <a:ext uri="{FF2B5EF4-FFF2-40B4-BE49-F238E27FC236}">
                <a16:creationId xmlns:a16="http://schemas.microsoft.com/office/drawing/2014/main" id="{BDBA9F7F-7F68-F5FD-F2D0-AB4FB5533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F7BE85-2005-4B46-BEE6-2C2E8D6C7EEA}" type="slidenum">
              <a:rPr lang="en-US" altLang="en-US">
                <a:solidFill>
                  <a:srgbClr val="FFFFFF"/>
                </a:solidFill>
                <a:latin typeface="Arial" panose="020B0604020202020204" pitchFamily="34" charset="0"/>
              </a:rPr>
              <a:pPr>
                <a:spcBef>
                  <a:spcPct val="0"/>
                </a:spcBef>
              </a:pPr>
              <a:t>12</a:t>
            </a:fld>
            <a:endParaRPr lang="en-US" altLang="en-US">
              <a:solidFill>
                <a:srgbClr val="FFFFFF"/>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FB34CCE-4857-8CFD-1B79-68F71CF042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F7FF73E-73A0-DA95-737D-A1B7C93E02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Long before we teach braille, we need to strengthen arms and hands and teach fine motor skills</a:t>
            </a:r>
          </a:p>
        </p:txBody>
      </p:sp>
      <p:sp>
        <p:nvSpPr>
          <p:cNvPr id="31748" name="Slide Number Placeholder 3">
            <a:extLst>
              <a:ext uri="{FF2B5EF4-FFF2-40B4-BE49-F238E27FC236}">
                <a16:creationId xmlns:a16="http://schemas.microsoft.com/office/drawing/2014/main" id="{2EDAC10D-5AAC-7001-50B8-4B893ED004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2D615F-0DFF-DF4B-85CC-E9FD3B9C2B7B}" type="slidenum">
              <a:rPr lang="en-US" altLang="en-US">
                <a:solidFill>
                  <a:srgbClr val="FFFFFF"/>
                </a:solidFill>
                <a:latin typeface="Arial" panose="020B0604020202020204" pitchFamily="34" charset="0"/>
              </a:rPr>
              <a:pPr>
                <a:spcBef>
                  <a:spcPct val="0"/>
                </a:spcBef>
              </a:pPr>
              <a:t>14</a:t>
            </a:fld>
            <a:endParaRPr lang="en-US" altLang="en-US">
              <a:solidFill>
                <a:srgbClr val="FFFFFF"/>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537527A-6C6C-8343-5428-8E79C826E4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F538136-2FF2-063E-640B-57945B3180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Through play and life experiences… we hope that’s what we’re doing… encouraging play and experiences in the family</a:t>
            </a:r>
          </a:p>
        </p:txBody>
      </p:sp>
      <p:sp>
        <p:nvSpPr>
          <p:cNvPr id="35844" name="Slide Number Placeholder 3">
            <a:extLst>
              <a:ext uri="{FF2B5EF4-FFF2-40B4-BE49-F238E27FC236}">
                <a16:creationId xmlns:a16="http://schemas.microsoft.com/office/drawing/2014/main" id="{C495D344-2EDC-6192-2931-7CFF7B032D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CC655C-1483-4B4A-A287-6809FCBD1B17}" type="slidenum">
              <a:rPr lang="en-US" altLang="en-US">
                <a:solidFill>
                  <a:srgbClr val="FFFFFF"/>
                </a:solidFill>
                <a:latin typeface="Arial" panose="020B0604020202020204" pitchFamily="34" charset="0"/>
              </a:rPr>
              <a:pPr>
                <a:spcBef>
                  <a:spcPct val="0"/>
                </a:spcBef>
              </a:pPr>
              <a:t>15</a:t>
            </a:fld>
            <a:endParaRPr lang="en-US" altLang="en-US">
              <a:solidFill>
                <a:srgbClr val="FFFFFF"/>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experiences are not meaningful, learning will not be meaningful.  For a child to be engaged, the experience must meaningful and motivating or you won’t get engagement.  No engagement…no learning.  Bruce Perry says the brain develops in a use dependent way…. They need to be engaged and a part of the experience.  Let’s look at some of the foundational skills or “crucial concepts” for literacy </a:t>
            </a:r>
          </a:p>
        </p:txBody>
      </p:sp>
      <p:sp>
        <p:nvSpPr>
          <p:cNvPr id="4" name="Slide Number Placeholder 3"/>
          <p:cNvSpPr>
            <a:spLocks noGrp="1"/>
          </p:cNvSpPr>
          <p:nvPr>
            <p:ph type="sldNum" sz="quarter" idx="5"/>
          </p:nvPr>
        </p:nvSpPr>
        <p:spPr/>
        <p:txBody>
          <a:bodyPr/>
          <a:lstStyle/>
          <a:p>
            <a:fld id="{2A943142-743C-E140-95B0-96385D5E4944}" type="slidenum">
              <a:rPr lang="en-US" smtClean="0"/>
              <a:t>16</a:t>
            </a:fld>
            <a:endParaRPr lang="en-US"/>
          </a:p>
        </p:txBody>
      </p:sp>
    </p:spTree>
    <p:extLst>
      <p:ext uri="{BB962C8B-B14F-4D97-AF65-F5344CB8AC3E}">
        <p14:creationId xmlns:p14="http://schemas.microsoft.com/office/powerpoint/2010/main" val="159477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F1DF2C0-E8A2-CDFC-6655-8178C0B083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E4688346-CB2E-AF6B-356C-0CE0227C63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Environmental: their home, extended family, daycare, that places exist outside of their homes  TIME: not 1:00, but NOW, FINISHED, NEXT, TODAY</a:t>
            </a:r>
          </a:p>
        </p:txBody>
      </p:sp>
      <p:sp>
        <p:nvSpPr>
          <p:cNvPr id="38916" name="Slide Number Placeholder 3">
            <a:extLst>
              <a:ext uri="{FF2B5EF4-FFF2-40B4-BE49-F238E27FC236}">
                <a16:creationId xmlns:a16="http://schemas.microsoft.com/office/drawing/2014/main" id="{7889FBC6-CAB9-ED9C-900A-4D1D6FD0C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411458-0AE4-7A49-977F-E1181BB8371A}" type="slidenum">
              <a:rPr lang="en-US" altLang="en-US">
                <a:solidFill>
                  <a:srgbClr val="FFFFFF"/>
                </a:solidFill>
                <a:latin typeface="Arial" panose="020B0604020202020204" pitchFamily="34" charset="0"/>
              </a:rPr>
              <a:pPr>
                <a:spcBef>
                  <a:spcPct val="0"/>
                </a:spcBef>
              </a:pPr>
              <a:t>17</a:t>
            </a:fld>
            <a:endParaRPr lang="en-US" altLang="en-US">
              <a:solidFill>
                <a:srgbClr val="FFFFFF"/>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A9AB37-A5BC-4DDF-7FA3-31BE779CAB1B}"/>
              </a:ext>
            </a:extLst>
          </p:cNvPr>
          <p:cNvSpPr>
            <a:spLocks noGrp="1" noChangeArrowheads="1"/>
          </p:cNvSpPr>
          <p:nvPr>
            <p:ph type="dt" sz="half" idx="10"/>
          </p:nvPr>
        </p:nvSpPr>
        <p:spPr>
          <a:xfrm>
            <a:off x="609600" y="6245225"/>
            <a:ext cx="2844800" cy="476250"/>
          </a:xfrm>
        </p:spPr>
        <p:txBody>
          <a:bodyPr/>
          <a:lstStyle>
            <a:lvl1pPr>
              <a:defRPr>
                <a:latin typeface="Arial" charset="0"/>
                <a:ea typeface="ヒラギノ角ゴ ProN W3" charset="0"/>
                <a:sym typeface="Arial" charset="0"/>
              </a:defRPr>
            </a:lvl1pPr>
          </a:lstStyle>
          <a:p>
            <a:pPr>
              <a:defRPr/>
            </a:pPr>
            <a:endParaRPr lang="en-US"/>
          </a:p>
        </p:txBody>
      </p:sp>
      <p:sp>
        <p:nvSpPr>
          <p:cNvPr id="8" name="Footer Placeholder 7">
            <a:extLst>
              <a:ext uri="{FF2B5EF4-FFF2-40B4-BE49-F238E27FC236}">
                <a16:creationId xmlns:a16="http://schemas.microsoft.com/office/drawing/2014/main" id="{F1B09C7D-2BFB-09E3-3104-017EB41F7BA4}"/>
              </a:ext>
            </a:extLst>
          </p:cNvPr>
          <p:cNvSpPr>
            <a:spLocks noGrp="1" noChangeArrowheads="1"/>
          </p:cNvSpPr>
          <p:nvPr>
            <p:ph type="ftr" sz="quarter" idx="11"/>
          </p:nvPr>
        </p:nvSpPr>
        <p:spPr>
          <a:xfrm>
            <a:off x="4165600" y="6245225"/>
            <a:ext cx="3860800" cy="476250"/>
          </a:xfrm>
        </p:spPr>
        <p:txBody>
          <a:bodyPr/>
          <a:lstStyle>
            <a:lvl1pPr>
              <a:defRPr>
                <a:latin typeface="Arial" charset="0"/>
                <a:ea typeface="ヒラギノ角ゴ ProN W3" charset="0"/>
                <a:sym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DEB717E5-E5EB-8EE7-7A73-03E5107CC2BF}"/>
              </a:ext>
            </a:extLst>
          </p:cNvPr>
          <p:cNvSpPr>
            <a:spLocks noGrp="1" noChangeArrowheads="1"/>
          </p:cNvSpPr>
          <p:nvPr>
            <p:ph type="sldNum" sz="quarter" idx="12"/>
          </p:nvPr>
        </p:nvSpPr>
        <p:spPr/>
        <p:txBody>
          <a:bodyPr/>
          <a:lstStyle>
            <a:lvl1pPr>
              <a:defRPr/>
            </a:lvl1pPr>
          </a:lstStyle>
          <a:p>
            <a:fld id="{9CD5776D-DF84-264A-8F98-CB6710262ECD}" type="slidenum">
              <a:rPr lang="en-US" altLang="en-US"/>
              <a:pPr/>
              <a:t>‹#›</a:t>
            </a:fld>
            <a:endParaRPr lang="en-US" altLang="en-US"/>
          </a:p>
        </p:txBody>
      </p:sp>
    </p:spTree>
    <p:extLst>
      <p:ext uri="{BB962C8B-B14F-4D97-AF65-F5344CB8AC3E}">
        <p14:creationId xmlns:p14="http://schemas.microsoft.com/office/powerpoint/2010/main" val="3041200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DFE6537-7A26-15F0-C4FC-0BA5E4E4B4C8}"/>
              </a:ext>
            </a:extLst>
          </p:cNvPr>
          <p:cNvSpPr>
            <a:spLocks noGrp="1" noChangeArrowheads="1"/>
          </p:cNvSpPr>
          <p:nvPr>
            <p:ph type="dt" sz="half" idx="10"/>
          </p:nvPr>
        </p:nvSpPr>
        <p:spPr>
          <a:xfrm>
            <a:off x="609600" y="6245225"/>
            <a:ext cx="2844800" cy="476250"/>
          </a:xfrm>
        </p:spPr>
        <p:txBody>
          <a:bodyPr/>
          <a:lstStyle>
            <a:lvl1pPr>
              <a:defRPr>
                <a:latin typeface="Arial" charset="0"/>
                <a:ea typeface="ヒラギノ角ゴ ProN W3" charset="0"/>
                <a:sym typeface="Arial" charset="0"/>
              </a:defRPr>
            </a:lvl1pPr>
          </a:lstStyle>
          <a:p>
            <a:pPr>
              <a:defRPr/>
            </a:pPr>
            <a:endParaRPr lang="en-US"/>
          </a:p>
        </p:txBody>
      </p:sp>
      <p:sp>
        <p:nvSpPr>
          <p:cNvPr id="7" name="Footer Placeholder 6">
            <a:extLst>
              <a:ext uri="{FF2B5EF4-FFF2-40B4-BE49-F238E27FC236}">
                <a16:creationId xmlns:a16="http://schemas.microsoft.com/office/drawing/2014/main" id="{A1C139F5-1D0B-1344-66C5-7078790DF6B1}"/>
              </a:ext>
            </a:extLst>
          </p:cNvPr>
          <p:cNvSpPr>
            <a:spLocks noGrp="1" noChangeArrowheads="1"/>
          </p:cNvSpPr>
          <p:nvPr>
            <p:ph type="ftr" sz="quarter" idx="11"/>
          </p:nvPr>
        </p:nvSpPr>
        <p:spPr>
          <a:xfrm>
            <a:off x="4165600" y="6245225"/>
            <a:ext cx="3860800" cy="476250"/>
          </a:xfrm>
        </p:spPr>
        <p:txBody>
          <a:bodyPr/>
          <a:lstStyle>
            <a:lvl1pPr>
              <a:defRPr>
                <a:latin typeface="Arial" charset="0"/>
                <a:ea typeface="ヒラギノ角ゴ ProN W3" charset="0"/>
                <a:sym typeface="Arial" charset="0"/>
              </a:defRPr>
            </a:lvl1pPr>
          </a:lstStyle>
          <a:p>
            <a:pPr>
              <a:defRPr/>
            </a:pPr>
            <a:endParaRPr lang="en-US"/>
          </a:p>
        </p:txBody>
      </p:sp>
      <p:sp>
        <p:nvSpPr>
          <p:cNvPr id="8" name="Slide Number Placeholder 7">
            <a:extLst>
              <a:ext uri="{FF2B5EF4-FFF2-40B4-BE49-F238E27FC236}">
                <a16:creationId xmlns:a16="http://schemas.microsoft.com/office/drawing/2014/main" id="{C5F942F4-8E2B-FAA9-1F91-2CBDE36D4F4E}"/>
              </a:ext>
            </a:extLst>
          </p:cNvPr>
          <p:cNvSpPr>
            <a:spLocks noGrp="1" noChangeArrowheads="1"/>
          </p:cNvSpPr>
          <p:nvPr>
            <p:ph type="sldNum" sz="quarter" idx="12"/>
          </p:nvPr>
        </p:nvSpPr>
        <p:spPr/>
        <p:txBody>
          <a:bodyPr/>
          <a:lstStyle>
            <a:lvl1pPr>
              <a:defRPr/>
            </a:lvl1pPr>
          </a:lstStyle>
          <a:p>
            <a:fld id="{8C341BAA-652E-594C-9689-38C0E0F48F6A}" type="slidenum">
              <a:rPr lang="en-US" altLang="en-US"/>
              <a:pPr/>
              <a:t>‹#›</a:t>
            </a:fld>
            <a:endParaRPr lang="en-US" altLang="en-US"/>
          </a:p>
        </p:txBody>
      </p:sp>
    </p:spTree>
    <p:extLst>
      <p:ext uri="{BB962C8B-B14F-4D97-AF65-F5344CB8AC3E}">
        <p14:creationId xmlns:p14="http://schemas.microsoft.com/office/powerpoint/2010/main" val="31280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6/12/23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www.pathstoliteracy.org/" TargetMode="External"/><Relationship Id="rId3" Type="http://schemas.openxmlformats.org/officeDocument/2006/relationships/hyperlink" Target="http://families.naeyc.org/article/12-thing-babies-learn-when-we-read-them" TargetMode="External"/><Relationship Id="rId7" Type="http://schemas.openxmlformats.org/officeDocument/2006/relationships/hyperlink" Target="http://www.wonderbaby.org/" TargetMode="External"/><Relationship Id="rId2" Type="http://schemas.openxmlformats.org/officeDocument/2006/relationships/hyperlink" Target="http://www.adifferentkindofvision.blogspot.com/" TargetMode="External"/><Relationship Id="rId1" Type="http://schemas.openxmlformats.org/officeDocument/2006/relationships/slideLayout" Target="../slideLayouts/slideLayout2.xml"/><Relationship Id="rId6" Type="http://schemas.openxmlformats.org/officeDocument/2006/relationships/hyperlink" Target="http://www.tsbvi.edu/Education/activities.htm" TargetMode="External"/><Relationship Id="rId5" Type="http://schemas.openxmlformats.org/officeDocument/2006/relationships/hyperlink" Target="http://www.walearning.com/" TargetMode="External"/><Relationship Id="rId4" Type="http://schemas.openxmlformats.org/officeDocument/2006/relationships/hyperlink" Target="http://www.nationaldb.org/literac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mailto:Luannestordahl@nmsbvi.k12.nm.u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a:extLst>
              <a:ext uri="{FF2B5EF4-FFF2-40B4-BE49-F238E27FC236}">
                <a16:creationId xmlns:a16="http://schemas.microsoft.com/office/drawing/2014/main" id="{FDD20B7D-5111-1964-D2E4-2400F788A937}"/>
              </a:ext>
            </a:extLst>
          </p:cNvPr>
          <p:cNvSpPr>
            <a:spLocks noGrp="1"/>
          </p:cNvSpPr>
          <p:nvPr>
            <p:ph sz="quarter" idx="1"/>
          </p:nvPr>
        </p:nvSpPr>
        <p:spPr>
          <a:xfrm>
            <a:off x="1026544" y="152400"/>
            <a:ext cx="9489056" cy="6858000"/>
          </a:xfrm>
        </p:spPr>
        <p:txBody>
          <a:bodyPr vert="horz" lIns="91440" tIns="45720" rIns="91440" bIns="45720" rtlCol="0" anchor="t">
            <a:normAutofit/>
          </a:bodyPr>
          <a:lstStyle/>
          <a:p>
            <a:pPr algn="ctr">
              <a:buNone/>
            </a:pPr>
            <a:endParaRPr lang="en-US" altLang="en-US" sz="3600" dirty="0"/>
          </a:p>
          <a:p>
            <a:pPr algn="ctr">
              <a:buNone/>
            </a:pPr>
            <a:r>
              <a:rPr lang="en-US" altLang="en-US" sz="3600" dirty="0"/>
              <a:t>DEVELOPING A LOVE OF LITERACY: </a:t>
            </a:r>
          </a:p>
          <a:p>
            <a:pPr algn="ctr">
              <a:buNone/>
            </a:pPr>
            <a:r>
              <a:rPr lang="en-US" altLang="en-US" sz="2400" dirty="0"/>
              <a:t>THE IMPORTANCE OF ACTIVE LEARNING AND FAMILY ROUTINES</a:t>
            </a:r>
          </a:p>
          <a:p>
            <a:pPr algn="ctr" eaLnBrk="1" hangingPunct="1">
              <a:buFont typeface="Wingdings" pitchFamily="2" charset="2"/>
              <a:buNone/>
            </a:pPr>
            <a:endParaRPr lang="en-US"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dirty="0"/>
          </a:p>
          <a:p>
            <a:pPr>
              <a:buNone/>
            </a:pPr>
            <a:r>
              <a:rPr lang="en-US" altLang="en-US" dirty="0"/>
              <a:t>    </a:t>
            </a:r>
            <a:r>
              <a:rPr lang="en-US" altLang="en-US" sz="2400" dirty="0"/>
              <a:t>Luanne Stordahl</a:t>
            </a:r>
          </a:p>
          <a:p>
            <a:pPr eaLnBrk="1" hangingPunct="1">
              <a:buFont typeface="Wingdings" pitchFamily="2" charset="2"/>
              <a:buNone/>
            </a:pPr>
            <a:endParaRPr lang="en-US" altLang="en-US" sz="2400" dirty="0"/>
          </a:p>
          <a:p>
            <a:pPr>
              <a:buNone/>
            </a:pPr>
            <a:r>
              <a:rPr lang="en-US" altLang="en-US" sz="2400" dirty="0"/>
              <a:t>   The New Mexico School for the </a:t>
            </a:r>
          </a:p>
          <a:p>
            <a:pPr>
              <a:buNone/>
            </a:pPr>
            <a:r>
              <a:rPr lang="en-US" altLang="en-US" sz="2400" dirty="0"/>
              <a:t>   Blind and Visually Impaired</a:t>
            </a:r>
          </a:p>
        </p:txBody>
      </p:sp>
      <p:sp>
        <p:nvSpPr>
          <p:cNvPr id="11267" name="Slide Number Placeholder 3">
            <a:extLst>
              <a:ext uri="{FF2B5EF4-FFF2-40B4-BE49-F238E27FC236}">
                <a16:creationId xmlns:a16="http://schemas.microsoft.com/office/drawing/2014/main" id="{E53DB75E-139C-681A-FAAE-68D16C95DF0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8922C8A2-FB0C-9B43-B625-8829B370EEE3}" type="slidenum">
              <a:rPr lang="en-US" altLang="en-US" sz="1400">
                <a:solidFill>
                  <a:srgbClr val="FFFFFF"/>
                </a:solidFill>
                <a:latin typeface="Arial" panose="020B0604020202020204" pitchFamily="34" charset="0"/>
              </a:rPr>
              <a:pPr>
                <a:spcBef>
                  <a:spcPct val="0"/>
                </a:spcBef>
                <a:buClrTx/>
                <a:buSzTx/>
                <a:buFontTx/>
                <a:buNone/>
              </a:pPr>
              <a:t>1</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57C8137-A9D5-478D-8788-405B2B95B15A}"/>
              </a:ext>
            </a:extLst>
          </p:cNvPr>
          <p:cNvSpPr>
            <a:spLocks noGrp="1" noChangeArrowheads="1"/>
          </p:cNvSpPr>
          <p:nvPr>
            <p:ph type="title"/>
          </p:nvPr>
        </p:nvSpPr>
        <p:spPr>
          <a:xfrm>
            <a:off x="2514600" y="0"/>
            <a:ext cx="6870700" cy="1295400"/>
          </a:xfrm>
        </p:spPr>
        <p:txBody>
          <a:bodyPr>
            <a:normAutofit fontScale="90000"/>
          </a:bodyPr>
          <a:lstStyle/>
          <a:p>
            <a:pPr algn="ctr">
              <a:defRPr/>
            </a:pPr>
            <a:r>
              <a:rPr lang="en-US" sz="2400" dirty="0"/>
              <a:t>Literacy begins at birth; it doesn</a:t>
            </a:r>
            <a:r>
              <a:rPr lang="en-US" altLang="en-US" sz="2400" dirty="0"/>
              <a:t>’</a:t>
            </a:r>
            <a:r>
              <a:rPr lang="en-US" sz="2400" dirty="0"/>
              <a:t>t</a:t>
            </a:r>
            <a:r>
              <a:rPr lang="en-US" sz="4000" dirty="0"/>
              <a:t> </a:t>
            </a:r>
            <a:r>
              <a:rPr lang="en-US" sz="2400" dirty="0"/>
              <a:t>wait until a child reads her first word or until she opens her first book</a:t>
            </a:r>
          </a:p>
        </p:txBody>
      </p:sp>
      <p:sp>
        <p:nvSpPr>
          <p:cNvPr id="14339" name="Rectangle 3">
            <a:extLst>
              <a:ext uri="{FF2B5EF4-FFF2-40B4-BE49-F238E27FC236}">
                <a16:creationId xmlns:a16="http://schemas.microsoft.com/office/drawing/2014/main" id="{0A17D961-01A3-424D-845A-8D137720A9FC}"/>
              </a:ext>
            </a:extLst>
          </p:cNvPr>
          <p:cNvSpPr>
            <a:spLocks noGrp="1" noChangeArrowheads="1"/>
          </p:cNvSpPr>
          <p:nvPr>
            <p:ph sz="quarter" idx="1"/>
          </p:nvPr>
        </p:nvSpPr>
        <p:spPr>
          <a:xfrm>
            <a:off x="1905000" y="1371600"/>
            <a:ext cx="4176485" cy="5421085"/>
          </a:xfrm>
        </p:spPr>
        <p:txBody>
          <a:bodyPr vert="horz" lIns="91440" tIns="45720" rIns="91440" bIns="45720" rtlCol="0" anchor="t">
            <a:normAutofit/>
          </a:bodyPr>
          <a:lstStyle/>
          <a:p>
            <a:pPr marL="274320" indent="-274320">
              <a:lnSpc>
                <a:spcPct val="80000"/>
              </a:lnSpc>
              <a:buNone/>
              <a:defRPr/>
            </a:pPr>
            <a:endParaRPr lang="en-US" dirty="0"/>
          </a:p>
          <a:p>
            <a:pPr marL="274320" indent="-274320">
              <a:lnSpc>
                <a:spcPct val="80000"/>
              </a:lnSpc>
              <a:buFont typeface="Wingdings"/>
              <a:buChar char=""/>
              <a:defRPr/>
            </a:pPr>
            <a:endParaRPr lang="en-US" dirty="0"/>
          </a:p>
          <a:p>
            <a:pPr marL="274320" indent="-274320">
              <a:lnSpc>
                <a:spcPct val="80000"/>
              </a:lnSpc>
              <a:buFont typeface="Wingdings"/>
              <a:buChar char=""/>
              <a:defRPr/>
            </a:pPr>
            <a:r>
              <a:rPr lang="en-US" dirty="0"/>
              <a:t>1</a:t>
            </a:r>
            <a:r>
              <a:rPr lang="en-US" baseline="30000" dirty="0"/>
              <a:t>st</a:t>
            </a:r>
            <a:r>
              <a:rPr lang="en-US" dirty="0"/>
              <a:t> use of hands to grasp</a:t>
            </a:r>
          </a:p>
          <a:p>
            <a:pPr marL="274320" indent="-274320">
              <a:lnSpc>
                <a:spcPct val="80000"/>
              </a:lnSpc>
              <a:buFont typeface="Wingdings"/>
              <a:buChar char=""/>
              <a:defRPr/>
            </a:pPr>
            <a:endParaRPr lang="en-US" dirty="0"/>
          </a:p>
          <a:p>
            <a:pPr marL="274320" indent="-274320">
              <a:lnSpc>
                <a:spcPct val="80000"/>
              </a:lnSpc>
              <a:buFont typeface="Wingdings"/>
              <a:buChar char=""/>
              <a:defRPr/>
            </a:pPr>
            <a:r>
              <a:rPr lang="en-US" dirty="0"/>
              <a:t>1</a:t>
            </a:r>
            <a:r>
              <a:rPr lang="en-US" baseline="30000" dirty="0"/>
              <a:t>st</a:t>
            </a:r>
            <a:r>
              <a:rPr lang="en-US" dirty="0"/>
              <a:t> attempts to use her body to explore</a:t>
            </a:r>
          </a:p>
          <a:p>
            <a:pPr marL="274320" indent="-274320">
              <a:lnSpc>
                <a:spcPct val="80000"/>
              </a:lnSpc>
              <a:buFont typeface="Wingdings"/>
              <a:buChar char=""/>
              <a:defRPr/>
            </a:pPr>
            <a:endParaRPr lang="en-US" dirty="0"/>
          </a:p>
          <a:p>
            <a:pPr marL="274320" indent="-274320">
              <a:lnSpc>
                <a:spcPct val="80000"/>
              </a:lnSpc>
              <a:buFont typeface="Wingdings"/>
              <a:buChar char=""/>
              <a:defRPr/>
            </a:pPr>
            <a:r>
              <a:rPr lang="en-US" dirty="0"/>
              <a:t>1</a:t>
            </a:r>
            <a:r>
              <a:rPr lang="en-US" baseline="30000" dirty="0"/>
              <a:t>st</a:t>
            </a:r>
            <a:r>
              <a:rPr lang="en-US" dirty="0"/>
              <a:t> attempts to understand her experiences</a:t>
            </a:r>
          </a:p>
          <a:p>
            <a:pPr marL="274320" indent="-274320">
              <a:lnSpc>
                <a:spcPct val="80000"/>
              </a:lnSpc>
              <a:buFont typeface="Wingdings"/>
              <a:buChar char=""/>
              <a:defRPr/>
            </a:pPr>
            <a:endParaRPr lang="en-US" dirty="0"/>
          </a:p>
          <a:p>
            <a:pPr marL="274320" indent="-274320">
              <a:lnSpc>
                <a:spcPct val="80000"/>
              </a:lnSpc>
              <a:buFont typeface="Wingdings"/>
              <a:buChar char=""/>
              <a:defRPr/>
            </a:pPr>
            <a:r>
              <a:rPr lang="en-US" dirty="0"/>
              <a:t>These are all parts of the process of emerging literacy, a process that takes time and varies with children</a:t>
            </a:r>
          </a:p>
          <a:p>
            <a:pPr marL="274320" indent="-274320">
              <a:lnSpc>
                <a:spcPct val="80000"/>
              </a:lnSpc>
              <a:buFont typeface="Wingdings"/>
              <a:buChar char=""/>
              <a:defRPr/>
            </a:pPr>
            <a:endParaRPr lang="en-US" dirty="0"/>
          </a:p>
          <a:p>
            <a:pPr marL="274320" indent="-274320">
              <a:lnSpc>
                <a:spcPct val="80000"/>
              </a:lnSpc>
              <a:buFont typeface="Wingdings"/>
              <a:buChar char=""/>
              <a:defRPr/>
            </a:pPr>
            <a:endParaRPr lang="en-US" dirty="0"/>
          </a:p>
          <a:p>
            <a:pPr marL="274320" indent="-274320">
              <a:lnSpc>
                <a:spcPct val="80000"/>
              </a:lnSpc>
              <a:buNone/>
              <a:defRPr/>
            </a:pPr>
            <a:r>
              <a:rPr lang="en-US" sz="1400" dirty="0"/>
              <a:t>VIISA (2007)</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BC6F-5B4B-4F01-8265-90ADFBAE466A}"/>
              </a:ext>
            </a:extLst>
          </p:cNvPr>
          <p:cNvSpPr>
            <a:spLocks noGrp="1"/>
          </p:cNvSpPr>
          <p:nvPr>
            <p:ph type="title"/>
          </p:nvPr>
        </p:nvSpPr>
        <p:spPr>
          <a:xfrm>
            <a:off x="1981200" y="0"/>
            <a:ext cx="7467600" cy="1611085"/>
          </a:xfrm>
        </p:spPr>
        <p:txBody>
          <a:bodyPr>
            <a:normAutofit/>
          </a:bodyPr>
          <a:lstStyle/>
          <a:p>
            <a:pPr algn="ctr">
              <a:defRPr/>
            </a:pPr>
            <a:r>
              <a:rPr lang="en-US" sz="2400" dirty="0"/>
              <a:t>ZERO TO THREE</a:t>
            </a:r>
            <a:br>
              <a:rPr lang="en-US" sz="2400" dirty="0"/>
            </a:br>
            <a:r>
              <a:rPr lang="en-US" sz="2400" dirty="0"/>
              <a:t>A Window to the World:</a:t>
            </a:r>
            <a:br>
              <a:rPr lang="en-US" sz="2400" dirty="0"/>
            </a:br>
            <a:r>
              <a:rPr lang="en-US" sz="2400" dirty="0"/>
              <a:t>Early Language and Literacy Development (2011)</a:t>
            </a:r>
          </a:p>
        </p:txBody>
      </p:sp>
      <p:sp>
        <p:nvSpPr>
          <p:cNvPr id="25603" name="Content Placeholder 2">
            <a:extLst>
              <a:ext uri="{FF2B5EF4-FFF2-40B4-BE49-F238E27FC236}">
                <a16:creationId xmlns:a16="http://schemas.microsoft.com/office/drawing/2014/main" id="{FEBB00F7-48DE-E842-1FDE-E81A21AE90E0}"/>
              </a:ext>
            </a:extLst>
          </p:cNvPr>
          <p:cNvSpPr>
            <a:spLocks noGrp="1"/>
          </p:cNvSpPr>
          <p:nvPr>
            <p:ph sz="quarter" idx="1"/>
          </p:nvPr>
        </p:nvSpPr>
        <p:spPr>
          <a:xfrm>
            <a:off x="1981200" y="1865086"/>
            <a:ext cx="8730342" cy="4630511"/>
          </a:xfrm>
        </p:spPr>
        <p:txBody>
          <a:bodyPr vert="horz" lIns="91440" tIns="45720" rIns="91440" bIns="45720" rtlCol="0" anchor="t">
            <a:normAutofit/>
          </a:bodyPr>
          <a:lstStyle/>
          <a:p>
            <a:r>
              <a:rPr lang="en-US" altLang="en-US" sz="2400" dirty="0"/>
              <a:t>“The growth and development of infants and toddlers are best supported not through a set curriculum, but rather through </a:t>
            </a:r>
            <a:r>
              <a:rPr lang="en-US" altLang="en-US" sz="2400" u="sng" dirty="0"/>
              <a:t>exploration</a:t>
            </a:r>
            <a:r>
              <a:rPr lang="en-US" altLang="en-US" sz="2400" dirty="0"/>
              <a:t>, </a:t>
            </a:r>
            <a:r>
              <a:rPr lang="en-US" altLang="en-US" sz="2400" u="sng" dirty="0"/>
              <a:t>discovery</a:t>
            </a:r>
            <a:r>
              <a:rPr lang="en-US" altLang="en-US" sz="2400" dirty="0"/>
              <a:t>, and the </a:t>
            </a:r>
            <a:r>
              <a:rPr lang="en-US" altLang="en-US" sz="2400" u="sng" dirty="0"/>
              <a:t>everyday activities </a:t>
            </a:r>
            <a:r>
              <a:rPr lang="en-US" altLang="en-US" sz="2400" dirty="0"/>
              <a:t>in which they interact with adults around them.”</a:t>
            </a:r>
          </a:p>
          <a:p>
            <a:r>
              <a:rPr lang="en-US" altLang="en-US" sz="2400" dirty="0"/>
              <a:t>“A child can only achieve competency in essential school readiness skills—such as language and early literacy—when he has begun to experience and master </a:t>
            </a:r>
            <a:r>
              <a:rPr lang="en-US" altLang="en-US" sz="2400" u="sng" dirty="0"/>
              <a:t>all the domains of development</a:t>
            </a:r>
            <a:r>
              <a:rPr lang="en-US" altLang="en-US" sz="2400" dirty="0"/>
              <a:t>. These include cognitive, social, emotional, and physical development, as well as noncognitive areas such as motivation to read and persistence in learning.”</a:t>
            </a:r>
          </a:p>
        </p:txBody>
      </p:sp>
      <p:sp>
        <p:nvSpPr>
          <p:cNvPr id="25604" name="Slide Number Placeholder 3">
            <a:extLst>
              <a:ext uri="{FF2B5EF4-FFF2-40B4-BE49-F238E27FC236}">
                <a16:creationId xmlns:a16="http://schemas.microsoft.com/office/drawing/2014/main" id="{7B71D797-6210-3D57-E1E0-E84FD877067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50C5C29A-690F-F448-B123-08BBBD8EEFE8}" type="slidenum">
              <a:rPr lang="en-US" altLang="en-US" sz="1400">
                <a:solidFill>
                  <a:srgbClr val="FFFFFF"/>
                </a:solidFill>
                <a:latin typeface="Arial" panose="020B0604020202020204" pitchFamily="34" charset="0"/>
              </a:rPr>
              <a:pPr>
                <a:spcBef>
                  <a:spcPct val="0"/>
                </a:spcBef>
                <a:buClrTx/>
                <a:buSzTx/>
                <a:buFontTx/>
                <a:buNone/>
              </a:pPr>
              <a:t>11</a:t>
            </a:fld>
            <a:endParaRPr lang="en-US" altLang="en-US" sz="1400">
              <a:solidFill>
                <a:srgbClr val="FFFFFF"/>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6734" name="Group 26733">
            <a:extLst>
              <a:ext uri="{FF2B5EF4-FFF2-40B4-BE49-F238E27FC236}">
                <a16:creationId xmlns:a16="http://schemas.microsoft.com/office/drawing/2014/main" id="{65B378DD-3302-4E46-B933-A3A4720E2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6735" name="Freeform 11">
              <a:extLst>
                <a:ext uri="{FF2B5EF4-FFF2-40B4-BE49-F238E27FC236}">
                  <a16:creationId xmlns:a16="http://schemas.microsoft.com/office/drawing/2014/main" id="{DFCBBDC3-1668-4E92-88DB-9D5F622F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6736" name="Freeform 12">
              <a:extLst>
                <a:ext uri="{FF2B5EF4-FFF2-40B4-BE49-F238E27FC236}">
                  <a16:creationId xmlns:a16="http://schemas.microsoft.com/office/drawing/2014/main" id="{31F8CDD4-C1DD-481E-AE1A-CECF28784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737" name="Freeform 13">
              <a:extLst>
                <a:ext uri="{FF2B5EF4-FFF2-40B4-BE49-F238E27FC236}">
                  <a16:creationId xmlns:a16="http://schemas.microsoft.com/office/drawing/2014/main" id="{EECE6682-CC9D-4055-B817-C485C070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6738" name="Freeform 14">
              <a:extLst>
                <a:ext uri="{FF2B5EF4-FFF2-40B4-BE49-F238E27FC236}">
                  <a16:creationId xmlns:a16="http://schemas.microsoft.com/office/drawing/2014/main" id="{270E295D-337F-4604-BA41-8AF78AB4B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739" name="Freeform 15">
              <a:extLst>
                <a:ext uri="{FF2B5EF4-FFF2-40B4-BE49-F238E27FC236}">
                  <a16:creationId xmlns:a16="http://schemas.microsoft.com/office/drawing/2014/main" id="{205B2E94-9D47-4E73-B43F-8C5DB94CC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6740" name="Freeform 16">
              <a:extLst>
                <a:ext uri="{FF2B5EF4-FFF2-40B4-BE49-F238E27FC236}">
                  <a16:creationId xmlns:a16="http://schemas.microsoft.com/office/drawing/2014/main" id="{525A065C-3663-45A6-B19B-D4A4525C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6741" name="Freeform 17">
              <a:extLst>
                <a:ext uri="{FF2B5EF4-FFF2-40B4-BE49-F238E27FC236}">
                  <a16:creationId xmlns:a16="http://schemas.microsoft.com/office/drawing/2014/main" id="{B2453C32-1BD0-4AD5-9A40-A76B60271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742" name="Freeform 18">
              <a:extLst>
                <a:ext uri="{FF2B5EF4-FFF2-40B4-BE49-F238E27FC236}">
                  <a16:creationId xmlns:a16="http://schemas.microsoft.com/office/drawing/2014/main" id="{09A9F5DF-D82E-49E5-B7B1-9CF50291A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6743" name="Freeform 19">
              <a:extLst>
                <a:ext uri="{FF2B5EF4-FFF2-40B4-BE49-F238E27FC236}">
                  <a16:creationId xmlns:a16="http://schemas.microsoft.com/office/drawing/2014/main" id="{F4E5C9FC-074A-4B8D-A737-4877EC56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6744" name="Freeform 20">
              <a:extLst>
                <a:ext uri="{FF2B5EF4-FFF2-40B4-BE49-F238E27FC236}">
                  <a16:creationId xmlns:a16="http://schemas.microsoft.com/office/drawing/2014/main" id="{CEEA9B79-734E-412B-AC12-F59A37CBE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745" name="Freeform 21">
              <a:extLst>
                <a:ext uri="{FF2B5EF4-FFF2-40B4-BE49-F238E27FC236}">
                  <a16:creationId xmlns:a16="http://schemas.microsoft.com/office/drawing/2014/main" id="{6680E6FE-1392-4677-96BA-2015ED50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746" name="Freeform 22">
              <a:extLst>
                <a:ext uri="{FF2B5EF4-FFF2-40B4-BE49-F238E27FC236}">
                  <a16:creationId xmlns:a16="http://schemas.microsoft.com/office/drawing/2014/main" id="{5A089533-9FE1-4EAC-90AA-A6E0423D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748" name="Group 26747">
            <a:extLst>
              <a:ext uri="{FF2B5EF4-FFF2-40B4-BE49-F238E27FC236}">
                <a16:creationId xmlns:a16="http://schemas.microsoft.com/office/drawing/2014/main" id="{B96A5ECF-03BC-41D7-9EF2-7C9F3EBD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749" name="Freeform 27">
              <a:extLst>
                <a:ext uri="{FF2B5EF4-FFF2-40B4-BE49-F238E27FC236}">
                  <a16:creationId xmlns:a16="http://schemas.microsoft.com/office/drawing/2014/main" id="{17FD984D-FF88-4F1E-A057-F87EDFB0E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750" name="Freeform 28">
              <a:extLst>
                <a:ext uri="{FF2B5EF4-FFF2-40B4-BE49-F238E27FC236}">
                  <a16:creationId xmlns:a16="http://schemas.microsoft.com/office/drawing/2014/main" id="{14512BF1-B700-4263-A407-558870DC9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751" name="Freeform 29">
              <a:extLst>
                <a:ext uri="{FF2B5EF4-FFF2-40B4-BE49-F238E27FC236}">
                  <a16:creationId xmlns:a16="http://schemas.microsoft.com/office/drawing/2014/main" id="{14B7DA2B-C0FD-4B76-9DE8-57B21ADEC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752" name="Freeform 30">
              <a:extLst>
                <a:ext uri="{FF2B5EF4-FFF2-40B4-BE49-F238E27FC236}">
                  <a16:creationId xmlns:a16="http://schemas.microsoft.com/office/drawing/2014/main" id="{3D539ACC-402B-41D7-AB55-2CA6D4AFB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753" name="Freeform 31">
              <a:extLst>
                <a:ext uri="{FF2B5EF4-FFF2-40B4-BE49-F238E27FC236}">
                  <a16:creationId xmlns:a16="http://schemas.microsoft.com/office/drawing/2014/main" id="{29ABEBE4-C03A-4F8B-9552-BE7B0756E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6754" name="Freeform 32">
              <a:extLst>
                <a:ext uri="{FF2B5EF4-FFF2-40B4-BE49-F238E27FC236}">
                  <a16:creationId xmlns:a16="http://schemas.microsoft.com/office/drawing/2014/main" id="{06F8AB47-16A6-4ACC-A359-8D11B80BA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6755" name="Freeform 33">
              <a:extLst>
                <a:ext uri="{FF2B5EF4-FFF2-40B4-BE49-F238E27FC236}">
                  <a16:creationId xmlns:a16="http://schemas.microsoft.com/office/drawing/2014/main" id="{E4EC0B00-F7F3-4124-988D-8D9355A7A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6756" name="Freeform 34">
              <a:extLst>
                <a:ext uri="{FF2B5EF4-FFF2-40B4-BE49-F238E27FC236}">
                  <a16:creationId xmlns:a16="http://schemas.microsoft.com/office/drawing/2014/main" id="{9E168AD9-9552-4A31-A112-B9CBDC27B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6757" name="Freeform 35">
              <a:extLst>
                <a:ext uri="{FF2B5EF4-FFF2-40B4-BE49-F238E27FC236}">
                  <a16:creationId xmlns:a16="http://schemas.microsoft.com/office/drawing/2014/main" id="{1239135D-B71A-4C3E-B5AF-69B712798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6758" name="Freeform 36">
              <a:extLst>
                <a:ext uri="{FF2B5EF4-FFF2-40B4-BE49-F238E27FC236}">
                  <a16:creationId xmlns:a16="http://schemas.microsoft.com/office/drawing/2014/main" id="{FD1D2D40-4C02-4265-A8E1-99128A70E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6759" name="Freeform 37">
              <a:extLst>
                <a:ext uri="{FF2B5EF4-FFF2-40B4-BE49-F238E27FC236}">
                  <a16:creationId xmlns:a16="http://schemas.microsoft.com/office/drawing/2014/main" id="{76630F5F-FA2F-49F1-8E43-2FCE32862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6760" name="Freeform 38">
              <a:extLst>
                <a:ext uri="{FF2B5EF4-FFF2-40B4-BE49-F238E27FC236}">
                  <a16:creationId xmlns:a16="http://schemas.microsoft.com/office/drawing/2014/main" id="{086AF07B-F818-436B-ACB1-79BC976AF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6762" name="Rectangle 26761">
            <a:extLst>
              <a:ext uri="{FF2B5EF4-FFF2-40B4-BE49-F238E27FC236}">
                <a16:creationId xmlns:a16="http://schemas.microsoft.com/office/drawing/2014/main" id="{32414B5A-E45A-41FB-B0D4-F2041B8E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6764" name="Freeform 6">
            <a:extLst>
              <a:ext uri="{FF2B5EF4-FFF2-40B4-BE49-F238E27FC236}">
                <a16:creationId xmlns:a16="http://schemas.microsoft.com/office/drawing/2014/main" id="{F76C9549-7E7D-41F7-9905-8211744E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16386" name="Rectangle 2">
            <a:extLst>
              <a:ext uri="{FF2B5EF4-FFF2-40B4-BE49-F238E27FC236}">
                <a16:creationId xmlns:a16="http://schemas.microsoft.com/office/drawing/2014/main" id="{7E76A621-E588-4AA8-955F-0EF95FD400B0}"/>
              </a:ext>
            </a:extLst>
          </p:cNvPr>
          <p:cNvSpPr>
            <a:spLocks noGrp="1" noChangeArrowheads="1"/>
          </p:cNvSpPr>
          <p:nvPr>
            <p:ph type="title" sz="quarter"/>
          </p:nvPr>
        </p:nvSpPr>
        <p:spPr>
          <a:xfrm>
            <a:off x="2589213" y="4161453"/>
            <a:ext cx="8915399" cy="1437195"/>
          </a:xfrm>
        </p:spPr>
        <p:txBody>
          <a:bodyPr vert="horz" lIns="91440" tIns="45720" rIns="91440" bIns="45720" rtlCol="0" anchor="b">
            <a:normAutofit/>
          </a:bodyPr>
          <a:lstStyle/>
          <a:p>
            <a:pPr>
              <a:defRPr/>
            </a:pPr>
            <a:r>
              <a:rPr lang="en-US" sz="5400"/>
              <a:t>SENSORY EXPLORATION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6386"/>
                                        </p:tgtEl>
                                        <p:attrNameLst>
                                          <p:attrName>style.visibility</p:attrName>
                                        </p:attrNameLst>
                                      </p:cBhvr>
                                      <p:to>
                                        <p:strVal val="visible"/>
                                      </p:to>
                                    </p:set>
                                    <p:animEffect transition="in" filter="fade">
                                      <p:cBhvr>
                                        <p:cTn id="7" dur="4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9706" name="Group 29705">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9707"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9708"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9709"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9710"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9711"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712"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9713"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714"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9715"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9716"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717"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9718"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9720" name="Group 29719">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721"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722"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723"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724"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725"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726"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727"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728"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9729"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9730"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9731"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9732"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9734" name="Rectangle 29733">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9736"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9738" name="Rectangle 29737">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6113A778-AFDC-43C3-B372-165E0BCF69FA}"/>
              </a:ext>
            </a:extLst>
          </p:cNvPr>
          <p:cNvSpPr>
            <a:spLocks noGrp="1" noChangeArrowheads="1"/>
          </p:cNvSpPr>
          <p:nvPr>
            <p:ph type="title"/>
          </p:nvPr>
        </p:nvSpPr>
        <p:spPr>
          <a:xfrm>
            <a:off x="649224" y="645106"/>
            <a:ext cx="3650279" cy="1259894"/>
          </a:xfrm>
        </p:spPr>
        <p:txBody>
          <a:bodyPr vert="horz" lIns="91440" tIns="45720" rIns="91440" bIns="45720" rtlCol="0" anchor="t">
            <a:normAutofit/>
          </a:bodyPr>
          <a:lstStyle/>
          <a:p>
            <a:pPr>
              <a:defRPr/>
            </a:pPr>
            <a:r>
              <a:rPr lang="en-US" dirty="0"/>
              <a:t>GROSS MOTOR SKILLS</a:t>
            </a:r>
          </a:p>
        </p:txBody>
      </p:sp>
      <p:sp>
        <p:nvSpPr>
          <p:cNvPr id="29740" name="Rectangle 29739">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9699" name="Rectangle 3">
            <a:extLst>
              <a:ext uri="{FF2B5EF4-FFF2-40B4-BE49-F238E27FC236}">
                <a16:creationId xmlns:a16="http://schemas.microsoft.com/office/drawing/2014/main" id="{CF9DC3D0-2998-0D26-244E-BA3C9AA36EE3}"/>
              </a:ext>
            </a:extLst>
          </p:cNvPr>
          <p:cNvSpPr>
            <a:spLocks noGrp="1"/>
          </p:cNvSpPr>
          <p:nvPr>
            <p:ph type="body" sz="half" idx="3"/>
          </p:nvPr>
        </p:nvSpPr>
        <p:spPr>
          <a:xfrm>
            <a:off x="649225" y="2133600"/>
            <a:ext cx="3650278" cy="4409261"/>
          </a:xfrm>
        </p:spPr>
        <p:txBody>
          <a:bodyPr vert="horz" lIns="91440" tIns="45720" rIns="91440" bIns="45720" rtlCol="0">
            <a:normAutofit/>
          </a:bodyPr>
          <a:lstStyle/>
          <a:p>
            <a:r>
              <a:rPr lang="en-US" altLang="en-US" sz="2400" dirty="0"/>
              <a:t>Movement encourages exploration</a:t>
            </a:r>
          </a:p>
          <a:p>
            <a:r>
              <a:rPr lang="en-US" altLang="en-US" sz="2400" dirty="0"/>
              <a:t>Learn about ourselves in relation to our world</a:t>
            </a:r>
          </a:p>
          <a:p>
            <a:r>
              <a:rPr lang="en-US" altLang="en-US" sz="2400" dirty="0"/>
              <a:t>Makes core, arms and hands strong</a:t>
            </a:r>
          </a:p>
          <a:p>
            <a:r>
              <a:rPr lang="en-US" altLang="en-US" sz="2400" dirty="0"/>
              <a:t>Spatial awareness</a:t>
            </a:r>
          </a:p>
          <a:p>
            <a:r>
              <a:rPr lang="en-US" altLang="en-US" sz="2400" dirty="0"/>
              <a:t>Body awareness</a:t>
            </a:r>
          </a:p>
          <a:p>
            <a:endParaRPr lang="en-US" altLang="en-US" dirty="0"/>
          </a:p>
        </p:txBody>
      </p:sp>
      <p:sp>
        <p:nvSpPr>
          <p:cNvPr id="29742"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ver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0767" name="Group 30766">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0768"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0769"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0770"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0771"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0772"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0773"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774"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0775"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776"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777"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778"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779"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781" name="Group 30780">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782"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783"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784"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785"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786"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787"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788"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789"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790"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0791"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0792"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0793"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0795" name="Rectangle 30794">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97"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9458" name="Rectangle 2">
            <a:extLst>
              <a:ext uri="{FF2B5EF4-FFF2-40B4-BE49-F238E27FC236}">
                <a16:creationId xmlns:a16="http://schemas.microsoft.com/office/drawing/2014/main" id="{3488BA0F-A4AA-4C19-B254-19485E861D28}"/>
              </a:ext>
            </a:extLst>
          </p:cNvPr>
          <p:cNvSpPr>
            <a:spLocks noGrp="1" noChangeArrowheads="1"/>
          </p:cNvSpPr>
          <p:nvPr>
            <p:ph type="title"/>
          </p:nvPr>
        </p:nvSpPr>
        <p:spPr>
          <a:xfrm>
            <a:off x="1687670" y="624110"/>
            <a:ext cx="4097302" cy="1280890"/>
          </a:xfrm>
        </p:spPr>
        <p:txBody>
          <a:bodyPr vert="horz" lIns="91440" tIns="45720" rIns="91440" bIns="45720" rtlCol="0" anchor="t">
            <a:normAutofit/>
          </a:bodyPr>
          <a:lstStyle/>
          <a:p>
            <a:pPr>
              <a:defRPr/>
            </a:pPr>
            <a:r>
              <a:rPr lang="en-US" sz="3200" dirty="0"/>
              <a:t>FINE MOTOR SKILLS</a:t>
            </a:r>
          </a:p>
        </p:txBody>
      </p:sp>
      <p:sp>
        <p:nvSpPr>
          <p:cNvPr id="30729" name="Content Placeholder 30728">
            <a:extLst>
              <a:ext uri="{FF2B5EF4-FFF2-40B4-BE49-F238E27FC236}">
                <a16:creationId xmlns:a16="http://schemas.microsoft.com/office/drawing/2014/main" id="{4577ED94-821D-88D9-FD9C-E563ADE830CA}"/>
              </a:ext>
            </a:extLst>
          </p:cNvPr>
          <p:cNvSpPr>
            <a:spLocks noGrp="1"/>
          </p:cNvSpPr>
          <p:nvPr>
            <p:ph sz="half" idx="1"/>
          </p:nvPr>
        </p:nvSpPr>
        <p:spPr>
          <a:xfrm>
            <a:off x="1228291" y="1771650"/>
            <a:ext cx="4552967" cy="4139572"/>
          </a:xfrm>
        </p:spPr>
        <p:txBody>
          <a:bodyPr vert="horz" lIns="91440" tIns="45720" rIns="91440" bIns="45720" rtlCol="0">
            <a:normAutofit/>
          </a:bodyPr>
          <a:lstStyle/>
          <a:p>
            <a:r>
              <a:rPr lang="en-US" sz="2400" dirty="0"/>
              <a:t>Developing fine motor skills helps with later reading and writing</a:t>
            </a:r>
          </a:p>
          <a:p>
            <a:r>
              <a:rPr lang="en-US" sz="2400" dirty="0"/>
              <a:t>Tactile skills are important for providing additional information and a more wholistic experience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id="{79637103-BA77-B571-7201-15ADF0CF0CA8}"/>
              </a:ext>
            </a:extLst>
          </p:cNvPr>
          <p:cNvSpPr>
            <a:spLocks noGrp="1"/>
          </p:cNvSpPr>
          <p:nvPr>
            <p:ph sz="quarter" idx="1"/>
          </p:nvPr>
        </p:nvSpPr>
        <p:spPr>
          <a:xfrm>
            <a:off x="1981200" y="1143000"/>
            <a:ext cx="8229600" cy="5715000"/>
          </a:xfrm>
        </p:spPr>
        <p:txBody>
          <a:bodyPr vert="horz" lIns="91440" tIns="45720" rIns="91440" bIns="45720" rtlCol="0" anchor="t">
            <a:normAutofit/>
          </a:bodyPr>
          <a:lstStyle/>
          <a:p>
            <a:pPr eaLnBrk="1" hangingPunct="1"/>
            <a:r>
              <a:rPr lang="en-US" altLang="en-US" sz="2800" dirty="0"/>
              <a:t>Long before children can exhibit reading and writing production skills, they begin to acquire some basic understanding of  concepts about literacy and its functions</a:t>
            </a:r>
          </a:p>
          <a:p>
            <a:r>
              <a:rPr lang="en-US" altLang="en-US" sz="2800" dirty="0"/>
              <a:t>Through play and life experiences, they learn to use </a:t>
            </a:r>
            <a:r>
              <a:rPr lang="en-US" altLang="en-US" sz="2800" u="sng" dirty="0"/>
              <a:t>symbols</a:t>
            </a:r>
            <a:r>
              <a:rPr lang="en-US" altLang="en-US" sz="2800" dirty="0"/>
              <a:t>, </a:t>
            </a:r>
            <a:r>
              <a:rPr lang="en-US" altLang="en-US" sz="2800" u="sng" dirty="0"/>
              <a:t>oral language</a:t>
            </a:r>
            <a:r>
              <a:rPr lang="en-US" altLang="en-US" sz="2800" dirty="0"/>
              <a:t>, </a:t>
            </a:r>
            <a:r>
              <a:rPr lang="en-US" altLang="en-US" sz="2800" u="sng" dirty="0"/>
              <a:t>pictures</a:t>
            </a:r>
            <a:r>
              <a:rPr lang="en-US" altLang="en-US" sz="2800" dirty="0"/>
              <a:t>, </a:t>
            </a:r>
            <a:r>
              <a:rPr lang="en-US" altLang="en-US" sz="2800" u="sng" dirty="0"/>
              <a:t>print</a:t>
            </a:r>
            <a:r>
              <a:rPr lang="en-US" altLang="en-US" sz="2800" dirty="0"/>
              <a:t>, and </a:t>
            </a:r>
            <a:r>
              <a:rPr lang="en-US" altLang="en-US" sz="2800" u="sng" dirty="0"/>
              <a:t>play</a:t>
            </a:r>
            <a:r>
              <a:rPr lang="en-US" altLang="en-US" sz="2800" dirty="0"/>
              <a:t> in a coherent mixed medium; creating and communicating meanings in a variety of ways </a:t>
            </a:r>
          </a:p>
        </p:txBody>
      </p:sp>
      <p:sp>
        <p:nvSpPr>
          <p:cNvPr id="34819" name="Slide Number Placeholder 3">
            <a:extLst>
              <a:ext uri="{FF2B5EF4-FFF2-40B4-BE49-F238E27FC236}">
                <a16:creationId xmlns:a16="http://schemas.microsoft.com/office/drawing/2014/main" id="{0C88D4D3-1D7C-8DA4-5236-3366E3FC737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37EE2542-F0C3-9542-BB91-F347D69327C2}" type="slidenum">
              <a:rPr lang="en-US" altLang="en-US" sz="1400">
                <a:solidFill>
                  <a:srgbClr val="FFFFFF"/>
                </a:solidFill>
                <a:latin typeface="Arial" panose="020B0604020202020204" pitchFamily="34" charset="0"/>
              </a:rPr>
              <a:pPr>
                <a:spcBef>
                  <a:spcPct val="0"/>
                </a:spcBef>
                <a:buClrTx/>
                <a:buSzTx/>
                <a:buFontTx/>
                <a:buNone/>
              </a:pPr>
              <a:t>15</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6871" name="Group 3687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687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687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687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687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687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687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687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687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688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688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688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688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6885" name="Group 3688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88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688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688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88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689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689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89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89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89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89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89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89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899" name="Rectangle 3689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690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36903" name="Rectangle 36902">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6905" name="Group 36904">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36906"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6907"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6908"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6909"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6910"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6911"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6912"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6913"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6914"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6915"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6916"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6917"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6919" name="Group 36918">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6920"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6921"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6922"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923"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6924"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6925"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926"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927"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928"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929"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930"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931"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933" name="Rectangle 36932">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6935"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6866" name="Rectangle 2">
            <a:extLst>
              <a:ext uri="{FF2B5EF4-FFF2-40B4-BE49-F238E27FC236}">
                <a16:creationId xmlns:a16="http://schemas.microsoft.com/office/drawing/2014/main" id="{6CDB7B2B-76FB-3BC7-BC4A-A2A4961B17C7}"/>
              </a:ext>
            </a:extLst>
          </p:cNvPr>
          <p:cNvSpPr>
            <a:spLocks noGrp="1"/>
          </p:cNvSpPr>
          <p:nvPr>
            <p:ph type="body" sz="half" idx="4294967295"/>
          </p:nvPr>
        </p:nvSpPr>
        <p:spPr>
          <a:xfrm>
            <a:off x="6423677" y="1219200"/>
            <a:ext cx="5066419" cy="3777622"/>
          </a:xfrm>
        </p:spPr>
        <p:txBody>
          <a:bodyPr vert="horz" lIns="91440" tIns="45720" rIns="91440" bIns="45720" rtlCol="0" anchor="t">
            <a:noAutofit/>
          </a:bodyPr>
          <a:lstStyle/>
          <a:p>
            <a:pPr marL="0" indent="0" algn="ctr">
              <a:buNone/>
            </a:pPr>
            <a:r>
              <a:rPr lang="en-US" altLang="en-US" sz="3600" dirty="0"/>
              <a:t>By creating a </a:t>
            </a:r>
            <a:r>
              <a:rPr lang="en-US" altLang="en-US" sz="3600" i="1" u="sng" dirty="0"/>
              <a:t>language-rich</a:t>
            </a:r>
            <a:r>
              <a:rPr lang="en-US" altLang="en-US" sz="3600" dirty="0"/>
              <a:t> environment full of </a:t>
            </a:r>
            <a:r>
              <a:rPr lang="en-US" altLang="en-US" sz="3600" i="1" u="sng" dirty="0"/>
              <a:t>meaningful</a:t>
            </a:r>
            <a:r>
              <a:rPr lang="en-US" altLang="en-US" sz="3600" i="1" dirty="0"/>
              <a:t> early experiences</a:t>
            </a:r>
            <a:r>
              <a:rPr lang="en-US" altLang="en-US" sz="3600" dirty="0"/>
              <a:t>, we can create a SOLID foundation for literacy skills</a:t>
            </a:r>
            <a:endParaRPr lang="en-US" sz="3600"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744928-AF06-46F9-9433-F2554421FCDD}"/>
              </a:ext>
            </a:extLst>
          </p:cNvPr>
          <p:cNvSpPr>
            <a:spLocks noGrp="1"/>
          </p:cNvSpPr>
          <p:nvPr>
            <p:ph type="title"/>
          </p:nvPr>
        </p:nvSpPr>
        <p:spPr>
          <a:xfrm>
            <a:off x="1904194" y="594802"/>
            <a:ext cx="8911687" cy="1280890"/>
          </a:xfrm>
        </p:spPr>
        <p:txBody>
          <a:bodyPr/>
          <a:lstStyle/>
          <a:p>
            <a:pPr algn="ctr">
              <a:defRPr/>
            </a:pPr>
            <a:r>
              <a:rPr lang="en-US" dirty="0"/>
              <a:t>CRUCIAL LITERACY CONCEPTS </a:t>
            </a:r>
            <a:br>
              <a:rPr lang="en-US" dirty="0"/>
            </a:br>
            <a:r>
              <a:rPr lang="en-US" dirty="0"/>
              <a:t>(Expanded Core Curriculum)</a:t>
            </a:r>
          </a:p>
        </p:txBody>
      </p:sp>
      <p:sp>
        <p:nvSpPr>
          <p:cNvPr id="37891" name="Content Placeholder 2">
            <a:extLst>
              <a:ext uri="{FF2B5EF4-FFF2-40B4-BE49-F238E27FC236}">
                <a16:creationId xmlns:a16="http://schemas.microsoft.com/office/drawing/2014/main" id="{40DD1655-1EB8-08E5-77CE-8FFB24BC7B5F}"/>
              </a:ext>
            </a:extLst>
          </p:cNvPr>
          <p:cNvSpPr>
            <a:spLocks noGrp="1"/>
          </p:cNvSpPr>
          <p:nvPr>
            <p:ph sz="quarter" idx="1"/>
          </p:nvPr>
        </p:nvSpPr>
        <p:spPr>
          <a:xfrm>
            <a:off x="1981200" y="2071916"/>
            <a:ext cx="7467600" cy="5309053"/>
          </a:xfrm>
        </p:spPr>
        <p:txBody>
          <a:bodyPr vert="horz" lIns="91440" tIns="45720" rIns="91440" bIns="45720" rtlCol="0" anchor="t">
            <a:normAutofit/>
          </a:bodyPr>
          <a:lstStyle/>
          <a:p>
            <a:pPr eaLnBrk="1" hangingPunct="1"/>
            <a:r>
              <a:rPr lang="en-US" altLang="en-US" sz="2400" dirty="0"/>
              <a:t>Body awareness (body parts)</a:t>
            </a:r>
          </a:p>
          <a:p>
            <a:pPr eaLnBrk="1" hangingPunct="1"/>
            <a:r>
              <a:rPr lang="en-US" altLang="en-US" sz="2400" dirty="0"/>
              <a:t>Environmental awareness</a:t>
            </a:r>
          </a:p>
          <a:p>
            <a:pPr eaLnBrk="1" hangingPunct="1"/>
            <a:r>
              <a:rPr lang="en-US" altLang="en-US" sz="2400" dirty="0"/>
              <a:t>Awareness of object characteristics (big, little, hard, soft, colors)</a:t>
            </a:r>
          </a:p>
          <a:p>
            <a:pPr eaLnBrk="1" hangingPunct="1"/>
            <a:r>
              <a:rPr lang="en-US" altLang="en-US" sz="2400" dirty="0"/>
              <a:t>Time awareness</a:t>
            </a:r>
          </a:p>
          <a:p>
            <a:pPr eaLnBrk="1" hangingPunct="1"/>
            <a:r>
              <a:rPr lang="en-US" altLang="en-US" sz="2400" dirty="0"/>
              <a:t>Spatial awareness (body in space, location words, O&amp;M)</a:t>
            </a:r>
          </a:p>
          <a:p>
            <a:pPr eaLnBrk="1" hangingPunct="1"/>
            <a:r>
              <a:rPr lang="en-US" altLang="en-US" sz="2400" dirty="0"/>
              <a:t>Actions/movement concepts (O&amp;M)</a:t>
            </a:r>
          </a:p>
        </p:txBody>
      </p:sp>
      <p:sp>
        <p:nvSpPr>
          <p:cNvPr id="37892" name="Slide Number Placeholder 3">
            <a:extLst>
              <a:ext uri="{FF2B5EF4-FFF2-40B4-BE49-F238E27FC236}">
                <a16:creationId xmlns:a16="http://schemas.microsoft.com/office/drawing/2014/main" id="{F354E6B0-ECCA-7757-03CC-03A191AB285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15F9E282-0008-BB4C-9C1F-B8707686AC09}" type="slidenum">
              <a:rPr lang="en-US" altLang="en-US" sz="1400">
                <a:solidFill>
                  <a:srgbClr val="FFFFFF"/>
                </a:solidFill>
                <a:latin typeface="Arial" panose="020B0604020202020204" pitchFamily="34" charset="0"/>
              </a:rPr>
              <a:pPr>
                <a:spcBef>
                  <a:spcPct val="0"/>
                </a:spcBef>
                <a:buClrTx/>
                <a:buSzTx/>
                <a:buFontTx/>
                <a:buNone/>
              </a:pPr>
              <a:t>17</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9947" name="Group 39946">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39948"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9949"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950"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9951"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9952"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9953"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9954"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9955"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9956"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9957"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9958"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9959"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9961" name="Group 39960">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9962"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9963"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9964"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965"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9966"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9967"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968"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9969"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9970"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971"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972"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973"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975" name="Rectangle 39974">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977"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9938" name="Content Placeholder 2">
            <a:extLst>
              <a:ext uri="{FF2B5EF4-FFF2-40B4-BE49-F238E27FC236}">
                <a16:creationId xmlns:a16="http://schemas.microsoft.com/office/drawing/2014/main" id="{D37FE7DF-748B-AE23-D30A-BCE70810DD2D}"/>
              </a:ext>
            </a:extLst>
          </p:cNvPr>
          <p:cNvSpPr>
            <a:spLocks noGrp="1"/>
          </p:cNvSpPr>
          <p:nvPr>
            <p:ph sz="quarter" idx="1"/>
          </p:nvPr>
        </p:nvSpPr>
        <p:spPr>
          <a:xfrm>
            <a:off x="6200381" y="1351087"/>
            <a:ext cx="5989611" cy="5724349"/>
          </a:xfrm>
        </p:spPr>
        <p:txBody>
          <a:bodyPr vert="horz" lIns="91440" tIns="45720" rIns="91440" bIns="45720" rtlCol="0" anchor="t">
            <a:normAutofit/>
          </a:bodyPr>
          <a:lstStyle/>
          <a:p>
            <a:pPr eaLnBrk="1" hangingPunct="1">
              <a:lnSpc>
                <a:spcPct val="90000"/>
              </a:lnSpc>
            </a:pPr>
            <a:r>
              <a:rPr lang="en-US" altLang="en-US" sz="2800" dirty="0"/>
              <a:t>Quantity (numbers, counting)</a:t>
            </a:r>
          </a:p>
          <a:p>
            <a:pPr eaLnBrk="1" hangingPunct="1">
              <a:lnSpc>
                <a:spcPct val="90000"/>
              </a:lnSpc>
            </a:pPr>
            <a:r>
              <a:rPr lang="en-US" altLang="en-US" sz="2800" dirty="0"/>
              <a:t>Symbol awareness</a:t>
            </a:r>
          </a:p>
          <a:p>
            <a:pPr eaLnBrk="1" hangingPunct="1">
              <a:lnSpc>
                <a:spcPct val="90000"/>
              </a:lnSpc>
            </a:pPr>
            <a:r>
              <a:rPr lang="en-US" altLang="en-US" sz="2800" dirty="0"/>
              <a:t>Emotional and social awareness</a:t>
            </a:r>
          </a:p>
          <a:p>
            <a:pPr marL="0" indent="0" eaLnBrk="1" hangingPunct="1">
              <a:lnSpc>
                <a:spcPct val="90000"/>
              </a:lnSpc>
              <a:buNone/>
            </a:pPr>
            <a:endParaRPr lang="en-US" altLang="en-US" sz="1500" dirty="0"/>
          </a:p>
          <a:p>
            <a:pPr>
              <a:lnSpc>
                <a:spcPct val="90000"/>
              </a:lnSpc>
            </a:pPr>
            <a:endParaRPr lang="en-US" altLang="en-US" sz="1500" dirty="0"/>
          </a:p>
          <a:p>
            <a:pPr>
              <a:lnSpc>
                <a:spcPct val="90000"/>
              </a:lnSpc>
            </a:pPr>
            <a:endParaRPr lang="en-US" altLang="en-US" sz="1500" dirty="0"/>
          </a:p>
          <a:p>
            <a:pPr marL="0" indent="0">
              <a:lnSpc>
                <a:spcPct val="90000"/>
              </a:lnSpc>
              <a:buNone/>
            </a:pPr>
            <a:endParaRPr lang="en-US" altLang="en-US" sz="1500" dirty="0"/>
          </a:p>
          <a:p>
            <a:pPr eaLnBrk="1" hangingPunct="1">
              <a:lnSpc>
                <a:spcPct val="90000"/>
              </a:lnSpc>
              <a:buFont typeface="Wingdings" pitchFamily="2" charset="2"/>
              <a:buNone/>
            </a:pPr>
            <a:r>
              <a:rPr lang="en-US" altLang="en-US" sz="1500" dirty="0"/>
              <a:t>Hall (1982)</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6C631724-CA56-CB3A-F58B-1AF04114FD83}"/>
              </a:ext>
            </a:extLst>
          </p:cNvPr>
          <p:cNvSpPr>
            <a:spLocks noGrp="1"/>
          </p:cNvSpPr>
          <p:nvPr>
            <p:ph sz="quarter" idx="1"/>
          </p:nvPr>
        </p:nvSpPr>
        <p:spPr>
          <a:xfrm>
            <a:off x="1981200" y="457200"/>
            <a:ext cx="8229600" cy="6400800"/>
          </a:xfrm>
        </p:spPr>
        <p:txBody>
          <a:bodyPr vert="horz" lIns="91440" tIns="45720" rIns="91440" bIns="45720" rtlCol="0" anchor="t">
            <a:normAutofit/>
          </a:bodyPr>
          <a:lstStyle/>
          <a:p>
            <a:pPr eaLnBrk="1" hangingPunct="1"/>
            <a:r>
              <a:rPr lang="en-US" altLang="en-US" sz="2800" dirty="0"/>
              <a:t>Create WHOLE experiences (</a:t>
            </a:r>
            <a:r>
              <a:rPr lang="en-US" altLang="en-US" sz="2800" dirty="0" err="1"/>
              <a:t>Lowfeld</a:t>
            </a:r>
            <a:r>
              <a:rPr lang="en-US" altLang="en-US" sz="2800" dirty="0"/>
              <a:t>)</a:t>
            </a:r>
          </a:p>
          <a:p>
            <a:pPr eaLnBrk="1" hangingPunct="1"/>
            <a:r>
              <a:rPr lang="en-US" altLang="en-US" sz="2800" dirty="0"/>
              <a:t>Relate experiences wherever possible (seed/tree, cooking/shopping/farm)</a:t>
            </a:r>
          </a:p>
          <a:p>
            <a:pPr eaLnBrk="1" hangingPunct="1"/>
            <a:r>
              <a:rPr lang="en-US" altLang="en-US" sz="2800" dirty="0"/>
              <a:t>Essential early vocabulary (left, right, up, down, in front of, behind, open, close) *O&amp;M</a:t>
            </a:r>
          </a:p>
          <a:p>
            <a:pPr eaLnBrk="1" hangingPunct="1"/>
            <a:r>
              <a:rPr lang="en-US" altLang="en-US" sz="2800" dirty="0"/>
              <a:t>Mangold suggested using adjectives during play that children might later encounter in reading materials (bumpy, smooth, soft, hard, rough, light, heavy, new, old, fast, slow, happy, sad, big, little, loud, quiet)</a:t>
            </a:r>
          </a:p>
        </p:txBody>
      </p:sp>
      <p:sp>
        <p:nvSpPr>
          <p:cNvPr id="40963" name="Slide Number Placeholder 3">
            <a:extLst>
              <a:ext uri="{FF2B5EF4-FFF2-40B4-BE49-F238E27FC236}">
                <a16:creationId xmlns:a16="http://schemas.microsoft.com/office/drawing/2014/main" id="{B2F21A0C-26D6-2A76-FD87-14295D573AF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19321A5A-3726-774E-864C-CC477ADC40D5}" type="slidenum">
              <a:rPr lang="en-US" altLang="en-US" sz="1400">
                <a:solidFill>
                  <a:srgbClr val="FFFFFF"/>
                </a:solidFill>
                <a:latin typeface="Arial" panose="020B0604020202020204" pitchFamily="34" charset="0"/>
              </a:rPr>
              <a:pPr>
                <a:spcBef>
                  <a:spcPct val="0"/>
                </a:spcBef>
                <a:buClrTx/>
                <a:buSzTx/>
                <a:buFontTx/>
                <a:buNone/>
              </a:pPr>
              <a:t>19</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2B77B-F09D-48B1-BB1E-D8E79D4DCA77}"/>
              </a:ext>
            </a:extLst>
          </p:cNvPr>
          <p:cNvSpPr>
            <a:spLocks noGrp="1"/>
          </p:cNvSpPr>
          <p:nvPr>
            <p:ph type="title"/>
          </p:nvPr>
        </p:nvSpPr>
        <p:spPr>
          <a:xfrm>
            <a:off x="1046019" y="942108"/>
            <a:ext cx="3256550" cy="4969113"/>
          </a:xfrm>
        </p:spPr>
        <p:txBody>
          <a:bodyPr anchor="ctr">
            <a:normAutofit/>
          </a:bodyPr>
          <a:lstStyle/>
          <a:p>
            <a:pPr>
              <a:defRPr/>
            </a:pPr>
            <a:r>
              <a:rPr lang="en-US">
                <a:solidFill>
                  <a:schemeClr val="tx2">
                    <a:lumMod val="75000"/>
                  </a:schemeClr>
                </a:solidFill>
              </a:rPr>
              <a:t>NEW MEXICO	</a:t>
            </a:r>
          </a:p>
        </p:txBody>
      </p:sp>
      <p:sp>
        <p:nvSpPr>
          <p:cNvPr id="13323" name="Rectangle 13322">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3325" name="Straight Connector 13324">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327" name="Group 13326">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3328"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3329"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330"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3331"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3332"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3333"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3334"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3335"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3336"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337"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338"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3339"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3315" name="Content Placeholder 2">
            <a:extLst>
              <a:ext uri="{FF2B5EF4-FFF2-40B4-BE49-F238E27FC236}">
                <a16:creationId xmlns:a16="http://schemas.microsoft.com/office/drawing/2014/main" id="{7C59B609-4EB7-B571-CD31-635169B1BC54}"/>
              </a:ext>
            </a:extLst>
          </p:cNvPr>
          <p:cNvSpPr>
            <a:spLocks noGrp="1"/>
          </p:cNvSpPr>
          <p:nvPr>
            <p:ph sz="quarter" idx="1"/>
          </p:nvPr>
        </p:nvSpPr>
        <p:spPr>
          <a:xfrm>
            <a:off x="5049062" y="942108"/>
            <a:ext cx="6455549" cy="4969114"/>
          </a:xfrm>
        </p:spPr>
        <p:txBody>
          <a:bodyPr anchor="ctr">
            <a:normAutofit/>
          </a:bodyPr>
          <a:lstStyle/>
          <a:p>
            <a:endParaRPr lang="en-US" altLang="en-US" sz="2400" dirty="0">
              <a:solidFill>
                <a:schemeClr val="tx2">
                  <a:lumMod val="75000"/>
                </a:schemeClr>
              </a:solidFill>
            </a:endParaRPr>
          </a:p>
          <a:p>
            <a:r>
              <a:rPr lang="en-US" altLang="en-US" sz="2400" dirty="0">
                <a:solidFill>
                  <a:schemeClr val="tx2">
                    <a:lumMod val="75000"/>
                  </a:schemeClr>
                </a:solidFill>
              </a:rPr>
              <a:t>Rural state</a:t>
            </a:r>
          </a:p>
          <a:p>
            <a:r>
              <a:rPr lang="en-US" altLang="en-US" sz="2400" dirty="0">
                <a:solidFill>
                  <a:schemeClr val="tx2">
                    <a:lumMod val="75000"/>
                  </a:schemeClr>
                </a:solidFill>
              </a:rPr>
              <a:t>18 Developmental Vision Specialists</a:t>
            </a:r>
          </a:p>
          <a:p>
            <a:r>
              <a:rPr lang="en-US" altLang="en-US" sz="2400" dirty="0">
                <a:solidFill>
                  <a:schemeClr val="tx2">
                    <a:lumMod val="75000"/>
                  </a:schemeClr>
                </a:solidFill>
              </a:rPr>
              <a:t>6 O&amp;M Specialists (+6)</a:t>
            </a:r>
          </a:p>
          <a:p>
            <a:r>
              <a:rPr lang="en-US" altLang="en-US" sz="2400" dirty="0">
                <a:solidFill>
                  <a:schemeClr val="tx2">
                    <a:lumMod val="75000"/>
                  </a:schemeClr>
                </a:solidFill>
              </a:rPr>
              <a:t>Large program growth:</a:t>
            </a:r>
          </a:p>
          <a:p>
            <a:r>
              <a:rPr lang="en-US" altLang="en-US" sz="2400" dirty="0">
                <a:solidFill>
                  <a:schemeClr val="tx2">
                    <a:lumMod val="75000"/>
                  </a:schemeClr>
                </a:solidFill>
              </a:rPr>
              <a:t>2000: 40 kids served </a:t>
            </a:r>
          </a:p>
          <a:p>
            <a:r>
              <a:rPr lang="en-US" altLang="en-US" sz="2400" dirty="0">
                <a:solidFill>
                  <a:schemeClr val="tx2">
                    <a:lumMod val="75000"/>
                  </a:schemeClr>
                </a:solidFill>
              </a:rPr>
              <a:t>2019-2020: 650 active caseloads; 945 referrals</a:t>
            </a:r>
            <a:r>
              <a:rPr lang="en-US" altLang="en-US" dirty="0">
                <a:solidFill>
                  <a:schemeClr val="tx2">
                    <a:lumMod val="75000"/>
                  </a:schemeClr>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4">
            <a:extLst>
              <a:ext uri="{FF2B5EF4-FFF2-40B4-BE49-F238E27FC236}">
                <a16:creationId xmlns:a16="http://schemas.microsoft.com/office/drawing/2014/main" id="{202377C2-D3D9-AA81-33E9-7AB1B4B7912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35001" y="1324430"/>
            <a:ext cx="3654425" cy="4873625"/>
          </a:xfrm>
        </p:spPr>
      </p:pic>
      <p:sp>
        <p:nvSpPr>
          <p:cNvPr id="44035" name="Slide Number Placeholder 3">
            <a:extLst>
              <a:ext uri="{FF2B5EF4-FFF2-40B4-BE49-F238E27FC236}">
                <a16:creationId xmlns:a16="http://schemas.microsoft.com/office/drawing/2014/main" id="{999A50BE-3B93-D387-A425-C86F74CA371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2209BD46-30E5-7740-A858-A24B13AAB10F}" type="slidenum">
              <a:rPr lang="en-US" altLang="en-US" sz="1400">
                <a:solidFill>
                  <a:srgbClr val="FFFFFF"/>
                </a:solidFill>
                <a:latin typeface="Arial" panose="020B0604020202020204" pitchFamily="34" charset="0"/>
              </a:rPr>
              <a:pPr>
                <a:spcBef>
                  <a:spcPct val="0"/>
                </a:spcBef>
                <a:buClrTx/>
                <a:buSzTx/>
                <a:buFontTx/>
                <a:buNone/>
              </a:pPr>
              <a:t>20</a:t>
            </a:fld>
            <a:endParaRPr lang="en-US" altLang="en-US" sz="1400">
              <a:solidFill>
                <a:srgbClr val="FFFFFF"/>
              </a:solidFill>
              <a:latin typeface="Arial" panose="020B0604020202020204" pitchFamily="34" charset="0"/>
            </a:endParaRPr>
          </a:p>
        </p:txBody>
      </p:sp>
      <p:pic>
        <p:nvPicPr>
          <p:cNvPr id="44036" name="Picture 5">
            <a:extLst>
              <a:ext uri="{FF2B5EF4-FFF2-40B4-BE49-F238E27FC236}">
                <a16:creationId xmlns:a16="http://schemas.microsoft.com/office/drawing/2014/main" id="{DD307FAD-C291-311A-EA17-E47812BA4B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171" y="1357086"/>
            <a:ext cx="3429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4" descr="A picture containing text, cake, paper&#10;&#10;Description automatically generated">
            <a:extLst>
              <a:ext uri="{FF2B5EF4-FFF2-40B4-BE49-F238E27FC236}">
                <a16:creationId xmlns:a16="http://schemas.microsoft.com/office/drawing/2014/main" id="{4FC29888-A7FE-C8F4-11F7-508B56BFB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86056" y="1378858"/>
            <a:ext cx="3465287" cy="48191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6090" name="Rectangle 4608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a:extLst>
              <a:ext uri="{FF2B5EF4-FFF2-40B4-BE49-F238E27FC236}">
                <a16:creationId xmlns:a16="http://schemas.microsoft.com/office/drawing/2014/main" id="{6D0E626D-CF9B-4816-938F-56765BDD0992}"/>
              </a:ext>
            </a:extLst>
          </p:cNvPr>
          <p:cNvSpPr>
            <a:spLocks noGrp="1"/>
          </p:cNvSpPr>
          <p:nvPr>
            <p:ph type="title"/>
          </p:nvPr>
        </p:nvSpPr>
        <p:spPr>
          <a:xfrm>
            <a:off x="649224" y="325792"/>
            <a:ext cx="3650279" cy="1259894"/>
          </a:xfrm>
        </p:spPr>
        <p:txBody>
          <a:bodyPr>
            <a:normAutofit/>
          </a:bodyPr>
          <a:lstStyle/>
          <a:p>
            <a:pPr>
              <a:defRPr/>
            </a:pPr>
            <a:r>
              <a:rPr lang="en-US"/>
              <a:t>READ ALOUD	</a:t>
            </a:r>
          </a:p>
        </p:txBody>
      </p:sp>
      <p:sp>
        <p:nvSpPr>
          <p:cNvPr id="46092" name="Rectangle 4609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083" name="Content Placeholder 2">
            <a:extLst>
              <a:ext uri="{FF2B5EF4-FFF2-40B4-BE49-F238E27FC236}">
                <a16:creationId xmlns:a16="http://schemas.microsoft.com/office/drawing/2014/main" id="{61477979-5EB9-9F01-E179-84D12E6E8376}"/>
              </a:ext>
            </a:extLst>
          </p:cNvPr>
          <p:cNvSpPr>
            <a:spLocks noGrp="1"/>
          </p:cNvSpPr>
          <p:nvPr>
            <p:ph sz="quarter" idx="1"/>
          </p:nvPr>
        </p:nvSpPr>
        <p:spPr>
          <a:xfrm>
            <a:off x="90425" y="1923143"/>
            <a:ext cx="4796906" cy="4862339"/>
          </a:xfrm>
        </p:spPr>
        <p:txBody>
          <a:bodyPr vert="horz" lIns="91440" tIns="45720" rIns="91440" bIns="45720" rtlCol="0" anchor="t">
            <a:normAutofit/>
          </a:bodyPr>
          <a:lstStyle/>
          <a:p>
            <a:pPr algn="ctr">
              <a:lnSpc>
                <a:spcPct val="90000"/>
              </a:lnSpc>
              <a:buNone/>
            </a:pPr>
            <a:r>
              <a:rPr lang="en-US" altLang="en-US" sz="2400" dirty="0"/>
              <a:t>“The single most</a:t>
            </a:r>
            <a:endParaRPr lang="en-US" altLang="en-US" sz="2400"/>
          </a:p>
          <a:p>
            <a:pPr algn="ctr">
              <a:lnSpc>
                <a:spcPct val="90000"/>
              </a:lnSpc>
              <a:buNone/>
            </a:pPr>
            <a:r>
              <a:rPr lang="en-US" altLang="en-US" sz="2400" dirty="0"/>
              <a:t> important activity for</a:t>
            </a:r>
            <a:endParaRPr lang="en-US" altLang="en-US" sz="2400"/>
          </a:p>
          <a:p>
            <a:pPr algn="ctr">
              <a:lnSpc>
                <a:spcPct val="90000"/>
              </a:lnSpc>
              <a:buNone/>
            </a:pPr>
            <a:r>
              <a:rPr lang="en-US" altLang="en-US" sz="2400" dirty="0"/>
              <a:t> building the knowledge</a:t>
            </a:r>
            <a:endParaRPr lang="en-US" altLang="en-US" sz="2400"/>
          </a:p>
          <a:p>
            <a:pPr algn="ctr">
              <a:lnSpc>
                <a:spcPct val="90000"/>
              </a:lnSpc>
              <a:buNone/>
            </a:pPr>
            <a:r>
              <a:rPr lang="en-US" altLang="en-US" sz="2400" dirty="0"/>
              <a:t> required for eventual</a:t>
            </a:r>
            <a:endParaRPr lang="en-US" altLang="en-US" sz="2400"/>
          </a:p>
          <a:p>
            <a:pPr algn="ctr">
              <a:lnSpc>
                <a:spcPct val="90000"/>
              </a:lnSpc>
              <a:buNone/>
            </a:pPr>
            <a:r>
              <a:rPr lang="en-US" altLang="en-US" sz="2400" dirty="0"/>
              <a:t> success in reading, </a:t>
            </a:r>
            <a:endParaRPr lang="en-US" altLang="en-US" sz="2400"/>
          </a:p>
          <a:p>
            <a:pPr algn="ctr">
              <a:lnSpc>
                <a:spcPct val="90000"/>
              </a:lnSpc>
              <a:buNone/>
            </a:pPr>
            <a:r>
              <a:rPr lang="en-US" altLang="en-US" sz="2400" u="sng" dirty="0"/>
              <a:t>Is reading aloud to children</a:t>
            </a:r>
            <a:r>
              <a:rPr lang="en-US" altLang="en-US" sz="2400" dirty="0"/>
              <a:t>.” </a:t>
            </a:r>
            <a:endParaRPr lang="en-US" altLang="en-US" sz="1000" dirty="0"/>
          </a:p>
          <a:p>
            <a:pPr eaLnBrk="1" hangingPunct="1">
              <a:lnSpc>
                <a:spcPct val="90000"/>
              </a:lnSpc>
              <a:buFont typeface="Wingdings" pitchFamily="2" charset="2"/>
              <a:buNone/>
            </a:pPr>
            <a:endParaRPr lang="en-US" altLang="en-US" sz="1000"/>
          </a:p>
          <a:p>
            <a:pPr eaLnBrk="1" hangingPunct="1">
              <a:lnSpc>
                <a:spcPct val="90000"/>
              </a:lnSpc>
              <a:buFont typeface="Wingdings" pitchFamily="2" charset="2"/>
              <a:buNone/>
            </a:pPr>
            <a:endParaRPr lang="en-US" altLang="en-US" sz="1000"/>
          </a:p>
          <a:p>
            <a:pPr eaLnBrk="1" hangingPunct="1">
              <a:lnSpc>
                <a:spcPct val="90000"/>
              </a:lnSpc>
              <a:buFont typeface="Wingdings" pitchFamily="2" charset="2"/>
              <a:buNone/>
            </a:pPr>
            <a:endParaRPr lang="en-US" altLang="en-US" sz="1000"/>
          </a:p>
          <a:p>
            <a:pPr eaLnBrk="1" hangingPunct="1">
              <a:lnSpc>
                <a:spcPct val="90000"/>
              </a:lnSpc>
              <a:buFont typeface="Wingdings" pitchFamily="2" charset="2"/>
              <a:buNone/>
            </a:pPr>
            <a:endParaRPr lang="en-US" altLang="en-US" sz="1000"/>
          </a:p>
          <a:p>
            <a:pPr eaLnBrk="1" hangingPunct="1">
              <a:lnSpc>
                <a:spcPct val="90000"/>
              </a:lnSpc>
              <a:buFont typeface="Wingdings" pitchFamily="2" charset="2"/>
              <a:buNone/>
            </a:pPr>
            <a:r>
              <a:rPr lang="en-US" altLang="en-US" sz="1200" dirty="0"/>
              <a:t>Anderson, Heibert, Scott and Wilkinson, (1985)</a:t>
            </a:r>
          </a:p>
        </p:txBody>
      </p:sp>
      <p:sp>
        <p:nvSpPr>
          <p:cNvPr id="4609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id="{30B12D80-4CFB-386B-0ED8-82A973A38033}"/>
              </a:ext>
            </a:extLst>
          </p:cNvPr>
          <p:cNvSpPr>
            <a:spLocks noGrp="1"/>
          </p:cNvSpPr>
          <p:nvPr>
            <p:ph sz="quarter" idx="1"/>
          </p:nvPr>
        </p:nvSpPr>
        <p:spPr>
          <a:xfrm>
            <a:off x="1981200" y="914400"/>
            <a:ext cx="8229600" cy="5943600"/>
          </a:xfrm>
        </p:spPr>
        <p:txBody>
          <a:bodyPr vert="horz" lIns="91440" tIns="45720" rIns="91440" bIns="45720" rtlCol="0" anchor="t">
            <a:normAutofit/>
          </a:bodyPr>
          <a:lstStyle/>
          <a:p>
            <a:pPr eaLnBrk="1" hangingPunct="1"/>
            <a:r>
              <a:rPr lang="en-US" altLang="en-US" sz="2800" dirty="0"/>
              <a:t>Children with visual impairments are less likely to be read to by parents and caregivers</a:t>
            </a:r>
          </a:p>
          <a:p>
            <a:pPr eaLnBrk="1" hangingPunct="1"/>
            <a:r>
              <a:rPr lang="en-US" altLang="en-US" sz="2800" dirty="0"/>
              <a:t>Children with visual impairments are less likely to be familiar with books and how they work</a:t>
            </a:r>
          </a:p>
          <a:p>
            <a:pPr eaLnBrk="1" hangingPunct="1"/>
            <a:r>
              <a:rPr lang="en-US" altLang="en-US" sz="2800" dirty="0"/>
              <a:t>ACCESS is limited to reading materials in the home and in the community</a:t>
            </a:r>
          </a:p>
          <a:p>
            <a:pPr eaLnBrk="1" hangingPunct="1"/>
            <a:r>
              <a:rPr lang="en-US" altLang="en-US" sz="2800" dirty="0"/>
              <a:t>Braille and tactile books are not typically found in the homes of young children, nor in the community</a:t>
            </a:r>
          </a:p>
        </p:txBody>
      </p:sp>
      <p:sp>
        <p:nvSpPr>
          <p:cNvPr id="48131" name="Slide Number Placeholder 3">
            <a:extLst>
              <a:ext uri="{FF2B5EF4-FFF2-40B4-BE49-F238E27FC236}">
                <a16:creationId xmlns:a16="http://schemas.microsoft.com/office/drawing/2014/main" id="{71D8E5C3-854F-DA42-E3EE-E0E50634A3D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7E441203-C803-1B4D-ABC3-05E7820548D7}" type="slidenum">
              <a:rPr lang="en-US" altLang="en-US" sz="1400">
                <a:solidFill>
                  <a:srgbClr val="FFFFFF"/>
                </a:solidFill>
                <a:latin typeface="Arial" panose="020B0604020202020204" pitchFamily="34" charset="0"/>
              </a:rPr>
              <a:pPr>
                <a:spcBef>
                  <a:spcPct val="0"/>
                </a:spcBef>
                <a:buClrTx/>
                <a:buSzTx/>
                <a:buFontTx/>
                <a:buNone/>
              </a:pPr>
              <a:t>22</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7114" name="Group 4711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711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11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11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711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711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712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712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712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712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712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12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712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128" name="Group 4712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4712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713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713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713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713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713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713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713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713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713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713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14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7142" name="Rectangle 4714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14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7106" name="Content Placeholder 2">
            <a:extLst>
              <a:ext uri="{FF2B5EF4-FFF2-40B4-BE49-F238E27FC236}">
                <a16:creationId xmlns:a16="http://schemas.microsoft.com/office/drawing/2014/main" id="{14FA1BD5-CCF7-D99B-DDD9-2E170C3550DC}"/>
              </a:ext>
            </a:extLst>
          </p:cNvPr>
          <p:cNvSpPr>
            <a:spLocks noGrp="1"/>
          </p:cNvSpPr>
          <p:nvPr>
            <p:ph sz="quarter" idx="1"/>
          </p:nvPr>
        </p:nvSpPr>
        <p:spPr>
          <a:xfrm>
            <a:off x="6394648" y="1364343"/>
            <a:ext cx="5066419" cy="5170993"/>
          </a:xfrm>
        </p:spPr>
        <p:txBody>
          <a:bodyPr vert="horz" lIns="91440" tIns="45720" rIns="91440" bIns="45720" rtlCol="0" anchor="t">
            <a:noAutofit/>
          </a:bodyPr>
          <a:lstStyle/>
          <a:p>
            <a:r>
              <a:rPr lang="en-US" altLang="en-US" sz="2800" i="1" dirty="0"/>
              <a:t>“I find being read to by machines a very lonely process.  I grew up with family and friends reading to me and I love the warmth and the breath and the closeness of people reading.”</a:t>
            </a:r>
          </a:p>
          <a:p>
            <a:pPr marL="0" indent="0">
              <a:buNone/>
            </a:pPr>
            <a:endParaRPr lang="en-US" altLang="en-US" sz="2800" dirty="0"/>
          </a:p>
          <a:p>
            <a:pPr marL="0" indent="0">
              <a:buNone/>
            </a:pPr>
            <a:r>
              <a:rPr lang="en-US" altLang="en-US" sz="2800" dirty="0"/>
              <a:t>                     - Ron McCallum</a:t>
            </a:r>
            <a:endParaRPr lang="en-US" dirty="0"/>
          </a:p>
          <a:p>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0204" name="Rectangle 50203">
            <a:extLst>
              <a:ext uri="{FF2B5EF4-FFF2-40B4-BE49-F238E27FC236}">
                <a16:creationId xmlns:a16="http://schemas.microsoft.com/office/drawing/2014/main" id="{9073237B-D536-4B4C-8928-3510CB0F8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a:extLst>
              <a:ext uri="{FF2B5EF4-FFF2-40B4-BE49-F238E27FC236}">
                <a16:creationId xmlns:a16="http://schemas.microsoft.com/office/drawing/2014/main" id="{F379CE79-A7E2-47FD-8403-FC8988E779B7}"/>
              </a:ext>
            </a:extLst>
          </p:cNvPr>
          <p:cNvSpPr>
            <a:spLocks noGrp="1"/>
          </p:cNvSpPr>
          <p:nvPr>
            <p:ph type="title"/>
          </p:nvPr>
        </p:nvSpPr>
        <p:spPr>
          <a:xfrm>
            <a:off x="649224" y="211178"/>
            <a:ext cx="3650279" cy="1259894"/>
          </a:xfrm>
        </p:spPr>
        <p:txBody>
          <a:bodyPr>
            <a:normAutofit/>
          </a:bodyPr>
          <a:lstStyle/>
          <a:p>
            <a:pPr>
              <a:defRPr/>
            </a:pPr>
            <a:r>
              <a:rPr lang="en-US" dirty="0"/>
              <a:t>READING</a:t>
            </a:r>
          </a:p>
        </p:txBody>
      </p:sp>
      <p:sp>
        <p:nvSpPr>
          <p:cNvPr id="50206" name="Rectangle 50205">
            <a:extLst>
              <a:ext uri="{FF2B5EF4-FFF2-40B4-BE49-F238E27FC236}">
                <a16:creationId xmlns:a16="http://schemas.microsoft.com/office/drawing/2014/main" id="{488B1383-B33A-45D9-AF5F-DD1522135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0179" name="Content Placeholder 2">
            <a:extLst>
              <a:ext uri="{FF2B5EF4-FFF2-40B4-BE49-F238E27FC236}">
                <a16:creationId xmlns:a16="http://schemas.microsoft.com/office/drawing/2014/main" id="{8F1BDE83-E39E-42FF-E8DA-26550A6C2C91}"/>
              </a:ext>
            </a:extLst>
          </p:cNvPr>
          <p:cNvSpPr>
            <a:spLocks noGrp="1"/>
          </p:cNvSpPr>
          <p:nvPr>
            <p:ph sz="quarter" idx="1"/>
          </p:nvPr>
        </p:nvSpPr>
        <p:spPr>
          <a:xfrm>
            <a:off x="649225" y="1171575"/>
            <a:ext cx="3806592" cy="5029199"/>
          </a:xfrm>
        </p:spPr>
        <p:txBody>
          <a:bodyPr vert="horz" lIns="91440" tIns="45720" rIns="91440" bIns="45720" rtlCol="0">
            <a:normAutofit/>
          </a:bodyPr>
          <a:lstStyle/>
          <a:p>
            <a:pPr eaLnBrk="1" hangingPunct="1">
              <a:lnSpc>
                <a:spcPct val="90000"/>
              </a:lnSpc>
            </a:pPr>
            <a:r>
              <a:rPr lang="en-US" altLang="en-US" dirty="0"/>
              <a:t>Print/Braille and book awareness</a:t>
            </a:r>
          </a:p>
          <a:p>
            <a:pPr eaLnBrk="1" hangingPunct="1">
              <a:lnSpc>
                <a:spcPct val="90000"/>
              </a:lnSpc>
            </a:pPr>
            <a:r>
              <a:rPr lang="en-US" altLang="en-US" dirty="0"/>
              <a:t>Use books found in the home (modify as needed)</a:t>
            </a:r>
          </a:p>
          <a:p>
            <a:pPr eaLnBrk="1" hangingPunct="1">
              <a:lnSpc>
                <a:spcPct val="90000"/>
              </a:lnSpc>
            </a:pPr>
            <a:r>
              <a:rPr lang="en-US" altLang="en-US" dirty="0"/>
              <a:t>Use favorite books of siblings</a:t>
            </a:r>
          </a:p>
          <a:p>
            <a:pPr eaLnBrk="1" hangingPunct="1">
              <a:lnSpc>
                <a:spcPct val="90000"/>
              </a:lnSpc>
            </a:pPr>
            <a:r>
              <a:rPr lang="en-US" altLang="en-US" dirty="0"/>
              <a:t>Make homemade books (story about child, about family, outings, experiences)</a:t>
            </a:r>
          </a:p>
          <a:p>
            <a:pPr eaLnBrk="1" hangingPunct="1">
              <a:lnSpc>
                <a:spcPct val="90000"/>
              </a:lnSpc>
            </a:pPr>
            <a:r>
              <a:rPr lang="en-US" altLang="en-US" dirty="0"/>
              <a:t>Twin vision books</a:t>
            </a:r>
          </a:p>
          <a:p>
            <a:pPr eaLnBrk="1" hangingPunct="1">
              <a:lnSpc>
                <a:spcPct val="90000"/>
              </a:lnSpc>
            </a:pPr>
            <a:r>
              <a:rPr lang="en-US" altLang="en-US" dirty="0"/>
              <a:t>Song books</a:t>
            </a:r>
          </a:p>
          <a:p>
            <a:pPr>
              <a:lnSpc>
                <a:spcPct val="90000"/>
              </a:lnSpc>
            </a:pPr>
            <a:r>
              <a:rPr lang="en-US" altLang="en-US" dirty="0"/>
              <a:t>Request books (food, drink, toys)</a:t>
            </a:r>
            <a:endParaRPr lang="en-US" dirty="0"/>
          </a:p>
          <a:p>
            <a:pPr>
              <a:lnSpc>
                <a:spcPct val="90000"/>
              </a:lnSpc>
            </a:pPr>
            <a:r>
              <a:rPr lang="en-US" altLang="en-US" dirty="0"/>
              <a:t>Storytelling (with child participating)</a:t>
            </a:r>
          </a:p>
        </p:txBody>
      </p:sp>
      <p:sp>
        <p:nvSpPr>
          <p:cNvPr id="50208" name="Freeform 11">
            <a:extLst>
              <a:ext uri="{FF2B5EF4-FFF2-40B4-BE49-F238E27FC236}">
                <a16:creationId xmlns:a16="http://schemas.microsoft.com/office/drawing/2014/main" id="{ADD2565E-493E-4545-99C0-2F033FAF9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8377" name="Rectangle 58376">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Title 1">
            <a:extLst>
              <a:ext uri="{FF2B5EF4-FFF2-40B4-BE49-F238E27FC236}">
                <a16:creationId xmlns:a16="http://schemas.microsoft.com/office/drawing/2014/main" id="{D1002916-ECFA-423F-86EF-0683B8F49F46}"/>
              </a:ext>
            </a:extLst>
          </p:cNvPr>
          <p:cNvSpPr>
            <a:spLocks noGrp="1"/>
          </p:cNvSpPr>
          <p:nvPr>
            <p:ph type="title"/>
          </p:nvPr>
        </p:nvSpPr>
        <p:spPr>
          <a:xfrm>
            <a:off x="1046019" y="942108"/>
            <a:ext cx="3256550" cy="4969113"/>
          </a:xfrm>
        </p:spPr>
        <p:txBody>
          <a:bodyPr anchor="ctr">
            <a:normAutofit/>
          </a:bodyPr>
          <a:lstStyle/>
          <a:p>
            <a:pPr>
              <a:defRPr/>
            </a:pPr>
            <a:r>
              <a:rPr lang="en-US">
                <a:solidFill>
                  <a:schemeClr val="tx2">
                    <a:lumMod val="75000"/>
                  </a:schemeClr>
                </a:solidFill>
              </a:rPr>
              <a:t>WRITTEN LANGUAGE</a:t>
            </a:r>
          </a:p>
        </p:txBody>
      </p:sp>
      <p:sp>
        <p:nvSpPr>
          <p:cNvPr id="58379" name="Rectangle 58378">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58381" name="Straight Connector 58380">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8383" name="Group 58382">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58384"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58385"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8386"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8387"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8388"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8389"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8390"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8391"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8392"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8393"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8394"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8395"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58371" name="Content Placeholder 2">
            <a:extLst>
              <a:ext uri="{FF2B5EF4-FFF2-40B4-BE49-F238E27FC236}">
                <a16:creationId xmlns:a16="http://schemas.microsoft.com/office/drawing/2014/main" id="{9989B288-D72F-2925-90D8-AAF6F8C989A1}"/>
              </a:ext>
            </a:extLst>
          </p:cNvPr>
          <p:cNvSpPr>
            <a:spLocks noGrp="1"/>
          </p:cNvSpPr>
          <p:nvPr>
            <p:ph sz="quarter" idx="1"/>
          </p:nvPr>
        </p:nvSpPr>
        <p:spPr>
          <a:xfrm>
            <a:off x="5049062" y="942108"/>
            <a:ext cx="6455549" cy="4969114"/>
          </a:xfrm>
        </p:spPr>
        <p:txBody>
          <a:bodyPr anchor="ctr">
            <a:normAutofit/>
          </a:bodyPr>
          <a:lstStyle/>
          <a:p>
            <a:pPr eaLnBrk="1" hangingPunct="1"/>
            <a:r>
              <a:rPr lang="en-US" altLang="en-US" sz="2400" dirty="0">
                <a:solidFill>
                  <a:schemeClr val="tx2">
                    <a:lumMod val="75000"/>
                  </a:schemeClr>
                </a:solidFill>
              </a:rPr>
              <a:t>Decreased access to appropriate materials (slate/stylus, braillewriter)</a:t>
            </a:r>
          </a:p>
          <a:p>
            <a:pPr eaLnBrk="1" hangingPunct="1"/>
            <a:r>
              <a:rPr lang="en-US" altLang="en-US" sz="2400" dirty="0">
                <a:solidFill>
                  <a:schemeClr val="tx2">
                    <a:lumMod val="75000"/>
                  </a:schemeClr>
                </a:solidFill>
              </a:rPr>
              <a:t>Decreased attention to writing activities during play</a:t>
            </a:r>
          </a:p>
          <a:p>
            <a:pPr eaLnBrk="1" hangingPunct="1"/>
            <a:r>
              <a:rPr lang="en-US" altLang="en-US" sz="2400" dirty="0">
                <a:solidFill>
                  <a:schemeClr val="tx2">
                    <a:lumMod val="75000"/>
                  </a:schemeClr>
                </a:solidFill>
              </a:rPr>
              <a:t>Delayed fine motor skills</a:t>
            </a:r>
          </a:p>
          <a:p>
            <a:pPr eaLnBrk="1" hangingPunct="1"/>
            <a:r>
              <a:rPr lang="en-US" altLang="en-US" sz="2400" dirty="0">
                <a:solidFill>
                  <a:schemeClr val="tx2">
                    <a:lumMod val="75000"/>
                  </a:schemeClr>
                </a:solidFill>
              </a:rPr>
              <a:t>Decreased incidental learning opportunities</a:t>
            </a:r>
          </a:p>
          <a:p>
            <a:pPr eaLnBrk="1" hangingPunct="1"/>
            <a:r>
              <a:rPr lang="en-US" altLang="en-US" sz="2400" dirty="0">
                <a:solidFill>
                  <a:schemeClr val="tx2">
                    <a:lumMod val="75000"/>
                  </a:schemeClr>
                </a:solidFill>
              </a:rPr>
              <a:t>May be tactually defensive</a:t>
            </a:r>
          </a:p>
          <a:p>
            <a:pPr eaLnBrk="1" hangingPunct="1"/>
            <a:endParaRPr lang="en-US" altLang="en-US">
              <a:solidFill>
                <a:schemeClr val="tx2">
                  <a:lumMod val="75000"/>
                </a:schemeClr>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9401" name="Rectangle 5940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a:extLst>
              <a:ext uri="{FF2B5EF4-FFF2-40B4-BE49-F238E27FC236}">
                <a16:creationId xmlns:a16="http://schemas.microsoft.com/office/drawing/2014/main" id="{50319F1B-6E6C-44DB-A105-5183AF789BED}"/>
              </a:ext>
            </a:extLst>
          </p:cNvPr>
          <p:cNvSpPr>
            <a:spLocks noGrp="1"/>
          </p:cNvSpPr>
          <p:nvPr>
            <p:ph type="title"/>
          </p:nvPr>
        </p:nvSpPr>
        <p:spPr>
          <a:xfrm>
            <a:off x="1433889" y="1059872"/>
            <a:ext cx="3012216" cy="4851349"/>
          </a:xfrm>
        </p:spPr>
        <p:txBody>
          <a:bodyPr>
            <a:normAutofit/>
          </a:bodyPr>
          <a:lstStyle/>
          <a:p>
            <a:pPr>
              <a:defRPr/>
            </a:pPr>
            <a:r>
              <a:rPr lang="en-US"/>
              <a:t>WRITING ACTIVITIES</a:t>
            </a:r>
          </a:p>
        </p:txBody>
      </p:sp>
      <p:sp>
        <p:nvSpPr>
          <p:cNvPr id="5940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59395" name="Content Placeholder 2">
            <a:extLst>
              <a:ext uri="{FF2B5EF4-FFF2-40B4-BE49-F238E27FC236}">
                <a16:creationId xmlns:a16="http://schemas.microsoft.com/office/drawing/2014/main" id="{95FB6C87-628C-3A54-BDE1-F08ECB2A7BC6}"/>
              </a:ext>
            </a:extLst>
          </p:cNvPr>
          <p:cNvSpPr>
            <a:spLocks noGrp="1"/>
          </p:cNvSpPr>
          <p:nvPr>
            <p:ph sz="quarter" idx="1"/>
          </p:nvPr>
        </p:nvSpPr>
        <p:spPr>
          <a:xfrm>
            <a:off x="5280368" y="319644"/>
            <a:ext cx="6224244" cy="6230206"/>
          </a:xfrm>
        </p:spPr>
        <p:txBody>
          <a:bodyPr vert="horz" lIns="91440" tIns="45720" rIns="91440" bIns="45720" rtlCol="0" anchor="t">
            <a:noAutofit/>
          </a:bodyPr>
          <a:lstStyle/>
          <a:p>
            <a:pPr eaLnBrk="1" hangingPunct="1"/>
            <a:r>
              <a:rPr lang="en-US" altLang="en-US" sz="2400" dirty="0"/>
              <a:t>Scribble in pudding, yogurt</a:t>
            </a:r>
          </a:p>
          <a:p>
            <a:pPr eaLnBrk="1" hangingPunct="1"/>
            <a:r>
              <a:rPr lang="en-US" altLang="en-US" sz="2400" dirty="0"/>
              <a:t>Window markers on light box/windows</a:t>
            </a:r>
          </a:p>
          <a:p>
            <a:pPr eaLnBrk="1" hangingPunct="1"/>
            <a:r>
              <a:rPr lang="en-US" altLang="en-US" sz="2400" dirty="0"/>
              <a:t>Braillewriter/Mountbatten</a:t>
            </a:r>
          </a:p>
          <a:p>
            <a:pPr eaLnBrk="1" hangingPunct="1"/>
            <a:r>
              <a:rPr lang="en-US" altLang="en-US" sz="2400" dirty="0"/>
              <a:t>Slate/Stylus</a:t>
            </a:r>
          </a:p>
          <a:p>
            <a:pPr eaLnBrk="1" hangingPunct="1"/>
            <a:r>
              <a:rPr lang="en-US" altLang="en-US" sz="2400" dirty="0"/>
              <a:t>Golf tee (ground tip) in Styrofoam</a:t>
            </a:r>
          </a:p>
          <a:p>
            <a:pPr eaLnBrk="1" hangingPunct="1"/>
            <a:r>
              <a:rPr lang="en-US" altLang="en-US" sz="2400" dirty="0"/>
              <a:t>Label everything!</a:t>
            </a:r>
          </a:p>
          <a:p>
            <a:r>
              <a:rPr lang="en-US" altLang="en-US" sz="2400" dirty="0"/>
              <a:t>Screen boards</a:t>
            </a:r>
          </a:p>
          <a:p>
            <a:pPr eaLnBrk="1" hangingPunct="1"/>
            <a:r>
              <a:rPr lang="en-US" altLang="en-US" sz="2400" dirty="0"/>
              <a:t>Puff paint or Wiki Sticks</a:t>
            </a:r>
          </a:p>
          <a:p>
            <a:pPr eaLnBrk="1" hangingPunct="1"/>
            <a:r>
              <a:rPr lang="en-US" altLang="en-US" sz="2400" dirty="0"/>
              <a:t>Cookie sheet</a:t>
            </a:r>
          </a:p>
          <a:p>
            <a:pPr eaLnBrk="1" hangingPunct="1"/>
            <a:r>
              <a:rPr lang="en-US" altLang="en-US" sz="2400" dirty="0"/>
              <a:t>“Write” books with child</a:t>
            </a:r>
          </a:p>
          <a:p>
            <a:pPr eaLnBrk="1" hangingPunct="1"/>
            <a:r>
              <a:rPr lang="en-US" altLang="en-US" sz="2400" dirty="0"/>
              <a:t>Paintbrushes/chalk outside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55A28D9-E151-47FC-B84D-D9610D063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1" name="Freeform 11">
              <a:extLst>
                <a:ext uri="{FF2B5EF4-FFF2-40B4-BE49-F238E27FC236}">
                  <a16:creationId xmlns:a16="http://schemas.microsoft.com/office/drawing/2014/main" id="{64ECFCDB-83FB-4F5C-B114-156BD67F5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2" name="Freeform 12">
              <a:extLst>
                <a:ext uri="{FF2B5EF4-FFF2-40B4-BE49-F238E27FC236}">
                  <a16:creationId xmlns:a16="http://schemas.microsoft.com/office/drawing/2014/main" id="{496F9AF8-17C5-4132-AA76-4F67D8BF4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3" name="Freeform 13">
              <a:extLst>
                <a:ext uri="{FF2B5EF4-FFF2-40B4-BE49-F238E27FC236}">
                  <a16:creationId xmlns:a16="http://schemas.microsoft.com/office/drawing/2014/main" id="{653E7A77-FF5C-4558-81CC-0B0EDC08F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4" name="Freeform 14">
              <a:extLst>
                <a:ext uri="{FF2B5EF4-FFF2-40B4-BE49-F238E27FC236}">
                  <a16:creationId xmlns:a16="http://schemas.microsoft.com/office/drawing/2014/main" id="{1FA6541F-DB3A-44F2-984C-7167E9195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5" name="Freeform 15">
              <a:extLst>
                <a:ext uri="{FF2B5EF4-FFF2-40B4-BE49-F238E27FC236}">
                  <a16:creationId xmlns:a16="http://schemas.microsoft.com/office/drawing/2014/main" id="{59AE21FE-824E-4977-8A96-CABE4D18F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6" name="Freeform 16">
              <a:extLst>
                <a:ext uri="{FF2B5EF4-FFF2-40B4-BE49-F238E27FC236}">
                  <a16:creationId xmlns:a16="http://schemas.microsoft.com/office/drawing/2014/main" id="{993BFD78-1A04-426D-9123-7FB3B1B5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7" name="Freeform 17">
              <a:extLst>
                <a:ext uri="{FF2B5EF4-FFF2-40B4-BE49-F238E27FC236}">
                  <a16:creationId xmlns:a16="http://schemas.microsoft.com/office/drawing/2014/main" id="{697029EE-553B-47C2-8782-A5CC7C9A2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8" name="Freeform 18">
              <a:extLst>
                <a:ext uri="{FF2B5EF4-FFF2-40B4-BE49-F238E27FC236}">
                  <a16:creationId xmlns:a16="http://schemas.microsoft.com/office/drawing/2014/main" id="{EC08902C-10C5-4E43-84D7-2C1998EB9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9" name="Freeform 19">
              <a:extLst>
                <a:ext uri="{FF2B5EF4-FFF2-40B4-BE49-F238E27FC236}">
                  <a16:creationId xmlns:a16="http://schemas.microsoft.com/office/drawing/2014/main" id="{4403B013-8CA9-497F-A644-128BF98BC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0" name="Freeform 20">
              <a:extLst>
                <a:ext uri="{FF2B5EF4-FFF2-40B4-BE49-F238E27FC236}">
                  <a16:creationId xmlns:a16="http://schemas.microsoft.com/office/drawing/2014/main" id="{731B95B8-54A8-4028-BC41-888C1389B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1" name="Freeform 21">
              <a:extLst>
                <a:ext uri="{FF2B5EF4-FFF2-40B4-BE49-F238E27FC236}">
                  <a16:creationId xmlns:a16="http://schemas.microsoft.com/office/drawing/2014/main" id="{002B5042-567E-4AD6-B2BC-02F600BE3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2" name="Freeform 22">
              <a:extLst>
                <a:ext uri="{FF2B5EF4-FFF2-40B4-BE49-F238E27FC236}">
                  <a16:creationId xmlns:a16="http://schemas.microsoft.com/office/drawing/2014/main" id="{3B674E68-B9BF-431C-B24A-76CD09E7A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4" name="Group 73">
            <a:extLst>
              <a:ext uri="{FF2B5EF4-FFF2-40B4-BE49-F238E27FC236}">
                <a16:creationId xmlns:a16="http://schemas.microsoft.com/office/drawing/2014/main" id="{468AC462-B596-49AF-ACBF-8E851D4DA8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5" name="Freeform 27">
              <a:extLst>
                <a:ext uri="{FF2B5EF4-FFF2-40B4-BE49-F238E27FC236}">
                  <a16:creationId xmlns:a16="http://schemas.microsoft.com/office/drawing/2014/main" id="{5C44928B-D175-4CF5-A0F6-EF03F0F81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6" name="Freeform 28">
              <a:extLst>
                <a:ext uri="{FF2B5EF4-FFF2-40B4-BE49-F238E27FC236}">
                  <a16:creationId xmlns:a16="http://schemas.microsoft.com/office/drawing/2014/main" id="{7D23FC46-F390-43D6-B697-25183D488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7" name="Freeform 29">
              <a:extLst>
                <a:ext uri="{FF2B5EF4-FFF2-40B4-BE49-F238E27FC236}">
                  <a16:creationId xmlns:a16="http://schemas.microsoft.com/office/drawing/2014/main" id="{2D25180D-7ADA-45FE-8151-55A55C12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8" name="Freeform 30">
              <a:extLst>
                <a:ext uri="{FF2B5EF4-FFF2-40B4-BE49-F238E27FC236}">
                  <a16:creationId xmlns:a16="http://schemas.microsoft.com/office/drawing/2014/main" id="{D23EB0E5-FE56-437C-A4C1-7F118BAF7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9" name="Freeform 31">
              <a:extLst>
                <a:ext uri="{FF2B5EF4-FFF2-40B4-BE49-F238E27FC236}">
                  <a16:creationId xmlns:a16="http://schemas.microsoft.com/office/drawing/2014/main" id="{2A1FC622-62D0-4463-A50F-5D0088803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0" name="Freeform 32">
              <a:extLst>
                <a:ext uri="{FF2B5EF4-FFF2-40B4-BE49-F238E27FC236}">
                  <a16:creationId xmlns:a16="http://schemas.microsoft.com/office/drawing/2014/main" id="{BF2B1AFF-4B85-4924-A0A4-CD6886953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1" name="Freeform 33">
              <a:extLst>
                <a:ext uri="{FF2B5EF4-FFF2-40B4-BE49-F238E27FC236}">
                  <a16:creationId xmlns:a16="http://schemas.microsoft.com/office/drawing/2014/main" id="{4F117DA4-B0EA-4519-BED3-2B390672B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2" name="Freeform 34">
              <a:extLst>
                <a:ext uri="{FF2B5EF4-FFF2-40B4-BE49-F238E27FC236}">
                  <a16:creationId xmlns:a16="http://schemas.microsoft.com/office/drawing/2014/main" id="{7EA1D43D-23CE-435F-A288-C36FEA28D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3" name="Freeform 35">
              <a:extLst>
                <a:ext uri="{FF2B5EF4-FFF2-40B4-BE49-F238E27FC236}">
                  <a16:creationId xmlns:a16="http://schemas.microsoft.com/office/drawing/2014/main" id="{6736985C-E954-490B-BFD3-D0A707DF0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4" name="Freeform 36">
              <a:extLst>
                <a:ext uri="{FF2B5EF4-FFF2-40B4-BE49-F238E27FC236}">
                  <a16:creationId xmlns:a16="http://schemas.microsoft.com/office/drawing/2014/main" id="{E34EC8BB-380B-487F-80F2-B2691702E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5" name="Freeform 37">
              <a:extLst>
                <a:ext uri="{FF2B5EF4-FFF2-40B4-BE49-F238E27FC236}">
                  <a16:creationId xmlns:a16="http://schemas.microsoft.com/office/drawing/2014/main" id="{F0490235-27DD-43DC-A88A-FAB328C0A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6" name="Freeform 38">
              <a:extLst>
                <a:ext uri="{FF2B5EF4-FFF2-40B4-BE49-F238E27FC236}">
                  <a16:creationId xmlns:a16="http://schemas.microsoft.com/office/drawing/2014/main" id="{0D425E2A-DD78-4052-A976-20CB34C8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8" name="Rectangle 87">
            <a:extLst>
              <a:ext uri="{FF2B5EF4-FFF2-40B4-BE49-F238E27FC236}">
                <a16:creationId xmlns:a16="http://schemas.microsoft.com/office/drawing/2014/main" id="{5495CD16-BB01-4344-A81F-9C8E8F2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0" name="Freeform 11">
            <a:extLst>
              <a:ext uri="{FF2B5EF4-FFF2-40B4-BE49-F238E27FC236}">
                <a16:creationId xmlns:a16="http://schemas.microsoft.com/office/drawing/2014/main" id="{567FD93A-AFA0-4A02-8037-64C5A2B3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2" name="Rectangle 91">
            <a:extLst>
              <a:ext uri="{FF2B5EF4-FFF2-40B4-BE49-F238E27FC236}">
                <a16:creationId xmlns:a16="http://schemas.microsoft.com/office/drawing/2014/main" id="{2D1F56FB-5E45-4350-BA6B-711E868CA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4752C83-BC04-4990-9D69-7C2B8C05E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5400" cap="sq">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oard with writing on it&#10;&#10;Description automatically generated with medium confidence">
            <a:extLst>
              <a:ext uri="{FF2B5EF4-FFF2-40B4-BE49-F238E27FC236}">
                <a16:creationId xmlns:a16="http://schemas.microsoft.com/office/drawing/2014/main" id="{B8EAD5CF-38B4-11DB-8101-E14EA94E9EC2}"/>
              </a:ext>
            </a:extLst>
          </p:cNvPr>
          <p:cNvPicPr>
            <a:picLocks noChangeAspect="1"/>
          </p:cNvPicPr>
          <p:nvPr/>
        </p:nvPicPr>
        <p:blipFill rotWithShape="1">
          <a:blip r:embed="rId2"/>
          <a:srcRect r="-3" b="13664"/>
          <a:stretch/>
        </p:blipFill>
        <p:spPr>
          <a:xfrm>
            <a:off x="6176433" y="643467"/>
            <a:ext cx="5372099" cy="5571066"/>
          </a:xfrm>
          <a:prstGeom prst="rect">
            <a:avLst/>
          </a:prstGeom>
        </p:spPr>
      </p:pic>
    </p:spTree>
    <p:extLst>
      <p:ext uri="{BB962C8B-B14F-4D97-AF65-F5344CB8AC3E}">
        <p14:creationId xmlns:p14="http://schemas.microsoft.com/office/powerpoint/2010/main" val="160739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368" name="Group 5536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36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37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37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537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37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37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537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37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37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37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37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38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382" name="Group 5538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538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538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538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538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538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38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538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539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539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539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539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539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5396" name="Rectangle 5539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539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5400" name="Rectangle 5539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5300" name="Picture 5" descr="AER pics 014.jpg">
            <a:extLst>
              <a:ext uri="{FF2B5EF4-FFF2-40B4-BE49-F238E27FC236}">
                <a16:creationId xmlns:a16="http://schemas.microsoft.com/office/drawing/2014/main" id="{DF9F5F36-48D5-BCD7-DB0C-FA6ED8D867EE}"/>
              </a:ext>
            </a:extLst>
          </p:cNvPr>
          <p:cNvPicPr>
            <a:picLocks noChangeAspect="1"/>
          </p:cNvPicPr>
          <p:nvPr/>
        </p:nvPicPr>
        <p:blipFill rotWithShape="1">
          <a:blip r:embed="rId2">
            <a:extLst>
              <a:ext uri="{28A0092B-C50C-407E-A947-70E740481C1C}">
                <a14:useLocalDpi xmlns:a14="http://schemas.microsoft.com/office/drawing/2010/main" val="0"/>
              </a:ext>
            </a:extLst>
          </a:blip>
          <a:srcRect t="13138" b="11611"/>
          <a:stretch/>
        </p:blipFill>
        <p:spPr bwMode="auto">
          <a:xfrm>
            <a:off x="0" y="1385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02" name="Freeform: Shape 55401">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5E3656">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4818" name="Title 1">
            <a:extLst>
              <a:ext uri="{FF2B5EF4-FFF2-40B4-BE49-F238E27FC236}">
                <a16:creationId xmlns:a16="http://schemas.microsoft.com/office/drawing/2014/main" id="{A889AEBE-05A6-4ED0-99C3-52762CBD4929}"/>
              </a:ext>
            </a:extLst>
          </p:cNvPr>
          <p:cNvSpPr>
            <a:spLocks noGrp="1"/>
          </p:cNvSpPr>
          <p:nvPr>
            <p:ph type="title"/>
          </p:nvPr>
        </p:nvSpPr>
        <p:spPr>
          <a:xfrm>
            <a:off x="1083733" y="3889218"/>
            <a:ext cx="5478432" cy="1523352"/>
          </a:xfrm>
        </p:spPr>
        <p:txBody>
          <a:bodyPr vert="horz" lIns="91440" tIns="45720" rIns="91440" bIns="45720" rtlCol="0" anchor="b">
            <a:normAutofit/>
          </a:bodyPr>
          <a:lstStyle/>
          <a:p>
            <a:pPr>
              <a:lnSpc>
                <a:spcPct val="90000"/>
              </a:lnSpc>
              <a:defRPr/>
            </a:pPr>
            <a:r>
              <a:rPr lang="en-US" sz="4000" dirty="0">
                <a:solidFill>
                  <a:srgbClr val="FEFFFF"/>
                </a:solidFill>
              </a:rPr>
              <a:t>ACTIVE LEARNING THROUGH ACCESS!!!</a:t>
            </a: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4818"/>
                                        </p:tgtEl>
                                        <p:attrNameLst>
                                          <p:attrName>style.visibility</p:attrName>
                                        </p:attrNameLst>
                                      </p:cBhvr>
                                      <p:to>
                                        <p:strVal val="visible"/>
                                      </p:to>
                                    </p:set>
                                    <p:animEffect transition="in" filter="fade">
                                      <p:cBhvr>
                                        <p:cTn id="7" dur="7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3">
            <a:extLst>
              <a:ext uri="{FF2B5EF4-FFF2-40B4-BE49-F238E27FC236}">
                <a16:creationId xmlns:a16="http://schemas.microsoft.com/office/drawing/2014/main" id="{8ACDE888-9A32-4B59-F90B-8ED0158874C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7214545E-4612-5641-851A-2D2A16FD933E}" type="slidenum">
              <a:rPr lang="en-US" altLang="en-US" sz="1400">
                <a:solidFill>
                  <a:srgbClr val="FFFFFF"/>
                </a:solidFill>
                <a:latin typeface="Arial" panose="020B0604020202020204" pitchFamily="34" charset="0"/>
              </a:rPr>
              <a:pPr>
                <a:spcBef>
                  <a:spcPct val="0"/>
                </a:spcBef>
                <a:buClrTx/>
                <a:buSzTx/>
                <a:buFontTx/>
                <a:buNone/>
              </a:pPr>
              <a:t>29</a:t>
            </a:fld>
            <a:endParaRPr lang="en-US" altLang="en-US" sz="1400">
              <a:solidFill>
                <a:srgbClr val="FFFFFF"/>
              </a:solidFill>
              <a:latin typeface="Arial" panose="020B0604020202020204" pitchFamily="34" charset="0"/>
            </a:endParaRPr>
          </a:p>
        </p:txBody>
      </p:sp>
      <p:pic>
        <p:nvPicPr>
          <p:cNvPr id="56324" name="Picture 5">
            <a:extLst>
              <a:ext uri="{FF2B5EF4-FFF2-40B4-BE49-F238E27FC236}">
                <a16:creationId xmlns:a16="http://schemas.microsoft.com/office/drawing/2014/main" id="{42180E86-4BF2-3535-B85B-7E3DD17316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5571" y="1256846"/>
            <a:ext cx="3848100" cy="488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4389BBA-973F-2E55-BFEB-1EB24FA3A5BC}"/>
              </a:ext>
            </a:extLst>
          </p:cNvPr>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264A84D-7F7E-42E5-B9DD-34AA0B7E9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AB0EB9-1A40-4EA1-B129-709AA2CD9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Content Placeholder 10">
            <a:extLst>
              <a:ext uri="{FF2B5EF4-FFF2-40B4-BE49-F238E27FC236}">
                <a16:creationId xmlns:a16="http://schemas.microsoft.com/office/drawing/2014/main" id="{36A2AC35-EC73-6D41-18DA-8D8CE19FF370}"/>
              </a:ext>
            </a:extLst>
          </p:cNvPr>
          <p:cNvSpPr>
            <a:spLocks noGrp="1"/>
          </p:cNvSpPr>
          <p:nvPr>
            <p:ph idx="1"/>
          </p:nvPr>
        </p:nvSpPr>
        <p:spPr>
          <a:xfrm>
            <a:off x="649225" y="2133600"/>
            <a:ext cx="3650278" cy="3774537"/>
          </a:xfrm>
        </p:spPr>
        <p:txBody>
          <a:bodyPr vert="horz" lIns="91440" tIns="45720" rIns="91440" bIns="45720" rtlCol="0">
            <a:normAutofit/>
          </a:bodyPr>
          <a:lstStyle/>
          <a:p>
            <a:pPr marL="0" indent="0" algn="ctr">
              <a:buNone/>
            </a:pPr>
            <a:r>
              <a:rPr lang="en-US" sz="4400" dirty="0"/>
              <a:t>BEAUTIFUL </a:t>
            </a:r>
          </a:p>
          <a:p>
            <a:pPr marL="0" indent="0" algn="ctr">
              <a:buNone/>
            </a:pPr>
            <a:r>
              <a:rPr lang="en-US" sz="4400" dirty="0"/>
              <a:t>SUNSETS!</a:t>
            </a:r>
          </a:p>
        </p:txBody>
      </p:sp>
      <p:pic>
        <p:nvPicPr>
          <p:cNvPr id="5" name="Picture 5">
            <a:extLst>
              <a:ext uri="{FF2B5EF4-FFF2-40B4-BE49-F238E27FC236}">
                <a16:creationId xmlns:a16="http://schemas.microsoft.com/office/drawing/2014/main" id="{8B901753-B1D0-5FE3-7BB1-96E14066B3DA}"/>
              </a:ext>
            </a:extLst>
          </p:cNvPr>
          <p:cNvPicPr>
            <a:picLocks noChangeAspect="1"/>
          </p:cNvPicPr>
          <p:nvPr/>
        </p:nvPicPr>
        <p:blipFill rotWithShape="1">
          <a:blip r:embed="rId2"/>
          <a:srcRect t="33107" r="3" b="19529"/>
          <a:stretch/>
        </p:blipFill>
        <p:spPr>
          <a:xfrm>
            <a:off x="4673497" y="645105"/>
            <a:ext cx="4102336" cy="3012495"/>
          </a:xfrm>
          <a:prstGeom prst="rect">
            <a:avLst/>
          </a:prstGeom>
        </p:spPr>
      </p:pic>
      <p:pic>
        <p:nvPicPr>
          <p:cNvPr id="6" name="Picture 6" descr="A picture containing sky, outdoor, sunset, clouds&#10;&#10;Description automatically generated">
            <a:extLst>
              <a:ext uri="{FF2B5EF4-FFF2-40B4-BE49-F238E27FC236}">
                <a16:creationId xmlns:a16="http://schemas.microsoft.com/office/drawing/2014/main" id="{A5425C7E-BFF1-713D-07DF-47D6FF57A742}"/>
              </a:ext>
            </a:extLst>
          </p:cNvPr>
          <p:cNvPicPr>
            <a:picLocks noChangeAspect="1"/>
          </p:cNvPicPr>
          <p:nvPr/>
        </p:nvPicPr>
        <p:blipFill rotWithShape="1">
          <a:blip r:embed="rId3"/>
          <a:srcRect l="29687" r="6" b="6"/>
          <a:stretch/>
        </p:blipFill>
        <p:spPr>
          <a:xfrm>
            <a:off x="4673499" y="3772312"/>
            <a:ext cx="2000678" cy="2134082"/>
          </a:xfrm>
          <a:prstGeom prst="rect">
            <a:avLst/>
          </a:prstGeom>
        </p:spPr>
      </p:pic>
      <p:pic>
        <p:nvPicPr>
          <p:cNvPr id="7" name="Picture 7">
            <a:extLst>
              <a:ext uri="{FF2B5EF4-FFF2-40B4-BE49-F238E27FC236}">
                <a16:creationId xmlns:a16="http://schemas.microsoft.com/office/drawing/2014/main" id="{7773D286-1645-194C-5DC7-AC7F3B9F48F2}"/>
              </a:ext>
            </a:extLst>
          </p:cNvPr>
          <p:cNvPicPr>
            <a:picLocks noChangeAspect="1"/>
          </p:cNvPicPr>
          <p:nvPr/>
        </p:nvPicPr>
        <p:blipFill rotWithShape="1">
          <a:blip r:embed="rId4"/>
          <a:srcRect l="8329" r="21363" b="6"/>
          <a:stretch/>
        </p:blipFill>
        <p:spPr>
          <a:xfrm>
            <a:off x="6775155" y="3772312"/>
            <a:ext cx="2000678" cy="2134082"/>
          </a:xfrm>
          <a:prstGeom prst="rect">
            <a:avLst/>
          </a:prstGeom>
        </p:spPr>
      </p:pic>
      <p:pic>
        <p:nvPicPr>
          <p:cNvPr id="4" name="Picture 4" descr="A picture containing tree, sky, outdoor, sunset&#10;&#10;Description automatically generated">
            <a:extLst>
              <a:ext uri="{FF2B5EF4-FFF2-40B4-BE49-F238E27FC236}">
                <a16:creationId xmlns:a16="http://schemas.microsoft.com/office/drawing/2014/main" id="{2B033F05-2CA2-0AC0-39D3-1ED836088275}"/>
              </a:ext>
            </a:extLst>
          </p:cNvPr>
          <p:cNvPicPr>
            <a:picLocks noChangeAspect="1"/>
          </p:cNvPicPr>
          <p:nvPr/>
        </p:nvPicPr>
        <p:blipFill rotWithShape="1">
          <a:blip r:embed="rId5"/>
          <a:srcRect l="26424" r="23555"/>
          <a:stretch/>
        </p:blipFill>
        <p:spPr>
          <a:xfrm>
            <a:off x="8876811" y="648137"/>
            <a:ext cx="2631084" cy="5259998"/>
          </a:xfrm>
          <a:prstGeom prst="rect">
            <a:avLst/>
          </a:prstGeom>
        </p:spPr>
      </p:pic>
      <p:sp>
        <p:nvSpPr>
          <p:cNvPr id="20" name="Freeform 11">
            <a:extLst>
              <a:ext uri="{FF2B5EF4-FFF2-40B4-BE49-F238E27FC236}">
                <a16:creationId xmlns:a16="http://schemas.microsoft.com/office/drawing/2014/main" id="{AF67D081-FD42-4C44-AA53-2FB802001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686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transport, aircraft, airplane&#10;&#10;Description automatically generated">
            <a:extLst>
              <a:ext uri="{FF2B5EF4-FFF2-40B4-BE49-F238E27FC236}">
                <a16:creationId xmlns:a16="http://schemas.microsoft.com/office/drawing/2014/main" id="{3D0A649B-2ADB-F63D-58FC-B7BDA9F75A30}"/>
              </a:ext>
            </a:extLst>
          </p:cNvPr>
          <p:cNvPicPr>
            <a:picLocks noGrp="1" noChangeAspect="1"/>
          </p:cNvPicPr>
          <p:nvPr>
            <p:ph idx="1"/>
          </p:nvPr>
        </p:nvPicPr>
        <p:blipFill>
          <a:blip r:embed="rId2"/>
          <a:stretch>
            <a:fillRect/>
          </a:stretch>
        </p:blipFill>
        <p:spPr>
          <a:xfrm rot="10800000">
            <a:off x="1058334" y="1539875"/>
            <a:ext cx="5037666" cy="3778250"/>
          </a:xfrm>
        </p:spPr>
      </p:pic>
      <p:pic>
        <p:nvPicPr>
          <p:cNvPr id="7" name="Picture 6" descr="A picture containing text&#10;&#10;Description automatically generated">
            <a:extLst>
              <a:ext uri="{FF2B5EF4-FFF2-40B4-BE49-F238E27FC236}">
                <a16:creationId xmlns:a16="http://schemas.microsoft.com/office/drawing/2014/main" id="{272836E8-52CF-D393-E1D1-8D492AA34BFF}"/>
              </a:ext>
            </a:extLst>
          </p:cNvPr>
          <p:cNvPicPr>
            <a:picLocks noChangeAspect="1"/>
          </p:cNvPicPr>
          <p:nvPr/>
        </p:nvPicPr>
        <p:blipFill>
          <a:blip r:embed="rId3"/>
          <a:stretch>
            <a:fillRect/>
          </a:stretch>
        </p:blipFill>
        <p:spPr>
          <a:xfrm>
            <a:off x="6415087" y="1539875"/>
            <a:ext cx="6038850" cy="3778251"/>
          </a:xfrm>
          <a:prstGeom prst="rect">
            <a:avLst/>
          </a:prstGeom>
        </p:spPr>
      </p:pic>
    </p:spTree>
    <p:extLst>
      <p:ext uri="{BB962C8B-B14F-4D97-AF65-F5344CB8AC3E}">
        <p14:creationId xmlns:p14="http://schemas.microsoft.com/office/powerpoint/2010/main" val="2097641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363A5D89-A4DA-8C65-E551-3A06AEA36221}"/>
              </a:ext>
            </a:extLst>
          </p:cNvPr>
          <p:cNvPicPr>
            <a:picLocks noChangeAspect="1"/>
          </p:cNvPicPr>
          <p:nvPr/>
        </p:nvPicPr>
        <p:blipFill rotWithShape="1">
          <a:blip r:embed="rId2"/>
          <a:srcRect t="5879" r="1" b="1"/>
          <a:stretch/>
        </p:blipFill>
        <p:spPr>
          <a:xfrm rot="5400000">
            <a:off x="5575984" y="1414497"/>
            <a:ext cx="5707537" cy="4029005"/>
          </a:xfrm>
          <a:prstGeom prst="rect">
            <a:avLst/>
          </a:prstGeom>
        </p:spPr>
      </p:pic>
    </p:spTree>
    <p:extLst>
      <p:ext uri="{BB962C8B-B14F-4D97-AF65-F5344CB8AC3E}">
        <p14:creationId xmlns:p14="http://schemas.microsoft.com/office/powerpoint/2010/main" val="4103397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1"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2"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3"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4"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5"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6"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7"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8"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9"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0"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1"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2"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4" name="Group 73">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5"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6"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7"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8"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9"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0"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1"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2"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3"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4"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5"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6"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8" name="Rectangle 87">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0"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2" name="Rectangle 91">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rgbClr val="305A4D"/>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plastic&#10;&#10;Description automatically generated">
            <a:extLst>
              <a:ext uri="{FF2B5EF4-FFF2-40B4-BE49-F238E27FC236}">
                <a16:creationId xmlns:a16="http://schemas.microsoft.com/office/drawing/2014/main" id="{F5C05871-6DC6-83D1-5BD8-DB74281653A3}"/>
              </a:ext>
            </a:extLst>
          </p:cNvPr>
          <p:cNvPicPr>
            <a:picLocks noChangeAspect="1"/>
          </p:cNvPicPr>
          <p:nvPr/>
        </p:nvPicPr>
        <p:blipFill rotWithShape="1">
          <a:blip r:embed="rId2"/>
          <a:srcRect l="6024" r="42180" b="1"/>
          <a:stretch/>
        </p:blipFill>
        <p:spPr>
          <a:xfrm rot="5400000">
            <a:off x="3802720" y="-1535242"/>
            <a:ext cx="6854038" cy="9924522"/>
          </a:xfrm>
          <a:prstGeom prst="rect">
            <a:avLst/>
          </a:prstGeom>
        </p:spPr>
      </p:pic>
    </p:spTree>
    <p:extLst>
      <p:ext uri="{BB962C8B-B14F-4D97-AF65-F5344CB8AC3E}">
        <p14:creationId xmlns:p14="http://schemas.microsoft.com/office/powerpoint/2010/main" val="565229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01E7660-30BE-4AD1-939C-8ABBC66EC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AF2339E5-4CFB-46BA-A1E6-1F2F59297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A714EACA-E00A-47F4-9617-48EF86FCA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3D643816-3096-4530-BAC2-B7799760D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4481B6B9-DFCC-4B58-B517-C90F7700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C3AD10B5-BAA3-43BF-AB59-8B0E610B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A8CBC7E8-2093-422A-B1DF-548212F5E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DACD4C1E-0C60-49F4-9940-2EC2B351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D4EBDC8A-E0EA-4C61-9A07-F87965F30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56AB17E4-FFC1-40A6-8716-4DA6E7E2E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18B82752-3697-40F0-A707-455553AE3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46E341FE-2212-45E9-9AC6-689D6A7A0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60DDF26F-4245-4642-8C13-878C6ABE4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E2F0A64F-6E97-407F-905F-CFB60C876A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6B2CD8E6-069E-402A-B6AC-FF0051404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A6CA6D01-96EA-411D-B14A-86F2AFDBD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69CFD19D-A122-4CB2-866A-479CA3A52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C9F6C159-EFEF-4092-B1F1-7AB7F5A44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3A1E13BE-E59A-46EA-8C13-190FCBC3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4872D65B-9C5F-405F-BCCD-D61CB8565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F6590D24-F49D-498F-A9A5-9CF6B0951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F7AFD90D-3869-4EB4-A43D-A59A0583F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226A884C-1C5B-4789-8BED-CA2815F2B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54FC0D3F-819F-41B1-BFC2-FA3443FB4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839E654C-F067-4053-881C-7D53C2E60B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F44A0F15-BA31-4A9E-A48B-2F1D0E2CE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62631CC7-E8DA-4782-ADDD-F97B25E40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11">
            <a:extLst>
              <a:ext uri="{FF2B5EF4-FFF2-40B4-BE49-F238E27FC236}">
                <a16:creationId xmlns:a16="http://schemas.microsoft.com/office/drawing/2014/main" id="{5D16879A-58B6-4F6B-8688-42B28FE10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3" name="Rectangle 52">
            <a:extLst>
              <a:ext uri="{FF2B5EF4-FFF2-40B4-BE49-F238E27FC236}">
                <a16:creationId xmlns:a16="http://schemas.microsoft.com/office/drawing/2014/main" id="{51C6D932-DFF5-4EAB-9FB1-5073B3305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574" y="3962"/>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aby in a highchair reading a book&#10;&#10;Description automatically generated with medium confidence">
            <a:extLst>
              <a:ext uri="{FF2B5EF4-FFF2-40B4-BE49-F238E27FC236}">
                <a16:creationId xmlns:a16="http://schemas.microsoft.com/office/drawing/2014/main" id="{3CD27C11-DC59-BF7C-AB9E-4E8E50C08DD8}"/>
              </a:ext>
            </a:extLst>
          </p:cNvPr>
          <p:cNvPicPr>
            <a:picLocks noChangeAspect="1"/>
          </p:cNvPicPr>
          <p:nvPr/>
        </p:nvPicPr>
        <p:blipFill rotWithShape="1">
          <a:blip r:embed="rId2"/>
          <a:srcRect t="13410" r="1" b="1090"/>
          <a:stretch/>
        </p:blipFill>
        <p:spPr>
          <a:xfrm rot="5400000">
            <a:off x="669060" y="1582279"/>
            <a:ext cx="5252773" cy="3368374"/>
          </a:xfrm>
          <a:prstGeom prst="rect">
            <a:avLst/>
          </a:prstGeom>
          <a:ln w="127000" cap="sq">
            <a:solidFill>
              <a:srgbClr val="FFFFFF"/>
            </a:solidFill>
            <a:miter lim="800000"/>
          </a:ln>
        </p:spPr>
      </p:pic>
      <p:pic>
        <p:nvPicPr>
          <p:cNvPr id="4" name="Content Placeholder 4">
            <a:extLst>
              <a:ext uri="{FF2B5EF4-FFF2-40B4-BE49-F238E27FC236}">
                <a16:creationId xmlns:a16="http://schemas.microsoft.com/office/drawing/2014/main" id="{48E6B7C6-D7E4-2339-0656-7ECF13D9F0F0}"/>
              </a:ext>
            </a:extLst>
          </p:cNvPr>
          <p:cNvPicPr>
            <a:picLocks noChangeAspect="1"/>
          </p:cNvPicPr>
          <p:nvPr/>
        </p:nvPicPr>
        <p:blipFill rotWithShape="1">
          <a:blip r:embed="rId3"/>
          <a:srcRect t="7058" r="1" b="7059"/>
          <a:stretch/>
        </p:blipFill>
        <p:spPr>
          <a:xfrm rot="5400000">
            <a:off x="6282459" y="1574735"/>
            <a:ext cx="5252773" cy="3383463"/>
          </a:xfrm>
          <a:prstGeom prst="rect">
            <a:avLst/>
          </a:prstGeom>
          <a:ln w="127000" cap="sq">
            <a:solidFill>
              <a:srgbClr val="FFFFFF"/>
            </a:solidFill>
            <a:miter lim="800000"/>
          </a:ln>
        </p:spPr>
      </p:pic>
    </p:spTree>
    <p:extLst>
      <p:ext uri="{BB962C8B-B14F-4D97-AF65-F5344CB8AC3E}">
        <p14:creationId xmlns:p14="http://schemas.microsoft.com/office/powerpoint/2010/main" val="540622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2473" name="Rectangle 62472">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2475" name="Group 62474">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62476"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2477"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2478"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2479"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2480"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2481"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2482"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483"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484"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485"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2486"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487"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2489" name="Group 62488">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2490"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491"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492"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493"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2494"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2495"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2496"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2497"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2498"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2499"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2500"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2501"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5058" name="Title 1">
            <a:extLst>
              <a:ext uri="{FF2B5EF4-FFF2-40B4-BE49-F238E27FC236}">
                <a16:creationId xmlns:a16="http://schemas.microsoft.com/office/drawing/2014/main" id="{16733A2D-9C91-4B78-BA82-0D7299B31515}"/>
              </a:ext>
            </a:extLst>
          </p:cNvPr>
          <p:cNvSpPr>
            <a:spLocks noGrp="1"/>
          </p:cNvSpPr>
          <p:nvPr>
            <p:ph type="title"/>
          </p:nvPr>
        </p:nvSpPr>
        <p:spPr>
          <a:xfrm>
            <a:off x="6483096" y="624110"/>
            <a:ext cx="5500487" cy="1280890"/>
          </a:xfrm>
        </p:spPr>
        <p:txBody>
          <a:bodyPr>
            <a:normAutofit/>
          </a:bodyPr>
          <a:lstStyle/>
          <a:p>
            <a:pPr>
              <a:defRPr/>
            </a:pPr>
            <a:r>
              <a:rPr lang="en-US"/>
              <a:t>From Passive to Active</a:t>
            </a:r>
          </a:p>
        </p:txBody>
      </p:sp>
      <p:sp>
        <p:nvSpPr>
          <p:cNvPr id="62503" name="Rectangle 62502">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2505"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2467" name="Content Placeholder 2">
            <a:extLst>
              <a:ext uri="{FF2B5EF4-FFF2-40B4-BE49-F238E27FC236}">
                <a16:creationId xmlns:a16="http://schemas.microsoft.com/office/drawing/2014/main" id="{FE61DE8E-78AD-0233-2B91-CD6281DB7ECB}"/>
              </a:ext>
            </a:extLst>
          </p:cNvPr>
          <p:cNvSpPr>
            <a:spLocks noGrp="1"/>
          </p:cNvSpPr>
          <p:nvPr>
            <p:ph sz="quarter" idx="1"/>
          </p:nvPr>
        </p:nvSpPr>
        <p:spPr>
          <a:xfrm>
            <a:off x="5576227" y="1575627"/>
            <a:ext cx="6542047" cy="5316136"/>
          </a:xfrm>
        </p:spPr>
        <p:txBody>
          <a:bodyPr vert="horz" lIns="91440" tIns="45720" rIns="91440" bIns="45720" rtlCol="0" anchor="t">
            <a:normAutofit/>
          </a:bodyPr>
          <a:lstStyle/>
          <a:p>
            <a:pPr algn="ctr">
              <a:buNone/>
            </a:pPr>
            <a:r>
              <a:rPr lang="en-US" altLang="en-US" sz="2800" dirty="0"/>
              <a:t>Children need to be </a:t>
            </a:r>
          </a:p>
          <a:p>
            <a:pPr algn="ctr">
              <a:buNone/>
            </a:pPr>
            <a:r>
              <a:rPr lang="en-US" altLang="en-US" sz="2800" dirty="0"/>
              <a:t>ACTIVE LEARNERS</a:t>
            </a:r>
          </a:p>
          <a:p>
            <a:pPr algn="ctr">
              <a:buNone/>
            </a:pPr>
            <a:r>
              <a:rPr lang="en-US" altLang="en-US" sz="2800" dirty="0"/>
              <a:t>The activities that support early literacy are those in which children </a:t>
            </a:r>
            <a:r>
              <a:rPr lang="en-US" altLang="en-US" sz="2800" u="sng" dirty="0"/>
              <a:t>commonly engage in</a:t>
            </a:r>
            <a:r>
              <a:rPr lang="en-US" altLang="en-US" sz="2800" dirty="0"/>
              <a:t>.  We can extend, increase focus and recognize these opportunities to help all children learn new skills in all areas of development</a:t>
            </a:r>
            <a:endParaRPr lang="en-US" sz="28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4" name="Rectangle 43">
            <a:extLst>
              <a:ext uri="{FF2B5EF4-FFF2-40B4-BE49-F238E27FC236}">
                <a16:creationId xmlns:a16="http://schemas.microsoft.com/office/drawing/2014/main" id="{9AE7E35B-D9A9-4963-B236-6A9A3A05B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6" name="Rectangle 45">
            <a:extLst>
              <a:ext uri="{FF2B5EF4-FFF2-40B4-BE49-F238E27FC236}">
                <a16:creationId xmlns:a16="http://schemas.microsoft.com/office/drawing/2014/main" id="{3AE7ECD9-6B32-4943-BDE6-98F83E45C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E1C57C1E-EE6F-46AA-AE45-A9073E559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A6B890A-42DD-ACD3-CFA2-9199609A6AD3}"/>
              </a:ext>
            </a:extLst>
          </p:cNvPr>
          <p:cNvSpPr>
            <a:spLocks noGrp="1"/>
          </p:cNvSpPr>
          <p:nvPr>
            <p:ph type="title"/>
          </p:nvPr>
        </p:nvSpPr>
        <p:spPr>
          <a:xfrm>
            <a:off x="556395" y="966976"/>
            <a:ext cx="3778870" cy="3114818"/>
          </a:xfrm>
        </p:spPr>
        <p:txBody>
          <a:bodyPr vert="horz" lIns="91440" tIns="45720" rIns="91440" bIns="45720" rtlCol="0" anchor="b">
            <a:normAutofit/>
          </a:bodyPr>
          <a:lstStyle/>
          <a:p>
            <a:pPr>
              <a:lnSpc>
                <a:spcPct val="90000"/>
              </a:lnSpc>
            </a:pPr>
            <a:r>
              <a:rPr lang="en-US" sz="2500" dirty="0">
                <a:solidFill>
                  <a:srgbClr val="FEFFFF"/>
                </a:solidFill>
              </a:rPr>
              <a:t>USE WHAT</a:t>
            </a:r>
            <a:r>
              <a:rPr lang="en-US" altLang="ja-JP" sz="2500" dirty="0">
                <a:solidFill>
                  <a:srgbClr val="FEFFFF"/>
                </a:solidFill>
              </a:rPr>
              <a:t>’</a:t>
            </a:r>
            <a:r>
              <a:rPr lang="en-US" sz="2500" dirty="0">
                <a:solidFill>
                  <a:srgbClr val="FEFFFF"/>
                </a:solidFill>
              </a:rPr>
              <a:t>S AVAILABLE AND INTERESTING TO THE CHILD! </a:t>
            </a:r>
            <a:br>
              <a:rPr lang="en-US" sz="2500" dirty="0">
                <a:solidFill>
                  <a:srgbClr val="FEFFFF"/>
                </a:solidFill>
              </a:rPr>
            </a:br>
            <a:r>
              <a:rPr lang="en-US" sz="2500" dirty="0">
                <a:solidFill>
                  <a:srgbClr val="FEFFFF"/>
                </a:solidFill>
              </a:rPr>
              <a:t>Follow their lead and expand on their natural desire to play and explore!</a:t>
            </a:r>
          </a:p>
        </p:txBody>
      </p:sp>
      <p:pic>
        <p:nvPicPr>
          <p:cNvPr id="5" name="Picture 3" descr="A picture containing person, orange, child&#10;&#10;Description automatically generated">
            <a:extLst>
              <a:ext uri="{FF2B5EF4-FFF2-40B4-BE49-F238E27FC236}">
                <a16:creationId xmlns:a16="http://schemas.microsoft.com/office/drawing/2014/main" id="{30796286-0294-AC04-5E69-A6AC846ECBD9}"/>
              </a:ext>
            </a:extLst>
          </p:cNvPr>
          <p:cNvPicPr>
            <a:picLocks noChangeAspect="1"/>
          </p:cNvPicPr>
          <p:nvPr/>
        </p:nvPicPr>
        <p:blipFill rotWithShape="1">
          <a:blip r:embed="rId2">
            <a:extLst>
              <a:ext uri="{28A0092B-C50C-407E-A947-70E740481C1C}">
                <a14:useLocalDpi xmlns:a14="http://schemas.microsoft.com/office/drawing/2010/main" val="0"/>
              </a:ext>
            </a:extLst>
          </a:blip>
          <a:srcRect l="29397" r="28898" b="2"/>
          <a:stretch/>
        </p:blipFill>
        <p:spPr bwMode="auto">
          <a:xfrm>
            <a:off x="4639732" y="10"/>
            <a:ext cx="378832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5">
            <a:extLst>
              <a:ext uri="{FF2B5EF4-FFF2-40B4-BE49-F238E27FC236}">
                <a16:creationId xmlns:a16="http://schemas.microsoft.com/office/drawing/2014/main" id="{4064D3F3-30A9-422E-9E54-0D81A025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EF5DC8F-169E-BF7E-5B8E-4D972BF2D569}"/>
              </a:ext>
            </a:extLst>
          </p:cNvPr>
          <p:cNvSpPr>
            <a:spLocks noGrp="1"/>
          </p:cNvSpPr>
          <p:nvPr>
            <p:ph idx="1"/>
          </p:nvPr>
        </p:nvSpPr>
        <p:spPr>
          <a:xfrm>
            <a:off x="540279" y="5051671"/>
            <a:ext cx="3778870" cy="948964"/>
          </a:xfrm>
        </p:spPr>
        <p:txBody>
          <a:bodyPr vert="horz" lIns="91440" tIns="45720" rIns="91440" bIns="45720" rtlCol="0" anchor="ctr">
            <a:noAutofit/>
          </a:bodyPr>
          <a:lstStyle/>
          <a:p>
            <a:pPr marL="0" indent="0" algn="ctr">
              <a:lnSpc>
                <a:spcPct val="90000"/>
              </a:lnSpc>
              <a:buNone/>
            </a:pPr>
            <a:r>
              <a:rPr lang="en-US" dirty="0">
                <a:solidFill>
                  <a:srgbClr val="FEFFFF"/>
                </a:solidFill>
              </a:rPr>
              <a:t>***Einstein never used flashcards!!!***</a:t>
            </a:r>
          </a:p>
        </p:txBody>
      </p:sp>
      <p:pic>
        <p:nvPicPr>
          <p:cNvPr id="7" name="Picture 71">
            <a:extLst>
              <a:ext uri="{FF2B5EF4-FFF2-40B4-BE49-F238E27FC236}">
                <a16:creationId xmlns:a16="http://schemas.microsoft.com/office/drawing/2014/main" id="{0D444E82-F9C6-782D-5EFD-4F80D827770A}"/>
              </a:ext>
            </a:extLst>
          </p:cNvPr>
          <p:cNvPicPr>
            <a:picLocks noChangeArrowheads="1"/>
          </p:cNvPicPr>
          <p:nvPr/>
        </p:nvPicPr>
        <p:blipFill rotWithShape="1">
          <a:blip r:embed="rId3">
            <a:extLst>
              <a:ext uri="{28A0092B-C50C-407E-A947-70E740481C1C}">
                <a14:useLocalDpi xmlns:a14="http://schemas.microsoft.com/office/drawing/2010/main" val="0"/>
              </a:ext>
            </a:extLst>
          </a:blip>
          <a:srcRect l="31059" r="22234" b="2"/>
          <a:stretch/>
        </p:blipFill>
        <p:spPr bwMode="auto">
          <a:xfrm>
            <a:off x="8428058" y="-2"/>
            <a:ext cx="3768513"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Connector 51">
            <a:extLst>
              <a:ext uri="{FF2B5EF4-FFF2-40B4-BE49-F238E27FC236}">
                <a16:creationId xmlns:a16="http://schemas.microsoft.com/office/drawing/2014/main" id="{9F6B13D4-91C2-4535-99B8-0191C73E7D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276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A0742-DCA4-D7D3-8F5B-FC64CFD60102}"/>
              </a:ext>
            </a:extLst>
          </p:cNvPr>
          <p:cNvSpPr>
            <a:spLocks noGrp="1"/>
          </p:cNvSpPr>
          <p:nvPr>
            <p:ph type="title"/>
          </p:nvPr>
        </p:nvSpPr>
        <p:spPr>
          <a:xfrm>
            <a:off x="618880" y="2413113"/>
            <a:ext cx="3650279" cy="1259894"/>
          </a:xfrm>
        </p:spPr>
        <p:txBody>
          <a:bodyPr>
            <a:noAutofit/>
          </a:bodyPr>
          <a:lstStyle/>
          <a:p>
            <a:pPr algn="ctr"/>
            <a:r>
              <a:rPr lang="en-US" sz="5400" dirty="0"/>
              <a:t>EVERYDAY ROUTINES</a:t>
            </a:r>
          </a:p>
        </p:txBody>
      </p:sp>
      <p:sp>
        <p:nvSpPr>
          <p:cNvPr id="13" name="Rectangle 1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69">
            <a:extLst>
              <a:ext uri="{FF2B5EF4-FFF2-40B4-BE49-F238E27FC236}">
                <a16:creationId xmlns:a16="http://schemas.microsoft.com/office/drawing/2014/main" id="{4A4C1195-629B-4E58-F2CF-6DE4A3AF038A}"/>
              </a:ext>
            </a:extLst>
          </p:cNvPr>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19543" y="641491"/>
            <a:ext cx="6953577" cy="5249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15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8618" name="Rectangle 68617">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8620" name="Group 68619">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68621"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8622"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8623"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8624"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8625"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8626"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8627"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8628"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8629"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8630"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8631"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8632"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8634" name="Group 68633">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8635"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636"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8637"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638"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639"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8640"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641"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642"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643"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644"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8645"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8646"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2CC7D813-6B9E-408C-88F7-FBC6E2636AF0}"/>
              </a:ext>
            </a:extLst>
          </p:cNvPr>
          <p:cNvSpPr>
            <a:spLocks noGrp="1"/>
          </p:cNvSpPr>
          <p:nvPr>
            <p:ph type="title"/>
          </p:nvPr>
        </p:nvSpPr>
        <p:spPr>
          <a:xfrm>
            <a:off x="6483096" y="130625"/>
            <a:ext cx="5021516" cy="1774375"/>
          </a:xfrm>
        </p:spPr>
        <p:txBody>
          <a:bodyPr>
            <a:normAutofit/>
          </a:bodyPr>
          <a:lstStyle/>
          <a:p>
            <a:pPr>
              <a:defRPr/>
            </a:pPr>
            <a:r>
              <a:rPr lang="en-US" dirty="0"/>
              <a:t>MEALTIME</a:t>
            </a:r>
          </a:p>
        </p:txBody>
      </p:sp>
      <p:sp>
        <p:nvSpPr>
          <p:cNvPr id="68648" name="Rectangle 68647">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8650"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8613" name="Picture 4" descr="misc 006.jpg">
            <a:extLst>
              <a:ext uri="{FF2B5EF4-FFF2-40B4-BE49-F238E27FC236}">
                <a16:creationId xmlns:a16="http://schemas.microsoft.com/office/drawing/2014/main" id="{2DA8D000-019C-A97A-6764-D3E586E0961E}"/>
              </a:ext>
            </a:extLst>
          </p:cNvPr>
          <p:cNvPicPr>
            <a:picLocks noChangeAspect="1"/>
          </p:cNvPicPr>
          <p:nvPr/>
        </p:nvPicPr>
        <p:blipFill rotWithShape="1">
          <a:blip r:embed="rId2">
            <a:extLst>
              <a:ext uri="{28A0092B-C50C-407E-A947-70E740481C1C}">
                <a14:useLocalDpi xmlns:a14="http://schemas.microsoft.com/office/drawing/2010/main" val="0"/>
              </a:ext>
            </a:extLst>
          </a:blip>
          <a:srcRect l="22787" r="25789" b="2"/>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ontent Placeholder 2">
            <a:extLst>
              <a:ext uri="{FF2B5EF4-FFF2-40B4-BE49-F238E27FC236}">
                <a16:creationId xmlns:a16="http://schemas.microsoft.com/office/drawing/2014/main" id="{AD58B4AB-860A-CF4E-C84C-396C36237C6A}"/>
              </a:ext>
            </a:extLst>
          </p:cNvPr>
          <p:cNvSpPr>
            <a:spLocks noGrp="1"/>
          </p:cNvSpPr>
          <p:nvPr>
            <p:ph sz="quarter" idx="1"/>
          </p:nvPr>
        </p:nvSpPr>
        <p:spPr>
          <a:xfrm>
            <a:off x="6438191" y="995317"/>
            <a:ext cx="5066419" cy="5728705"/>
          </a:xfrm>
        </p:spPr>
        <p:txBody>
          <a:bodyPr vert="horz" lIns="91440" tIns="45720" rIns="91440" bIns="45720" rtlCol="0" anchor="t">
            <a:normAutofit lnSpcReduction="10000"/>
          </a:bodyPr>
          <a:lstStyle/>
          <a:p>
            <a:pPr eaLnBrk="1" hangingPunct="1">
              <a:lnSpc>
                <a:spcPct val="90000"/>
              </a:lnSpc>
            </a:pPr>
            <a:r>
              <a:rPr lang="en-US" altLang="en-US" sz="2000" dirty="0"/>
              <a:t>Have the child in the kitchen with you!</a:t>
            </a:r>
          </a:p>
          <a:p>
            <a:pPr eaLnBrk="1" hangingPunct="1">
              <a:lnSpc>
                <a:spcPct val="90000"/>
              </a:lnSpc>
            </a:pPr>
            <a:r>
              <a:rPr lang="en-US" altLang="en-US" sz="2000" dirty="0"/>
              <a:t>Have the child sitting at kitchen table with the family for meals</a:t>
            </a:r>
          </a:p>
          <a:p>
            <a:pPr eaLnBrk="1" hangingPunct="1">
              <a:lnSpc>
                <a:spcPct val="90000"/>
              </a:lnSpc>
            </a:pPr>
            <a:r>
              <a:rPr lang="en-US" altLang="en-US" sz="2000" dirty="0"/>
              <a:t>Braille magnets on the fridge</a:t>
            </a:r>
          </a:p>
          <a:p>
            <a:pPr eaLnBrk="1" hangingPunct="1">
              <a:lnSpc>
                <a:spcPct val="90000"/>
              </a:lnSpc>
            </a:pPr>
            <a:r>
              <a:rPr lang="en-US" altLang="en-US" sz="2000" dirty="0"/>
              <a:t>Have the child help find and prepare food</a:t>
            </a:r>
          </a:p>
          <a:p>
            <a:pPr eaLnBrk="1" hangingPunct="1">
              <a:lnSpc>
                <a:spcPct val="90000"/>
              </a:lnSpc>
            </a:pPr>
            <a:r>
              <a:rPr lang="en-US" altLang="en-US" sz="2000" dirty="0"/>
              <a:t>Cabinet/drawers/shelves devoted to child</a:t>
            </a:r>
          </a:p>
          <a:p>
            <a:pPr eaLnBrk="1" hangingPunct="1">
              <a:lnSpc>
                <a:spcPct val="90000"/>
              </a:lnSpc>
            </a:pPr>
            <a:r>
              <a:rPr lang="en-US" altLang="en-US" sz="2000" dirty="0"/>
              <a:t>Items labeled with object/Braille/print</a:t>
            </a:r>
          </a:p>
          <a:p>
            <a:pPr>
              <a:lnSpc>
                <a:spcPct val="90000"/>
              </a:lnSpc>
            </a:pPr>
            <a:r>
              <a:rPr lang="en-US" altLang="en-US" sz="2000" dirty="0"/>
              <a:t>Muffin tin/egg carton (Braille cell); </a:t>
            </a:r>
          </a:p>
          <a:p>
            <a:pPr>
              <a:lnSpc>
                <a:spcPct val="90000"/>
              </a:lnSpc>
              <a:buNone/>
            </a:pPr>
            <a:r>
              <a:rPr lang="en-US" altLang="en-US" sz="2000" dirty="0"/>
              <a:t>    to serve snack </a:t>
            </a:r>
          </a:p>
          <a:p>
            <a:pPr>
              <a:lnSpc>
                <a:spcPct val="90000"/>
              </a:lnSpc>
            </a:pPr>
            <a:r>
              <a:rPr lang="en-US" altLang="en-US" sz="2000" dirty="0"/>
              <a:t>Sing songs/rhymes about </a:t>
            </a:r>
          </a:p>
          <a:p>
            <a:pPr>
              <a:lnSpc>
                <a:spcPct val="90000"/>
              </a:lnSpc>
              <a:buNone/>
            </a:pPr>
            <a:r>
              <a:rPr lang="en-US" altLang="en-US" sz="2000" dirty="0"/>
              <a:t>   preparing food</a:t>
            </a:r>
          </a:p>
          <a:p>
            <a:pPr eaLnBrk="1" hangingPunct="1">
              <a:lnSpc>
                <a:spcPct val="90000"/>
              </a:lnSpc>
            </a:pPr>
            <a:r>
              <a:rPr lang="en-US" altLang="en-US" sz="2000" dirty="0"/>
              <a:t>Color, shapes, sizes of food</a:t>
            </a:r>
          </a:p>
          <a:p>
            <a:pPr>
              <a:lnSpc>
                <a:spcPct val="90000"/>
              </a:lnSpc>
            </a:pPr>
            <a:r>
              <a:rPr lang="en-US" altLang="en-US" sz="2000" dirty="0"/>
              <a:t>Temperature </a:t>
            </a:r>
          </a:p>
          <a:p>
            <a:pPr eaLnBrk="1" hangingPunct="1">
              <a:lnSpc>
                <a:spcPct val="90000"/>
              </a:lnSpc>
            </a:pPr>
            <a:endParaRPr lang="en-US" altLang="en-US" sz="1100" dirty="0"/>
          </a:p>
          <a:p>
            <a:pPr eaLnBrk="1" hangingPunct="1">
              <a:lnSpc>
                <a:spcPct val="90000"/>
              </a:lnSpc>
            </a:pPr>
            <a:endParaRPr lang="en-US" altLang="en-US" sz="1100" dirty="0"/>
          </a:p>
          <a:p>
            <a:pPr eaLnBrk="1" hangingPunct="1">
              <a:lnSpc>
                <a:spcPct val="90000"/>
              </a:lnSpc>
            </a:pPr>
            <a:endParaRPr lang="en-US" altLang="en-US" sz="1100" dirty="0"/>
          </a:p>
          <a:p>
            <a:pPr eaLnBrk="1" hangingPunct="1">
              <a:lnSpc>
                <a:spcPct val="90000"/>
              </a:lnSpc>
            </a:pPr>
            <a:endParaRPr lang="en-US" altLang="en-US" sz="1100"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food, dish, dirty, soup&#10;&#10;Description automatically generated">
            <a:extLst>
              <a:ext uri="{FF2B5EF4-FFF2-40B4-BE49-F238E27FC236}">
                <a16:creationId xmlns:a16="http://schemas.microsoft.com/office/drawing/2014/main" id="{77DF1F66-EA84-F382-0184-EC475BBA11D2}"/>
              </a:ext>
            </a:extLst>
          </p:cNvPr>
          <p:cNvPicPr>
            <a:picLocks noGrp="1" noChangeAspect="1"/>
          </p:cNvPicPr>
          <p:nvPr>
            <p:ph idx="1"/>
          </p:nvPr>
        </p:nvPicPr>
        <p:blipFill>
          <a:blip r:embed="rId2"/>
          <a:stretch>
            <a:fillRect/>
          </a:stretch>
        </p:blipFill>
        <p:spPr>
          <a:xfrm>
            <a:off x="-3822" y="-7257"/>
            <a:ext cx="12337983" cy="6934479"/>
          </a:xfrm>
        </p:spPr>
      </p:pic>
    </p:spTree>
    <p:extLst>
      <p:ext uri="{BB962C8B-B14F-4D97-AF65-F5344CB8AC3E}">
        <p14:creationId xmlns:p14="http://schemas.microsoft.com/office/powerpoint/2010/main" val="2153209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713" name="Rectangle 72712">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449C2-7190-47B1-B25D-FEEC5B34A330}"/>
              </a:ext>
            </a:extLst>
          </p:cNvPr>
          <p:cNvSpPr>
            <a:spLocks noGrp="1"/>
          </p:cNvSpPr>
          <p:nvPr>
            <p:ph type="title"/>
          </p:nvPr>
        </p:nvSpPr>
        <p:spPr>
          <a:xfrm>
            <a:off x="1046019" y="942108"/>
            <a:ext cx="3256550" cy="4969113"/>
          </a:xfrm>
        </p:spPr>
        <p:txBody>
          <a:bodyPr anchor="ctr">
            <a:normAutofit/>
          </a:bodyPr>
          <a:lstStyle/>
          <a:p>
            <a:pPr>
              <a:defRPr/>
            </a:pPr>
            <a:r>
              <a:rPr lang="en-US">
                <a:solidFill>
                  <a:schemeClr val="tx2">
                    <a:lumMod val="75000"/>
                  </a:schemeClr>
                </a:solidFill>
              </a:rPr>
              <a:t>BATH TIME</a:t>
            </a:r>
          </a:p>
        </p:txBody>
      </p:sp>
      <p:sp>
        <p:nvSpPr>
          <p:cNvPr id="72715" name="Rectangle 72714">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72717" name="Straight Connector 72716">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2719" name="Group 72718">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72720"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72721"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72722"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72723"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72724"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72725"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72726"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72727"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72728"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72729"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72730"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72731"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72707" name="Content Placeholder 2">
            <a:extLst>
              <a:ext uri="{FF2B5EF4-FFF2-40B4-BE49-F238E27FC236}">
                <a16:creationId xmlns:a16="http://schemas.microsoft.com/office/drawing/2014/main" id="{DBA98A93-0F0A-C987-CE16-F4684A1381AB}"/>
              </a:ext>
            </a:extLst>
          </p:cNvPr>
          <p:cNvSpPr>
            <a:spLocks noGrp="1"/>
          </p:cNvSpPr>
          <p:nvPr>
            <p:ph sz="quarter" idx="1"/>
          </p:nvPr>
        </p:nvSpPr>
        <p:spPr>
          <a:xfrm>
            <a:off x="5049062" y="245423"/>
            <a:ext cx="6455549" cy="6536656"/>
          </a:xfrm>
        </p:spPr>
        <p:txBody>
          <a:bodyPr anchor="ctr">
            <a:normAutofit/>
          </a:bodyPr>
          <a:lstStyle/>
          <a:p>
            <a:pPr eaLnBrk="1" hangingPunct="1"/>
            <a:r>
              <a:rPr lang="en-US" altLang="en-US" sz="2400" dirty="0">
                <a:solidFill>
                  <a:schemeClr val="tx2">
                    <a:lumMod val="75000"/>
                  </a:schemeClr>
                </a:solidFill>
              </a:rPr>
              <a:t>Identifying body parts</a:t>
            </a:r>
          </a:p>
          <a:p>
            <a:pPr eaLnBrk="1" hangingPunct="1"/>
            <a:r>
              <a:rPr lang="en-US" altLang="en-US" sz="2400" dirty="0">
                <a:solidFill>
                  <a:schemeClr val="tx2">
                    <a:lumMod val="75000"/>
                  </a:schemeClr>
                </a:solidFill>
              </a:rPr>
              <a:t>Location words (“the duck is behind you”)</a:t>
            </a:r>
          </a:p>
          <a:p>
            <a:pPr eaLnBrk="1" hangingPunct="1"/>
            <a:r>
              <a:rPr lang="en-US" altLang="en-US" sz="2400" dirty="0">
                <a:solidFill>
                  <a:schemeClr val="tx2">
                    <a:lumMod val="75000"/>
                  </a:schemeClr>
                </a:solidFill>
              </a:rPr>
              <a:t>Bathtub crayons</a:t>
            </a:r>
          </a:p>
          <a:p>
            <a:pPr eaLnBrk="1" hangingPunct="1"/>
            <a:r>
              <a:rPr lang="en-US" altLang="en-US" sz="2400" dirty="0">
                <a:solidFill>
                  <a:schemeClr val="tx2">
                    <a:lumMod val="75000"/>
                  </a:schemeClr>
                </a:solidFill>
              </a:rPr>
              <a:t>“Coloring” in soap</a:t>
            </a:r>
          </a:p>
          <a:p>
            <a:pPr eaLnBrk="1" hangingPunct="1"/>
            <a:r>
              <a:rPr lang="en-US" altLang="en-US" sz="2400" dirty="0">
                <a:solidFill>
                  <a:schemeClr val="tx2">
                    <a:lumMod val="75000"/>
                  </a:schemeClr>
                </a:solidFill>
              </a:rPr>
              <a:t>Stick on decals (letters/shapes)</a:t>
            </a:r>
          </a:p>
          <a:p>
            <a:pPr eaLnBrk="1" hangingPunct="1"/>
            <a:r>
              <a:rPr lang="en-US" altLang="en-US" sz="2400" dirty="0">
                <a:solidFill>
                  <a:schemeClr val="tx2">
                    <a:lumMod val="75000"/>
                  </a:schemeClr>
                </a:solidFill>
              </a:rPr>
              <a:t>Songs</a:t>
            </a:r>
          </a:p>
          <a:p>
            <a:pPr eaLnBrk="1" hangingPunct="1"/>
            <a:r>
              <a:rPr lang="en-US" altLang="en-US" sz="2400" dirty="0">
                <a:solidFill>
                  <a:schemeClr val="tx2">
                    <a:lumMod val="75000"/>
                  </a:schemeClr>
                </a:solidFill>
              </a:rPr>
              <a:t>Temperature</a:t>
            </a:r>
          </a:p>
          <a:p>
            <a:pPr eaLnBrk="1" hangingPunct="1"/>
            <a:r>
              <a:rPr lang="en-US" altLang="en-US" sz="2400" dirty="0">
                <a:solidFill>
                  <a:schemeClr val="tx2">
                    <a:lumMod val="75000"/>
                  </a:schemeClr>
                </a:solidFill>
              </a:rPr>
              <a:t>Counting fingers and toes</a:t>
            </a:r>
          </a:p>
          <a:p>
            <a:pPr eaLnBrk="1" hangingPunct="1"/>
            <a:r>
              <a:rPr lang="en-US" altLang="en-US" sz="2400" dirty="0">
                <a:solidFill>
                  <a:schemeClr val="tx2">
                    <a:lumMod val="75000"/>
                  </a:schemeClr>
                </a:solidFill>
              </a:rPr>
              <a:t>Books about bath time (homemade/story bags)</a:t>
            </a:r>
          </a:p>
          <a:p>
            <a:pPr eaLnBrk="1" hangingPunct="1"/>
            <a:endParaRPr lang="en-US" altLang="en-US">
              <a:solidFill>
                <a:schemeClr val="tx2">
                  <a:lumMod val="75000"/>
                </a:schemeClr>
              </a:solidFill>
            </a:endParaRPr>
          </a:p>
          <a:p>
            <a:pPr eaLnBrk="1" hangingPunct="1"/>
            <a:endParaRPr lang="en-US" altLang="en-US">
              <a:solidFill>
                <a:schemeClr val="tx2">
                  <a:lumMod val="75000"/>
                </a:schemeClr>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D17A6DEE-7CDB-F36D-FBB5-B2A9A42F2F15}"/>
              </a:ext>
            </a:extLst>
          </p:cNvPr>
          <p:cNvSpPr>
            <a:spLocks noGrp="1"/>
          </p:cNvSpPr>
          <p:nvPr>
            <p:ph idx="1"/>
          </p:nvPr>
        </p:nvSpPr>
        <p:spPr>
          <a:xfrm>
            <a:off x="1563625" y="2133600"/>
            <a:ext cx="3650278" cy="3759253"/>
          </a:xfrm>
        </p:spPr>
        <p:txBody>
          <a:bodyPr vert="horz" lIns="91440" tIns="45720" rIns="91440" bIns="45720" rtlCol="0" anchor="t">
            <a:normAutofit/>
          </a:bodyPr>
          <a:lstStyle/>
          <a:p>
            <a:pPr marL="0" indent="0">
              <a:buNone/>
            </a:pPr>
            <a:r>
              <a:rPr lang="en-US" sz="4400" dirty="0"/>
              <a:t>And yes ...ACME </a:t>
            </a:r>
          </a:p>
          <a:p>
            <a:pPr marL="0" indent="0">
              <a:buNone/>
            </a:pPr>
            <a:r>
              <a:rPr lang="en-US" sz="4400" dirty="0"/>
              <a:t>Corporation</a:t>
            </a:r>
          </a:p>
        </p:txBody>
      </p:sp>
      <p:pic>
        <p:nvPicPr>
          <p:cNvPr id="4" name="Picture 4">
            <a:extLst>
              <a:ext uri="{FF2B5EF4-FFF2-40B4-BE49-F238E27FC236}">
                <a16:creationId xmlns:a16="http://schemas.microsoft.com/office/drawing/2014/main" id="{0C45433A-DF0C-14B1-8926-39045E8E06B8}"/>
              </a:ext>
            </a:extLst>
          </p:cNvPr>
          <p:cNvPicPr>
            <a:picLocks noChangeAspect="1"/>
          </p:cNvPicPr>
          <p:nvPr/>
        </p:nvPicPr>
        <p:blipFill>
          <a:blip r:embed="rId2"/>
          <a:stretch>
            <a:fillRect/>
          </a:stretch>
        </p:blipFill>
        <p:spPr>
          <a:xfrm>
            <a:off x="6008354" y="640080"/>
            <a:ext cx="4175954" cy="5252773"/>
          </a:xfrm>
          <a:prstGeom prst="rect">
            <a:avLst/>
          </a:prstGeom>
        </p:spPr>
      </p:pic>
      <p:sp>
        <p:nvSpPr>
          <p:cNvPr id="1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247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737" name="Rectangle 73736">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D3B32-8393-4791-8041-F75AF55ADC91}"/>
              </a:ext>
            </a:extLst>
          </p:cNvPr>
          <p:cNvSpPr>
            <a:spLocks noGrp="1"/>
          </p:cNvSpPr>
          <p:nvPr>
            <p:ph type="title"/>
          </p:nvPr>
        </p:nvSpPr>
        <p:spPr>
          <a:xfrm>
            <a:off x="1433889" y="1059872"/>
            <a:ext cx="3012216" cy="4851349"/>
          </a:xfrm>
        </p:spPr>
        <p:txBody>
          <a:bodyPr>
            <a:normAutofit/>
          </a:bodyPr>
          <a:lstStyle/>
          <a:p>
            <a:pPr>
              <a:defRPr/>
            </a:pPr>
            <a:r>
              <a:rPr lang="en-US" dirty="0"/>
              <a:t>OUTDOOR PLAY</a:t>
            </a:r>
          </a:p>
        </p:txBody>
      </p:sp>
      <p:sp>
        <p:nvSpPr>
          <p:cNvPr id="73739"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59395" name="Content Placeholder 2">
            <a:extLst>
              <a:ext uri="{FF2B5EF4-FFF2-40B4-BE49-F238E27FC236}">
                <a16:creationId xmlns:a16="http://schemas.microsoft.com/office/drawing/2014/main" id="{23DDD5A1-72DD-4E28-844C-D555CC31ABFB}"/>
              </a:ext>
            </a:extLst>
          </p:cNvPr>
          <p:cNvSpPr>
            <a:spLocks noGrp="1"/>
          </p:cNvSpPr>
          <p:nvPr>
            <p:ph sz="quarter" idx="1"/>
          </p:nvPr>
        </p:nvSpPr>
        <p:spPr>
          <a:xfrm>
            <a:off x="5294882" y="276101"/>
            <a:ext cx="6224244" cy="5693178"/>
          </a:xfrm>
        </p:spPr>
        <p:txBody>
          <a:bodyPr vert="horz" lIns="91440" tIns="45720" rIns="91440" bIns="45720" rtlCol="0" anchor="t">
            <a:noAutofit/>
          </a:bodyPr>
          <a:lstStyle/>
          <a:p>
            <a:pPr marL="0" indent="0">
              <a:buNone/>
              <a:defRPr/>
            </a:pPr>
            <a:endParaRPr lang="en-US" altLang="en-US" dirty="0"/>
          </a:p>
          <a:p>
            <a:pPr eaLnBrk="1" hangingPunct="1">
              <a:defRPr/>
            </a:pPr>
            <a:r>
              <a:rPr lang="en-US" altLang="en-US" sz="2400" dirty="0"/>
              <a:t>Drawing activities in sandbox</a:t>
            </a:r>
          </a:p>
          <a:p>
            <a:pPr eaLnBrk="1" hangingPunct="1">
              <a:defRPr/>
            </a:pPr>
            <a:r>
              <a:rPr lang="en-US" altLang="en-US" sz="2400" dirty="0"/>
              <a:t>Sidewalk chalk</a:t>
            </a:r>
          </a:p>
          <a:p>
            <a:pPr eaLnBrk="1" hangingPunct="1">
              <a:defRPr/>
            </a:pPr>
            <a:r>
              <a:rPr lang="en-US" altLang="en-US" sz="2400" dirty="0"/>
              <a:t>Paintbrushes with water</a:t>
            </a:r>
          </a:p>
          <a:p>
            <a:pPr eaLnBrk="1" hangingPunct="1">
              <a:defRPr/>
            </a:pPr>
            <a:r>
              <a:rPr lang="en-US" altLang="en-US" sz="2400" dirty="0"/>
              <a:t>Homemade books from nature walk</a:t>
            </a:r>
          </a:p>
          <a:p>
            <a:pPr eaLnBrk="1" hangingPunct="1">
              <a:defRPr/>
            </a:pPr>
            <a:r>
              <a:rPr lang="en-US" altLang="en-US" sz="2400" dirty="0"/>
              <a:t>Movement (stroller, walking, push car) with location words; fast/slow; bumpy/soft (ECC-O&amp;M)</a:t>
            </a:r>
          </a:p>
          <a:p>
            <a:pPr eaLnBrk="1" hangingPunct="1">
              <a:defRPr/>
            </a:pPr>
            <a:r>
              <a:rPr lang="en-US" altLang="en-US" sz="2400" dirty="0"/>
              <a:t>Songs with movement (ring around the Rosie)</a:t>
            </a:r>
          </a:p>
          <a:p>
            <a:pPr eaLnBrk="1" hangingPunct="1">
              <a:defRPr/>
            </a:pPr>
            <a:r>
              <a:rPr lang="en-US" altLang="en-US" sz="2400" dirty="0"/>
              <a:t>Playground equipment (up/down)</a:t>
            </a:r>
          </a:p>
          <a:p>
            <a:pPr eaLnBrk="1" hangingPunct="1">
              <a:defRPr/>
            </a:pPr>
            <a:r>
              <a:rPr lang="en-US" altLang="en-US" sz="2400" dirty="0"/>
              <a:t>Listening and identifying environmental sounds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D0D7-7C92-496B-8C67-28CAA1C25D26}"/>
              </a:ext>
            </a:extLst>
          </p:cNvPr>
          <p:cNvSpPr>
            <a:spLocks noGrp="1"/>
          </p:cNvSpPr>
          <p:nvPr>
            <p:ph type="title"/>
          </p:nvPr>
        </p:nvSpPr>
        <p:spPr/>
        <p:txBody>
          <a:bodyPr/>
          <a:lstStyle/>
          <a:p>
            <a:pPr>
              <a:defRPr/>
            </a:pPr>
            <a:r>
              <a:rPr lang="en-US" dirty="0"/>
              <a:t>ON THE GO</a:t>
            </a:r>
          </a:p>
        </p:txBody>
      </p:sp>
      <p:sp>
        <p:nvSpPr>
          <p:cNvPr id="74755" name="Content Placeholder 2">
            <a:extLst>
              <a:ext uri="{FF2B5EF4-FFF2-40B4-BE49-F238E27FC236}">
                <a16:creationId xmlns:a16="http://schemas.microsoft.com/office/drawing/2014/main" id="{B5A9FEAC-5F20-6B59-B3DB-FD667F186A12}"/>
              </a:ext>
            </a:extLst>
          </p:cNvPr>
          <p:cNvSpPr>
            <a:spLocks noGrp="1"/>
          </p:cNvSpPr>
          <p:nvPr>
            <p:ph sz="quarter" idx="1"/>
          </p:nvPr>
        </p:nvSpPr>
        <p:spPr>
          <a:xfrm>
            <a:off x="1981200" y="1600201"/>
            <a:ext cx="7467600" cy="4873625"/>
          </a:xfrm>
        </p:spPr>
        <p:txBody>
          <a:bodyPr vert="horz" lIns="91440" tIns="45720" rIns="91440" bIns="45720" rtlCol="0" anchor="t">
            <a:normAutofit/>
          </a:bodyPr>
          <a:lstStyle/>
          <a:p>
            <a:pPr eaLnBrk="1" hangingPunct="1"/>
            <a:r>
              <a:rPr lang="en-US" altLang="en-US" sz="2400" dirty="0"/>
              <a:t>Singing songs </a:t>
            </a:r>
          </a:p>
          <a:p>
            <a:pPr eaLnBrk="1" hangingPunct="1"/>
            <a:r>
              <a:rPr lang="en-US" altLang="en-US" sz="2400" dirty="0"/>
              <a:t>Window markers</a:t>
            </a:r>
          </a:p>
          <a:p>
            <a:pPr eaLnBrk="1" hangingPunct="1"/>
            <a:r>
              <a:rPr lang="en-US" altLang="en-US" sz="2400" dirty="0"/>
              <a:t>Window clings (shapes, letters)</a:t>
            </a:r>
          </a:p>
          <a:p>
            <a:pPr eaLnBrk="1" hangingPunct="1"/>
            <a:r>
              <a:rPr lang="en-US" altLang="en-US" sz="2400" dirty="0"/>
              <a:t>Cookie sheet with magnets</a:t>
            </a:r>
          </a:p>
          <a:p>
            <a:pPr eaLnBrk="1" hangingPunct="1"/>
            <a:r>
              <a:rPr lang="en-US" altLang="en-US" sz="2400" dirty="0"/>
              <a:t>On the Go Literacy bucket</a:t>
            </a:r>
          </a:p>
          <a:p>
            <a:pPr eaLnBrk="1" hangingPunct="1"/>
            <a:r>
              <a:rPr lang="en-US" altLang="en-US" sz="2400" dirty="0"/>
              <a:t>Bib/shirt with links (real objects)</a:t>
            </a:r>
          </a:p>
          <a:p>
            <a:pPr eaLnBrk="1" hangingPunct="1"/>
            <a:endParaRPr lang="en-US" altLang="en-US" dirty="0"/>
          </a:p>
        </p:txBody>
      </p:sp>
      <p:sp>
        <p:nvSpPr>
          <p:cNvPr id="74756" name="Slide Number Placeholder 3">
            <a:extLst>
              <a:ext uri="{FF2B5EF4-FFF2-40B4-BE49-F238E27FC236}">
                <a16:creationId xmlns:a16="http://schemas.microsoft.com/office/drawing/2014/main" id="{9AE6D514-20F0-DEE6-87CF-E30C01EF1FB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22885F5F-2332-4147-8E25-8122AAB7C7EE}" type="slidenum">
              <a:rPr lang="en-US" altLang="en-US" sz="1400">
                <a:solidFill>
                  <a:srgbClr val="FFFFFF"/>
                </a:solidFill>
                <a:latin typeface="Arial" panose="020B0604020202020204" pitchFamily="34" charset="0"/>
              </a:rPr>
              <a:pPr>
                <a:spcBef>
                  <a:spcPct val="0"/>
                </a:spcBef>
                <a:buClrTx/>
                <a:buSzTx/>
                <a:buFontTx/>
                <a:buNone/>
              </a:pPr>
              <a:t>41</a:t>
            </a:fld>
            <a:endParaRPr lang="en-US" altLang="en-US" sz="1400">
              <a:solidFill>
                <a:srgbClr val="FFFFFF"/>
              </a:solidFill>
              <a:latin typeface="Arial" panose="020B0604020202020204" pitchFamily="34" charset="0"/>
            </a:endParaRPr>
          </a:p>
        </p:txBody>
      </p:sp>
      <p:pic>
        <p:nvPicPr>
          <p:cNvPr id="3" name="Content Placeholder 4">
            <a:extLst>
              <a:ext uri="{FF2B5EF4-FFF2-40B4-BE49-F238E27FC236}">
                <a16:creationId xmlns:a16="http://schemas.microsoft.com/office/drawing/2014/main" id="{5071684C-95F5-A509-C2BB-FEAD4570D516}"/>
              </a:ext>
            </a:extLst>
          </p:cNvPr>
          <p:cNvPicPr>
            <a:picLocks noChangeAspect="1"/>
          </p:cNvPicPr>
          <p:nvPr/>
        </p:nvPicPr>
        <p:blipFill>
          <a:blip r:embed="rId2"/>
          <a:stretch>
            <a:fillRect/>
          </a:stretch>
        </p:blipFill>
        <p:spPr>
          <a:xfrm>
            <a:off x="8332953" y="1244173"/>
            <a:ext cx="2744851" cy="4369654"/>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0AEA-621F-41E9-BBCC-518A6F6EDB13}"/>
              </a:ext>
            </a:extLst>
          </p:cNvPr>
          <p:cNvSpPr>
            <a:spLocks noGrp="1"/>
          </p:cNvSpPr>
          <p:nvPr>
            <p:ph type="title"/>
          </p:nvPr>
        </p:nvSpPr>
        <p:spPr>
          <a:xfrm>
            <a:off x="1687669" y="147337"/>
            <a:ext cx="4137059" cy="1280890"/>
          </a:xfrm>
        </p:spPr>
        <p:txBody>
          <a:bodyPr>
            <a:normAutofit/>
          </a:bodyPr>
          <a:lstStyle/>
          <a:p>
            <a:pPr>
              <a:defRPr/>
            </a:pPr>
            <a:r>
              <a:rPr lang="en-US" sz="3200" dirty="0"/>
              <a:t>COMMUNITY PLACES</a:t>
            </a:r>
          </a:p>
        </p:txBody>
      </p:sp>
      <p:sp>
        <p:nvSpPr>
          <p:cNvPr id="75779" name="Content Placeholder 2">
            <a:extLst>
              <a:ext uri="{FF2B5EF4-FFF2-40B4-BE49-F238E27FC236}">
                <a16:creationId xmlns:a16="http://schemas.microsoft.com/office/drawing/2014/main" id="{44E7FD5B-DECD-8DBA-809E-B22F263F4C43}"/>
              </a:ext>
            </a:extLst>
          </p:cNvPr>
          <p:cNvSpPr>
            <a:spLocks noGrp="1"/>
          </p:cNvSpPr>
          <p:nvPr>
            <p:ph sz="quarter" idx="1"/>
          </p:nvPr>
        </p:nvSpPr>
        <p:spPr>
          <a:xfrm>
            <a:off x="1683955" y="1271589"/>
            <a:ext cx="4931333" cy="5439074"/>
          </a:xfrm>
        </p:spPr>
        <p:txBody>
          <a:bodyPr>
            <a:normAutofit/>
          </a:bodyPr>
          <a:lstStyle/>
          <a:p>
            <a:pPr eaLnBrk="1" hangingPunct="1">
              <a:lnSpc>
                <a:spcPct val="90000"/>
              </a:lnSpc>
            </a:pPr>
            <a:r>
              <a:rPr lang="en-US" altLang="en-US" sz="2000" dirty="0">
                <a:solidFill>
                  <a:srgbClr val="000000"/>
                </a:solidFill>
              </a:rPr>
              <a:t>Grocery store: make a grocery “list” accessible by child; describing words for foods (hard/soft; squishy; fragrant; smooth/bumpy; same/different; big/little; heavy/light)</a:t>
            </a:r>
          </a:p>
          <a:p>
            <a:pPr eaLnBrk="1" hangingPunct="1">
              <a:lnSpc>
                <a:spcPct val="90000"/>
              </a:lnSpc>
            </a:pPr>
            <a:r>
              <a:rPr lang="en-US" altLang="en-US" sz="2000" dirty="0">
                <a:solidFill>
                  <a:srgbClr val="000000"/>
                </a:solidFill>
              </a:rPr>
              <a:t>Library: story time; exploring bookshelves; quiet reading; make library bag</a:t>
            </a:r>
          </a:p>
          <a:p>
            <a:pPr eaLnBrk="1" hangingPunct="1">
              <a:lnSpc>
                <a:spcPct val="90000"/>
              </a:lnSpc>
            </a:pPr>
            <a:r>
              <a:rPr lang="en-US" altLang="en-US" sz="2000" dirty="0">
                <a:solidFill>
                  <a:srgbClr val="000000"/>
                </a:solidFill>
              </a:rPr>
              <a:t>Restaurants: menu exploration (braille); identifying sounds and smells; books about eating out</a:t>
            </a:r>
          </a:p>
          <a:p>
            <a:pPr eaLnBrk="1" hangingPunct="1">
              <a:lnSpc>
                <a:spcPct val="90000"/>
              </a:lnSpc>
            </a:pPr>
            <a:r>
              <a:rPr lang="en-US" altLang="en-US" sz="2000" dirty="0">
                <a:solidFill>
                  <a:srgbClr val="000000"/>
                </a:solidFill>
              </a:rPr>
              <a:t>Laundry Mat: temperature; identification of sounds and smells;  in/out; sorting</a:t>
            </a:r>
          </a:p>
          <a:p>
            <a:pPr eaLnBrk="1" hangingPunct="1">
              <a:lnSpc>
                <a:spcPct val="90000"/>
              </a:lnSpc>
            </a:pPr>
            <a:r>
              <a:rPr lang="en-US" altLang="en-US" sz="2000" dirty="0">
                <a:solidFill>
                  <a:srgbClr val="000000"/>
                </a:solidFill>
              </a:rPr>
              <a:t>Opportunities for discussions around careers (ECC)</a:t>
            </a:r>
          </a:p>
          <a:p>
            <a:pPr eaLnBrk="1" hangingPunct="1">
              <a:lnSpc>
                <a:spcPct val="90000"/>
              </a:lnSpc>
            </a:pPr>
            <a:endParaRPr lang="en-US" altLang="en-US" sz="1400" dirty="0">
              <a:solidFill>
                <a:srgbClr val="000000"/>
              </a:solidFill>
            </a:endParaRPr>
          </a:p>
          <a:p>
            <a:pPr lvl="1" eaLnBrk="1" hangingPunct="1">
              <a:lnSpc>
                <a:spcPct val="90000"/>
              </a:lnSpc>
            </a:pPr>
            <a:endParaRPr lang="en-US" altLang="en-US" sz="1400" dirty="0">
              <a:solidFill>
                <a:srgbClr val="000000"/>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1BA5-7E3B-4372-A08C-C25543251FD2}"/>
              </a:ext>
            </a:extLst>
          </p:cNvPr>
          <p:cNvSpPr>
            <a:spLocks noGrp="1"/>
          </p:cNvSpPr>
          <p:nvPr>
            <p:ph type="title"/>
          </p:nvPr>
        </p:nvSpPr>
        <p:spPr/>
        <p:txBody>
          <a:bodyPr/>
          <a:lstStyle/>
          <a:p>
            <a:pPr>
              <a:defRPr/>
            </a:pPr>
            <a:r>
              <a:rPr lang="en-US" dirty="0"/>
              <a:t>BEDTIME</a:t>
            </a:r>
          </a:p>
        </p:txBody>
      </p:sp>
      <p:sp>
        <p:nvSpPr>
          <p:cNvPr id="76803" name="Content Placeholder 2">
            <a:extLst>
              <a:ext uri="{FF2B5EF4-FFF2-40B4-BE49-F238E27FC236}">
                <a16:creationId xmlns:a16="http://schemas.microsoft.com/office/drawing/2014/main" id="{81CD074D-72D0-7087-7947-9BB17033A8FE}"/>
              </a:ext>
            </a:extLst>
          </p:cNvPr>
          <p:cNvSpPr>
            <a:spLocks noGrp="1"/>
          </p:cNvSpPr>
          <p:nvPr>
            <p:ph sz="quarter" idx="1"/>
          </p:nvPr>
        </p:nvSpPr>
        <p:spPr>
          <a:xfrm>
            <a:off x="1981200" y="1600201"/>
            <a:ext cx="9288780" cy="4873625"/>
          </a:xfrm>
        </p:spPr>
        <p:txBody>
          <a:bodyPr/>
          <a:lstStyle/>
          <a:p>
            <a:pPr eaLnBrk="1" hangingPunct="1"/>
            <a:r>
              <a:rPr lang="en-US" altLang="en-US" sz="2400" dirty="0"/>
              <a:t>Basket of Objects (</a:t>
            </a:r>
            <a:r>
              <a:rPr lang="en-US" altLang="en-US" sz="2400" dirty="0" err="1"/>
              <a:t>Tanni</a:t>
            </a:r>
            <a:r>
              <a:rPr lang="en-US" altLang="en-US" sz="2400" dirty="0"/>
              <a:t> Anthony)</a:t>
            </a:r>
          </a:p>
          <a:p>
            <a:pPr eaLnBrk="1" hangingPunct="1"/>
            <a:r>
              <a:rPr lang="en-US" altLang="en-US" sz="2400" dirty="0"/>
              <a:t>Nighttime story books (repetition)</a:t>
            </a:r>
          </a:p>
          <a:p>
            <a:pPr eaLnBrk="1" hangingPunct="1"/>
            <a:r>
              <a:rPr lang="en-US" altLang="en-US" sz="2400" dirty="0"/>
              <a:t>Songs</a:t>
            </a:r>
          </a:p>
          <a:p>
            <a:pPr eaLnBrk="1" hangingPunct="1"/>
            <a:r>
              <a:rPr lang="en-US" altLang="en-US" sz="2400" dirty="0"/>
              <a:t>Homemade story book about bedtime routine/Sequencing (helps with anticipating what will happen next)</a:t>
            </a:r>
          </a:p>
          <a:p>
            <a:pPr eaLnBrk="1" hangingPunct="1"/>
            <a:r>
              <a:rPr lang="en-US" altLang="en-US" sz="2400" dirty="0"/>
              <a:t>Texture identification/vocabulary (soft blanket, plush stuffed animals, colors, warm, tired, sleepy, calm)</a:t>
            </a:r>
          </a:p>
          <a:p>
            <a:pPr eaLnBrk="1" hangingPunct="1"/>
            <a:endParaRPr lang="en-US" altLang="en-US" dirty="0"/>
          </a:p>
          <a:p>
            <a:pPr eaLnBrk="1" hangingPunct="1"/>
            <a:endParaRPr lang="en-US" altLang="en-US" dirty="0"/>
          </a:p>
        </p:txBody>
      </p:sp>
      <p:sp>
        <p:nvSpPr>
          <p:cNvPr id="76804" name="Slide Number Placeholder 3">
            <a:extLst>
              <a:ext uri="{FF2B5EF4-FFF2-40B4-BE49-F238E27FC236}">
                <a16:creationId xmlns:a16="http://schemas.microsoft.com/office/drawing/2014/main" id="{BFBD4906-46D0-E7C4-E63B-6C18B70FED9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25FC3540-5FC5-3D47-A56F-713835246F5D}" type="slidenum">
              <a:rPr lang="en-US" altLang="en-US" sz="1400">
                <a:solidFill>
                  <a:srgbClr val="FFFFFF"/>
                </a:solidFill>
                <a:latin typeface="Arial" panose="020B0604020202020204" pitchFamily="34" charset="0"/>
              </a:rPr>
              <a:pPr>
                <a:spcBef>
                  <a:spcPct val="0"/>
                </a:spcBef>
                <a:buClrTx/>
                <a:buSzTx/>
                <a:buFontTx/>
                <a:buNone/>
              </a:pPr>
              <a:t>43</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2FC3-0C21-4864-95AD-B34353CBBB9A}"/>
              </a:ext>
            </a:extLst>
          </p:cNvPr>
          <p:cNvSpPr>
            <a:spLocks noGrp="1"/>
          </p:cNvSpPr>
          <p:nvPr>
            <p:ph type="title"/>
          </p:nvPr>
        </p:nvSpPr>
        <p:spPr/>
        <p:txBody>
          <a:bodyPr/>
          <a:lstStyle/>
          <a:p>
            <a:pPr algn="ctr">
              <a:defRPr/>
            </a:pPr>
            <a:r>
              <a:rPr lang="en-US" dirty="0"/>
              <a:t>Zero to Three (2011)</a:t>
            </a:r>
          </a:p>
        </p:txBody>
      </p:sp>
      <p:sp>
        <p:nvSpPr>
          <p:cNvPr id="79875" name="Content Placeholder 2">
            <a:extLst>
              <a:ext uri="{FF2B5EF4-FFF2-40B4-BE49-F238E27FC236}">
                <a16:creationId xmlns:a16="http://schemas.microsoft.com/office/drawing/2014/main" id="{447EA0D5-7B64-A9F4-13AB-6635C73B7A93}"/>
              </a:ext>
            </a:extLst>
          </p:cNvPr>
          <p:cNvSpPr>
            <a:spLocks noGrp="1"/>
          </p:cNvSpPr>
          <p:nvPr>
            <p:ph sz="quarter" idx="1"/>
          </p:nvPr>
        </p:nvSpPr>
        <p:spPr>
          <a:xfrm>
            <a:off x="1981200" y="1600201"/>
            <a:ext cx="9523412" cy="4873625"/>
          </a:xfrm>
        </p:spPr>
        <p:txBody>
          <a:bodyPr>
            <a:normAutofit/>
          </a:bodyPr>
          <a:lstStyle/>
          <a:p>
            <a:r>
              <a:rPr lang="en-US" altLang="en-US" sz="2800" dirty="0"/>
              <a:t>“Given the importance of parent-child relationships in nurturing early development, family literacy is a key factor and influence in a child’s early literacy experiences….Additionally, when families share stories, songs, and books with their children, they not only model how their children develop literacy skills, but also give their children the message early on that learning to read and write is important.”</a:t>
            </a:r>
          </a:p>
        </p:txBody>
      </p:sp>
      <p:sp>
        <p:nvSpPr>
          <p:cNvPr id="79876" name="Slide Number Placeholder 3">
            <a:extLst>
              <a:ext uri="{FF2B5EF4-FFF2-40B4-BE49-F238E27FC236}">
                <a16:creationId xmlns:a16="http://schemas.microsoft.com/office/drawing/2014/main" id="{9A537B9F-FD57-F777-3DA8-3D8E38D50C5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13867FA4-0482-114F-8C65-567EA243F0AA}" type="slidenum">
              <a:rPr lang="en-US" altLang="en-US" sz="1400">
                <a:solidFill>
                  <a:srgbClr val="FFFFFF"/>
                </a:solidFill>
                <a:latin typeface="Arial" panose="020B0604020202020204" pitchFamily="34" charset="0"/>
              </a:rPr>
              <a:pPr>
                <a:spcBef>
                  <a:spcPct val="0"/>
                </a:spcBef>
                <a:buClrTx/>
                <a:buSzTx/>
                <a:buFontTx/>
                <a:buNone/>
              </a:pPr>
              <a:t>44</a:t>
            </a:fld>
            <a:endParaRPr lang="en-US" altLang="en-US" sz="1400">
              <a:solidFill>
                <a:srgbClr val="FFFFFF"/>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reeform 1">
            <a:extLst>
              <a:ext uri="{FF2B5EF4-FFF2-40B4-BE49-F238E27FC236}">
                <a16:creationId xmlns:a16="http://schemas.microsoft.com/office/drawing/2014/main" id="{A232F2A9-3487-9DFF-8BC2-44360C003D23}"/>
              </a:ext>
            </a:extLst>
          </p:cNvPr>
          <p:cNvSpPr>
            <a:spLocks/>
          </p:cNvSpPr>
          <p:nvPr/>
        </p:nvSpPr>
        <p:spPr bwMode="auto">
          <a:xfrm>
            <a:off x="8151813" y="6429375"/>
            <a:ext cx="285750" cy="20955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0 w 21600"/>
              <a:gd name="T23" fmla="*/ 2147483646 h 21600"/>
              <a:gd name="T24" fmla="*/ 0 w 21600"/>
              <a:gd name="T25" fmla="*/ 2147483646 h 21600"/>
              <a:gd name="T26" fmla="*/ 0 w 21600"/>
              <a:gd name="T27" fmla="*/ 2147483646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0" y="21600"/>
                </a:moveTo>
                <a:lnTo>
                  <a:pt x="3499" y="21600"/>
                </a:lnTo>
                <a:lnTo>
                  <a:pt x="9292" y="17673"/>
                </a:lnTo>
                <a:lnTo>
                  <a:pt x="14360" y="12764"/>
                </a:lnTo>
                <a:lnTo>
                  <a:pt x="18704" y="7855"/>
                </a:lnTo>
                <a:lnTo>
                  <a:pt x="21600" y="1964"/>
                </a:lnTo>
                <a:lnTo>
                  <a:pt x="20876" y="982"/>
                </a:lnTo>
                <a:lnTo>
                  <a:pt x="20152" y="0"/>
                </a:lnTo>
                <a:lnTo>
                  <a:pt x="16532" y="6873"/>
                </a:lnTo>
                <a:lnTo>
                  <a:pt x="12188" y="12764"/>
                </a:lnTo>
                <a:lnTo>
                  <a:pt x="6396" y="17673"/>
                </a:lnTo>
                <a:lnTo>
                  <a:pt x="0" y="21600"/>
                </a:lnTo>
                <a:close/>
                <a:moveTo>
                  <a:pt x="0" y="21600"/>
                </a:moveTo>
              </a:path>
            </a:pathLst>
          </a:custGeom>
          <a:gradFill rotWithShape="0">
            <a:gsLst>
              <a:gs pos="0">
                <a:srgbClr val="0088E4"/>
              </a:gs>
              <a:gs pos="100000">
                <a:srgbClr val="0077C8"/>
              </a:gs>
            </a:gsLst>
            <a:lin ang="18900000" scaled="1"/>
          </a:gra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en-US"/>
          </a:p>
        </p:txBody>
      </p:sp>
      <p:sp>
        <p:nvSpPr>
          <p:cNvPr id="34882" name="Text Box 66">
            <a:extLst>
              <a:ext uri="{FF2B5EF4-FFF2-40B4-BE49-F238E27FC236}">
                <a16:creationId xmlns:a16="http://schemas.microsoft.com/office/drawing/2014/main" id="{6DF7A46E-61EE-41C4-9282-739D62E22831}"/>
              </a:ext>
            </a:extLst>
          </p:cNvPr>
          <p:cNvSpPr txBox="1">
            <a:spLocks noChangeArrowheads="1"/>
          </p:cNvSpPr>
          <p:nvPr/>
        </p:nvSpPr>
        <p:spPr bwMode="auto">
          <a:xfrm>
            <a:off x="8986839" y="6416675"/>
            <a:ext cx="312737" cy="304800"/>
          </a:xfrm>
          <a:prstGeom prst="rect">
            <a:avLst/>
          </a:prstGeom>
          <a:noFill/>
          <a:ln>
            <a:noFill/>
          </a:ln>
          <a:effectLst/>
        </p:spPr>
        <p:txBody>
          <a:bodyPr wrap="none" anchor="b"/>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fld id="{9BD052B4-596F-1E49-9CFE-83F7E31D5CC1}" type="slidenum">
              <a:rPr lang="en-US" altLang="en-US" sz="1400">
                <a:effectLst>
                  <a:outerShdw blurRad="38100" dist="38100" dir="2700000" algn="tl">
                    <a:srgbClr val="C0C0C0"/>
                  </a:outerShdw>
                </a:effectLst>
                <a:latin typeface="Arial" panose="020B0604020202020204" pitchFamily="34" charset="0"/>
                <a:ea typeface="MS PGothic" panose="020B0600070205080204" pitchFamily="34" charset="-128"/>
              </a:rPr>
              <a:pPr algn="ctr" eaLnBrk="1" hangingPunct="1">
                <a:spcBef>
                  <a:spcPct val="0"/>
                </a:spcBef>
                <a:buClrTx/>
                <a:buSzTx/>
                <a:buFontTx/>
                <a:buNone/>
              </a:pPr>
              <a:t>45</a:t>
            </a:fld>
            <a:endParaRPr lang="en-US" altLang="en-US" sz="1400">
              <a:effectLst>
                <a:outerShdw blurRad="38100" dist="38100" dir="2700000" algn="tl">
                  <a:srgbClr val="C0C0C0"/>
                </a:outerShdw>
              </a:effectLst>
              <a:latin typeface="Arial" panose="020B0604020202020204" pitchFamily="34" charset="0"/>
              <a:ea typeface="MS PGothic" panose="020B0600070205080204" pitchFamily="34" charset="-128"/>
            </a:endParaRPr>
          </a:p>
        </p:txBody>
      </p:sp>
      <p:sp>
        <p:nvSpPr>
          <p:cNvPr id="81924" name="Rectangle 68">
            <a:extLst>
              <a:ext uri="{FF2B5EF4-FFF2-40B4-BE49-F238E27FC236}">
                <a16:creationId xmlns:a16="http://schemas.microsoft.com/office/drawing/2014/main" id="{A4EA1F8B-C770-6E8A-6231-CF30DF7248A9}"/>
              </a:ext>
            </a:extLst>
          </p:cNvPr>
          <p:cNvSpPr>
            <a:spLocks noGrp="1"/>
          </p:cNvSpPr>
          <p:nvPr>
            <p:ph sz="quarter" idx="1"/>
          </p:nvPr>
        </p:nvSpPr>
        <p:spPr>
          <a:xfrm>
            <a:off x="1981200" y="449263"/>
            <a:ext cx="8229600" cy="5676900"/>
          </a:xfrm>
        </p:spPr>
        <p:txBody>
          <a:bodyPr vert="horz" lIns="91440" tIns="45720" rIns="132080" bIns="45720" rtlCol="0">
            <a:normAutofit/>
          </a:bodyPr>
          <a:lstStyle/>
          <a:p>
            <a:pPr algn="ctr" eaLnBrk="1" hangingPunct="1">
              <a:buFont typeface="Wingdings" pitchFamily="2" charset="2"/>
              <a:buNone/>
            </a:pPr>
            <a:r>
              <a:rPr lang="en-US" altLang="en-US" sz="2400" dirty="0"/>
              <a:t>Early literacy means involving children in daily opportunities to explore their world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63A9-751E-409C-8DDF-A05AAB09AC92}"/>
              </a:ext>
            </a:extLst>
          </p:cNvPr>
          <p:cNvSpPr>
            <a:spLocks noGrp="1"/>
          </p:cNvSpPr>
          <p:nvPr>
            <p:ph type="title"/>
          </p:nvPr>
        </p:nvSpPr>
        <p:spPr/>
        <p:txBody>
          <a:bodyPr/>
          <a:lstStyle/>
          <a:p>
            <a:pPr>
              <a:defRPr/>
            </a:pPr>
            <a:r>
              <a:rPr lang="en-US" dirty="0"/>
              <a:t>RESOURCES</a:t>
            </a:r>
          </a:p>
        </p:txBody>
      </p:sp>
      <p:sp>
        <p:nvSpPr>
          <p:cNvPr id="84995" name="Content Placeholder 2">
            <a:extLst>
              <a:ext uri="{FF2B5EF4-FFF2-40B4-BE49-F238E27FC236}">
                <a16:creationId xmlns:a16="http://schemas.microsoft.com/office/drawing/2014/main" id="{4FEDD940-F06B-BD65-3ECF-3256C587523F}"/>
              </a:ext>
            </a:extLst>
          </p:cNvPr>
          <p:cNvSpPr>
            <a:spLocks noGrp="1"/>
          </p:cNvSpPr>
          <p:nvPr>
            <p:ph sz="quarter" idx="1"/>
          </p:nvPr>
        </p:nvSpPr>
        <p:spPr>
          <a:xfrm>
            <a:off x="1981200" y="1600201"/>
            <a:ext cx="7467600" cy="4873625"/>
          </a:xfrm>
        </p:spPr>
        <p:txBody>
          <a:bodyPr/>
          <a:lstStyle/>
          <a:p>
            <a:pPr eaLnBrk="1" hangingPunct="1"/>
            <a:r>
              <a:rPr lang="en-US" altLang="en-US">
                <a:solidFill>
                  <a:schemeClr val="accent2"/>
                </a:solidFill>
                <a:hlinkClick r:id="rId2"/>
              </a:rPr>
              <a:t>www.adifferentkindofvision.blogspot.com</a:t>
            </a:r>
            <a:endParaRPr lang="en-US" altLang="en-US">
              <a:solidFill>
                <a:schemeClr val="accent2"/>
              </a:solidFill>
            </a:endParaRPr>
          </a:p>
          <a:p>
            <a:pPr eaLnBrk="1" hangingPunct="1"/>
            <a:r>
              <a:rPr lang="en-US" altLang="en-US" u="sng"/>
              <a:t>http://tipsheetsofthemonthandmore.org/</a:t>
            </a:r>
          </a:p>
          <a:p>
            <a:pPr eaLnBrk="1" hangingPunct="1"/>
            <a:r>
              <a:rPr lang="en-US" altLang="en-US">
                <a:hlinkClick r:id="rId3"/>
              </a:rPr>
              <a:t>http://families.naeyc.org/article/12-thing-babies-learn-when-we-read-them</a:t>
            </a:r>
            <a:endParaRPr lang="en-US" altLang="en-US"/>
          </a:p>
          <a:p>
            <a:pPr eaLnBrk="1" hangingPunct="1"/>
            <a:r>
              <a:rPr lang="en-US" altLang="en-US">
                <a:hlinkClick r:id="rId4"/>
              </a:rPr>
              <a:t>http://www.nationaldb.org/literacy</a:t>
            </a:r>
            <a:endParaRPr lang="en-US" altLang="en-US"/>
          </a:p>
          <a:p>
            <a:pPr eaLnBrk="1" hangingPunct="1"/>
            <a:r>
              <a:rPr lang="en-US" altLang="en-US">
                <a:hlinkClick r:id="rId5"/>
              </a:rPr>
              <a:t>www.walearning.com</a:t>
            </a:r>
            <a:endParaRPr lang="en-US" altLang="en-US"/>
          </a:p>
          <a:p>
            <a:pPr eaLnBrk="1" hangingPunct="1"/>
            <a:r>
              <a:rPr lang="en-US" altLang="en-US">
                <a:hlinkClick r:id="rId6"/>
              </a:rPr>
              <a:t>www.tsbvi.edu/Education/activities.htm</a:t>
            </a:r>
            <a:endParaRPr lang="en-US" altLang="en-US"/>
          </a:p>
          <a:p>
            <a:pPr eaLnBrk="1" hangingPunct="1"/>
            <a:r>
              <a:rPr lang="en-US" altLang="en-US">
                <a:hlinkClick r:id="rId7"/>
              </a:rPr>
              <a:t>www.wonderbaby.org</a:t>
            </a:r>
            <a:endParaRPr lang="en-US" altLang="en-US"/>
          </a:p>
          <a:p>
            <a:pPr eaLnBrk="1" hangingPunct="1"/>
            <a:r>
              <a:rPr lang="en-US" altLang="en-US"/>
              <a:t>Braille and Your Baby or Toddler (Hadley)</a:t>
            </a:r>
          </a:p>
          <a:p>
            <a:pPr eaLnBrk="1" hangingPunct="1"/>
            <a:r>
              <a:rPr lang="en-US" altLang="en-US">
                <a:hlinkClick r:id="rId8"/>
              </a:rPr>
              <a:t>www.pathstoliteracy.org</a:t>
            </a:r>
            <a:r>
              <a:rPr lang="en-US" altLang="en-US"/>
              <a:t> </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84996" name="Slide Number Placeholder 3">
            <a:extLst>
              <a:ext uri="{FF2B5EF4-FFF2-40B4-BE49-F238E27FC236}">
                <a16:creationId xmlns:a16="http://schemas.microsoft.com/office/drawing/2014/main" id="{432338CA-2BD8-0057-D512-B5FC79E5EB1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E715BD84-806B-5B46-AC41-8064AB9AFC5F}" type="slidenum">
              <a:rPr lang="en-US" altLang="en-US" sz="1400">
                <a:solidFill>
                  <a:srgbClr val="FFFFFF"/>
                </a:solidFill>
                <a:latin typeface="Arial" panose="020B0604020202020204" pitchFamily="34" charset="0"/>
              </a:rPr>
              <a:pPr>
                <a:spcBef>
                  <a:spcPct val="0"/>
                </a:spcBef>
                <a:buClrTx/>
                <a:buSzTx/>
                <a:buFontTx/>
                <a:buNone/>
              </a:pPr>
              <a:t>46</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AC1C-9127-471E-9241-FC52B63B403D}"/>
              </a:ext>
            </a:extLst>
          </p:cNvPr>
          <p:cNvSpPr>
            <a:spLocks noGrp="1"/>
          </p:cNvSpPr>
          <p:nvPr>
            <p:ph type="title"/>
          </p:nvPr>
        </p:nvSpPr>
        <p:spPr>
          <a:xfrm>
            <a:off x="1469205" y="613094"/>
            <a:ext cx="8911687" cy="1280890"/>
          </a:xfrm>
        </p:spPr>
        <p:txBody>
          <a:bodyPr/>
          <a:lstStyle/>
          <a:p>
            <a:pPr algn="ctr">
              <a:defRPr/>
            </a:pPr>
            <a:r>
              <a:rPr lang="en-US" dirty="0"/>
              <a:t>YouTube references</a:t>
            </a:r>
          </a:p>
        </p:txBody>
      </p:sp>
      <p:sp>
        <p:nvSpPr>
          <p:cNvPr id="86019" name="Content Placeholder 2">
            <a:extLst>
              <a:ext uri="{FF2B5EF4-FFF2-40B4-BE49-F238E27FC236}">
                <a16:creationId xmlns:a16="http://schemas.microsoft.com/office/drawing/2014/main" id="{D86DFAA8-6B3B-2DC5-AAA5-1C1AB436B60A}"/>
              </a:ext>
            </a:extLst>
          </p:cNvPr>
          <p:cNvSpPr>
            <a:spLocks noGrp="1"/>
          </p:cNvSpPr>
          <p:nvPr>
            <p:ph sz="quarter" idx="1"/>
          </p:nvPr>
        </p:nvSpPr>
        <p:spPr>
          <a:xfrm>
            <a:off x="1981200" y="1600201"/>
            <a:ext cx="7467600" cy="4873625"/>
          </a:xfrm>
        </p:spPr>
        <p:txBody>
          <a:bodyPr/>
          <a:lstStyle/>
          <a:p>
            <a:r>
              <a:rPr lang="en-US" altLang="en-US" sz="2800" dirty="0"/>
              <a:t>“How to Read When You’re Blind:” Ray McCallum; TEDx Sydney</a:t>
            </a:r>
          </a:p>
          <a:p>
            <a:r>
              <a:rPr lang="en-US" altLang="en-US" sz="2800" dirty="0"/>
              <a:t>Zero to Three:  A Window to the World: Promoting Early Language and Literacy Development</a:t>
            </a:r>
          </a:p>
          <a:p>
            <a:pPr>
              <a:buFont typeface="Wingdings" pitchFamily="2" charset="2"/>
              <a:buNone/>
            </a:pPr>
            <a:endParaRPr lang="en-US" altLang="en-US" dirty="0"/>
          </a:p>
        </p:txBody>
      </p:sp>
      <p:sp>
        <p:nvSpPr>
          <p:cNvPr id="86020" name="Slide Number Placeholder 3">
            <a:extLst>
              <a:ext uri="{FF2B5EF4-FFF2-40B4-BE49-F238E27FC236}">
                <a16:creationId xmlns:a16="http://schemas.microsoft.com/office/drawing/2014/main" id="{D8693CFF-1FED-C77D-A740-E47B1D054546}"/>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E37515AE-B6DC-B84F-9F78-D7570B8D4C62}" type="slidenum">
              <a:rPr lang="en-US" altLang="en-US" sz="1400">
                <a:solidFill>
                  <a:srgbClr val="FFFFFF"/>
                </a:solidFill>
                <a:latin typeface="Arial" panose="020B0604020202020204" pitchFamily="34" charset="0"/>
              </a:rPr>
              <a:pPr>
                <a:spcBef>
                  <a:spcPct val="0"/>
                </a:spcBef>
                <a:buClrTx/>
                <a:buSzTx/>
                <a:buFontTx/>
                <a:buNone/>
              </a:pPr>
              <a:t>47</a:t>
            </a:fld>
            <a:endParaRPr lang="en-US" altLang="en-US" sz="1400">
              <a:solidFill>
                <a:srgbClr val="FFFFFF"/>
              </a:solidFill>
              <a:latin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246E7-77C6-99BC-D347-6879836FBE5D}"/>
              </a:ext>
            </a:extLst>
          </p:cNvPr>
          <p:cNvSpPr>
            <a:spLocks noGrp="1"/>
          </p:cNvSpPr>
          <p:nvPr>
            <p:ph idx="1"/>
          </p:nvPr>
        </p:nvSpPr>
        <p:spPr>
          <a:xfrm>
            <a:off x="293511" y="2133600"/>
            <a:ext cx="11211101" cy="3777622"/>
          </a:xfrm>
        </p:spPr>
        <p:txBody>
          <a:bodyPr>
            <a:normAutofit/>
          </a:bodyPr>
          <a:lstStyle/>
          <a:p>
            <a:r>
              <a:rPr lang="en-US" sz="4800" dirty="0">
                <a:hlinkClick r:id="rId2"/>
              </a:rPr>
              <a:t>Luannestordahl@nmsbvi.k12.nm.us</a:t>
            </a:r>
            <a:endParaRPr lang="en-US" sz="4800" dirty="0"/>
          </a:p>
          <a:p>
            <a:r>
              <a:rPr lang="en-US" sz="5400" dirty="0"/>
              <a:t>505-903-8022</a:t>
            </a:r>
          </a:p>
        </p:txBody>
      </p:sp>
    </p:spTree>
    <p:extLst>
      <p:ext uri="{BB962C8B-B14F-4D97-AF65-F5344CB8AC3E}">
        <p14:creationId xmlns:p14="http://schemas.microsoft.com/office/powerpoint/2010/main" val="409309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5F5D196E-5B08-E208-8A7E-9D9A59A2352D}"/>
              </a:ext>
            </a:extLst>
          </p:cNvPr>
          <p:cNvSpPr>
            <a:spLocks noGrp="1"/>
          </p:cNvSpPr>
          <p:nvPr>
            <p:ph sz="quarter" idx="1"/>
          </p:nvPr>
        </p:nvSpPr>
        <p:spPr>
          <a:xfrm>
            <a:off x="1981199" y="0"/>
            <a:ext cx="8314267" cy="6858000"/>
          </a:xfrm>
        </p:spPr>
        <p:txBody>
          <a:bodyPr vert="horz" lIns="91440" tIns="45720" rIns="91440" bIns="45720" rtlCol="0" anchor="t">
            <a:normAutofit/>
          </a:bodyPr>
          <a:lstStyle/>
          <a:p>
            <a:endParaRPr lang="en-US" altLang="en-US" dirty="0"/>
          </a:p>
          <a:p>
            <a:r>
              <a:rPr lang="en-US" altLang="en-US" sz="2400" dirty="0"/>
              <a:t>Early intervention providers are main source of referrals (including NICU)</a:t>
            </a:r>
          </a:p>
          <a:p>
            <a:r>
              <a:rPr lang="en-US" altLang="en-US" sz="2400" dirty="0"/>
              <a:t>Services are provided in the home and community</a:t>
            </a:r>
          </a:p>
          <a:p>
            <a:r>
              <a:rPr lang="en-US" altLang="en-US" sz="2400" dirty="0"/>
              <a:t>See children “at risk”</a:t>
            </a:r>
          </a:p>
          <a:p>
            <a:r>
              <a:rPr lang="en-US" altLang="en-US" sz="2400" dirty="0"/>
              <a:t>Often with children at time of diagnosis </a:t>
            </a:r>
          </a:p>
          <a:p>
            <a:r>
              <a:rPr lang="en-US" altLang="en-US" sz="2400" dirty="0"/>
              <a:t>Work closely with pediatric ophthalmologists</a:t>
            </a:r>
          </a:p>
          <a:p>
            <a:r>
              <a:rPr lang="en-US" altLang="en-US" sz="2400" dirty="0"/>
              <a:t>CVI most common diagnosis</a:t>
            </a:r>
          </a:p>
          <a:p>
            <a:r>
              <a:rPr lang="en-US" altLang="en-US" sz="2400" dirty="0"/>
              <a:t>Work as part of IFSP team/frequently co-treat with other therapists (do not have to be on IFSP to see)</a:t>
            </a:r>
          </a:p>
          <a:p>
            <a:r>
              <a:rPr lang="en-US" altLang="en-US" sz="2400" dirty="0"/>
              <a:t>Bill Medicaid for vision services</a:t>
            </a:r>
          </a:p>
        </p:txBody>
      </p:sp>
      <p:sp>
        <p:nvSpPr>
          <p:cNvPr id="14339" name="Slide Number Placeholder 3">
            <a:extLst>
              <a:ext uri="{FF2B5EF4-FFF2-40B4-BE49-F238E27FC236}">
                <a16:creationId xmlns:a16="http://schemas.microsoft.com/office/drawing/2014/main" id="{37EDB14A-3C7C-213D-5E92-E4DD54D0EC1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1556FEFA-B64C-214F-80C2-CCA1C16A37DC}" type="slidenum">
              <a:rPr lang="en-US" altLang="en-US" sz="1400">
                <a:solidFill>
                  <a:srgbClr val="FFFFFF"/>
                </a:solidFill>
                <a:latin typeface="Arial" panose="020B0604020202020204" pitchFamily="34" charset="0"/>
              </a:rPr>
              <a:pPr>
                <a:spcBef>
                  <a:spcPct val="0"/>
                </a:spcBef>
                <a:buClrTx/>
                <a:buSzTx/>
                <a:buFontTx/>
                <a:buNone/>
              </a:pPr>
              <a:t>5</a:t>
            </a:fld>
            <a:endParaRPr lang="en-US" altLang="en-US" sz="1400">
              <a:solidFill>
                <a:srgbClr val="FFFFFF"/>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12A44-6094-5A0B-AB10-39362DA527CF}"/>
              </a:ext>
            </a:extLst>
          </p:cNvPr>
          <p:cNvSpPr>
            <a:spLocks noGrp="1"/>
          </p:cNvSpPr>
          <p:nvPr>
            <p:ph type="title"/>
          </p:nvPr>
        </p:nvSpPr>
        <p:spPr>
          <a:xfrm>
            <a:off x="0" y="1035859"/>
            <a:ext cx="4741333" cy="3687761"/>
          </a:xfrm>
        </p:spPr>
        <p:txBody>
          <a:bodyPr>
            <a:noAutofit/>
          </a:bodyPr>
          <a:lstStyle/>
          <a:p>
            <a:pPr algn="ctr"/>
            <a:r>
              <a:rPr lang="en-US" sz="5400" dirty="0">
                <a:solidFill>
                  <a:srgbClr val="66415E"/>
                </a:solidFill>
              </a:rPr>
              <a:t>EARLY LITERACY:</a:t>
            </a:r>
            <a:br>
              <a:rPr lang="en-US" sz="5400" dirty="0">
                <a:solidFill>
                  <a:srgbClr val="66415E"/>
                </a:solidFill>
              </a:rPr>
            </a:br>
            <a:br>
              <a:rPr lang="en-US" sz="5400" dirty="0">
                <a:solidFill>
                  <a:srgbClr val="66415E"/>
                </a:solidFill>
              </a:rPr>
            </a:br>
            <a:r>
              <a:rPr lang="en-US" sz="2800" dirty="0">
                <a:solidFill>
                  <a:srgbClr val="66415E"/>
                </a:solidFill>
              </a:rPr>
              <a:t>What comes to your mind? </a:t>
            </a:r>
          </a:p>
        </p:txBody>
      </p:sp>
      <p:sp>
        <p:nvSpPr>
          <p:cNvPr id="13" name="Rectangle 12">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6415E"/>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0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C86462DB-8F86-41EF-97EC-BA34BA299480}"/>
              </a:ext>
            </a:extLst>
          </p:cNvPr>
          <p:cNvSpPr>
            <a:spLocks noGrp="1"/>
          </p:cNvSpPr>
          <p:nvPr>
            <p:ph type="title"/>
          </p:nvPr>
        </p:nvSpPr>
        <p:spPr>
          <a:xfrm>
            <a:off x="1981200" y="95250"/>
            <a:ext cx="8229600" cy="971550"/>
          </a:xfrm>
        </p:spPr>
        <p:txBody>
          <a:bodyPr/>
          <a:lstStyle/>
          <a:p>
            <a:pPr>
              <a:defRPr/>
            </a:pPr>
            <a:r>
              <a:rPr lang="en-US"/>
              <a:t>DEFINITION</a:t>
            </a:r>
          </a:p>
        </p:txBody>
      </p:sp>
      <p:sp>
        <p:nvSpPr>
          <p:cNvPr id="17411" name="Content Placeholder 2">
            <a:extLst>
              <a:ext uri="{FF2B5EF4-FFF2-40B4-BE49-F238E27FC236}">
                <a16:creationId xmlns:a16="http://schemas.microsoft.com/office/drawing/2014/main" id="{A3F256F3-04EC-C0B4-49ED-B58A80D96F3A}"/>
              </a:ext>
            </a:extLst>
          </p:cNvPr>
          <p:cNvSpPr>
            <a:spLocks noGrp="1"/>
          </p:cNvSpPr>
          <p:nvPr>
            <p:ph sz="quarter" idx="1"/>
          </p:nvPr>
        </p:nvSpPr>
        <p:spPr>
          <a:xfrm>
            <a:off x="1981200" y="1447800"/>
            <a:ext cx="8229600" cy="5410200"/>
          </a:xfrm>
        </p:spPr>
        <p:txBody>
          <a:bodyPr vert="horz" lIns="91440" tIns="45720" rIns="91440" bIns="45720" rtlCol="0" anchor="t">
            <a:normAutofit/>
          </a:bodyPr>
          <a:lstStyle/>
          <a:p>
            <a:r>
              <a:rPr lang="en-US" altLang="en-US" sz="2400" dirty="0"/>
              <a:t>Literacy is the understanding that symbols represent objects, events, concepts, people, and ideas.  It must be carefully taught to all children, but especially to children who are blind, deafblind or who have additional disabilities.</a:t>
            </a:r>
          </a:p>
          <a:p>
            <a:pPr eaLnBrk="1" hangingPunct="1"/>
            <a:endParaRPr lang="en-US" altLang="en-US" sz="2400" dirty="0"/>
          </a:p>
          <a:p>
            <a:pPr eaLnBrk="1" hangingPunct="1"/>
            <a:endParaRPr lang="en-US" altLang="en-US" sz="2400" dirty="0"/>
          </a:p>
          <a:p>
            <a:pPr>
              <a:buNone/>
            </a:pPr>
            <a:r>
              <a:rPr lang="en-US" altLang="en-US" sz="2400" dirty="0"/>
              <a:t>Majors, M. </a:t>
            </a:r>
            <a:r>
              <a:rPr lang="en-US" altLang="en-US" sz="2400" u="sng" dirty="0"/>
              <a:t>Accessing The Curriculum Frameworks Through English Language Arts; Literacy.</a:t>
            </a:r>
            <a:r>
              <a:rPr lang="en-US" altLang="en-US" sz="2400" dirty="0"/>
              <a:t> </a:t>
            </a:r>
          </a:p>
        </p:txBody>
      </p:sp>
      <p:sp>
        <p:nvSpPr>
          <p:cNvPr id="17412" name="Slide Number Placeholder 3">
            <a:extLst>
              <a:ext uri="{FF2B5EF4-FFF2-40B4-BE49-F238E27FC236}">
                <a16:creationId xmlns:a16="http://schemas.microsoft.com/office/drawing/2014/main" id="{BA13DEE7-A2E9-F7E7-06E6-ECE892653F0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itchFamily="2"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itchFamily="2"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itchFamily="2" charset="2"/>
              <a:buChar char=""/>
              <a:defRPr sz="1600">
                <a:solidFill>
                  <a:schemeClr val="tx1"/>
                </a:solidFill>
                <a:latin typeface="Century Schoolbook" panose="02040604050505020304" pitchFamily="18" charset="0"/>
              </a:defRPr>
            </a:lvl9pPr>
          </a:lstStyle>
          <a:p>
            <a:pPr>
              <a:spcBef>
                <a:spcPct val="0"/>
              </a:spcBef>
              <a:buClrTx/>
              <a:buSzTx/>
              <a:buFontTx/>
              <a:buNone/>
            </a:pPr>
            <a:fld id="{58327539-7D32-F442-BC01-63BB7AC01ADF}" type="slidenum">
              <a:rPr lang="en-US" altLang="en-US" sz="1400">
                <a:solidFill>
                  <a:srgbClr val="FFFFFF"/>
                </a:solidFill>
                <a:latin typeface="Arial" panose="020B0604020202020204" pitchFamily="34" charset="0"/>
              </a:rPr>
              <a:pPr>
                <a:spcBef>
                  <a:spcPct val="0"/>
                </a:spcBef>
                <a:buClrTx/>
                <a:buSzTx/>
                <a:buFontTx/>
                <a:buNone/>
              </a:pPr>
              <a:t>7</a:t>
            </a:fld>
            <a:endParaRPr lang="en-US" altLang="en-US" sz="1400">
              <a:solidFill>
                <a:srgbClr val="FFFFFF"/>
              </a:solidFill>
              <a:latin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466" name="Rectangle 19465">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468" name="Group 19467">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9469"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70"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471"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472"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473"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474"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475"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476"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477"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478"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479"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480"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9482" name="Group 19481">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9483"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9484"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9485"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9486"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9487"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9488"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9489"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9490"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491"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492"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493"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9494"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18" name="Title 1">
            <a:extLst>
              <a:ext uri="{FF2B5EF4-FFF2-40B4-BE49-F238E27FC236}">
                <a16:creationId xmlns:a16="http://schemas.microsoft.com/office/drawing/2014/main" id="{3CEEE8FC-6A5C-43EC-B6C9-F2DE6406E396}"/>
              </a:ext>
            </a:extLst>
          </p:cNvPr>
          <p:cNvSpPr>
            <a:spLocks noGrp="1"/>
          </p:cNvSpPr>
          <p:nvPr>
            <p:ph type="title"/>
          </p:nvPr>
        </p:nvSpPr>
        <p:spPr>
          <a:xfrm>
            <a:off x="6483096" y="624110"/>
            <a:ext cx="5021516" cy="1280890"/>
          </a:xfrm>
        </p:spPr>
        <p:txBody>
          <a:bodyPr>
            <a:normAutofit/>
          </a:bodyPr>
          <a:lstStyle/>
          <a:p>
            <a:pPr>
              <a:defRPr/>
            </a:pPr>
            <a:r>
              <a:rPr lang="en-US" dirty="0"/>
              <a:t>Literacy IS:</a:t>
            </a:r>
          </a:p>
        </p:txBody>
      </p:sp>
      <p:sp>
        <p:nvSpPr>
          <p:cNvPr id="19496" name="Rectangle 19495">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498"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9459" name="Content Placeholder 2">
            <a:extLst>
              <a:ext uri="{FF2B5EF4-FFF2-40B4-BE49-F238E27FC236}">
                <a16:creationId xmlns:a16="http://schemas.microsoft.com/office/drawing/2014/main" id="{E9947F2C-9DCA-672B-2AB8-75F6C483493D}"/>
              </a:ext>
            </a:extLst>
          </p:cNvPr>
          <p:cNvSpPr>
            <a:spLocks noGrp="1"/>
          </p:cNvSpPr>
          <p:nvPr>
            <p:ph sz="quarter" idx="1"/>
          </p:nvPr>
        </p:nvSpPr>
        <p:spPr>
          <a:xfrm>
            <a:off x="6459962" y="1538514"/>
            <a:ext cx="5066419" cy="3777622"/>
          </a:xfrm>
        </p:spPr>
        <p:txBody>
          <a:bodyPr vert="horz" lIns="91440" tIns="45720" rIns="91440" bIns="45720" rtlCol="0" anchor="t">
            <a:noAutofit/>
          </a:bodyPr>
          <a:lstStyle/>
          <a:p>
            <a:pPr eaLnBrk="1" hangingPunct="1">
              <a:lnSpc>
                <a:spcPct val="90000"/>
              </a:lnSpc>
            </a:pPr>
            <a:r>
              <a:rPr lang="en-US" altLang="en-US" sz="2400" dirty="0"/>
              <a:t>Communication</a:t>
            </a:r>
          </a:p>
          <a:p>
            <a:pPr eaLnBrk="1" hangingPunct="1">
              <a:lnSpc>
                <a:spcPct val="90000"/>
              </a:lnSpc>
            </a:pPr>
            <a:r>
              <a:rPr lang="en-US" altLang="en-US" sz="2400" dirty="0"/>
              <a:t>Concept development</a:t>
            </a:r>
          </a:p>
          <a:p>
            <a:pPr eaLnBrk="1" hangingPunct="1">
              <a:lnSpc>
                <a:spcPct val="90000"/>
              </a:lnSpc>
            </a:pPr>
            <a:r>
              <a:rPr lang="en-US" altLang="en-US" sz="2400" dirty="0"/>
              <a:t>Language</a:t>
            </a:r>
          </a:p>
          <a:p>
            <a:pPr eaLnBrk="1" hangingPunct="1">
              <a:lnSpc>
                <a:spcPct val="90000"/>
              </a:lnSpc>
            </a:pPr>
            <a:r>
              <a:rPr lang="en-US" altLang="en-US" sz="2400" dirty="0"/>
              <a:t>Listening</a:t>
            </a:r>
          </a:p>
          <a:p>
            <a:pPr eaLnBrk="1" hangingPunct="1">
              <a:lnSpc>
                <a:spcPct val="90000"/>
              </a:lnSpc>
            </a:pPr>
            <a:r>
              <a:rPr lang="en-US" altLang="en-US" sz="2400" dirty="0"/>
              <a:t>Relationships</a:t>
            </a:r>
          </a:p>
          <a:p>
            <a:pPr eaLnBrk="1" hangingPunct="1">
              <a:lnSpc>
                <a:spcPct val="90000"/>
              </a:lnSpc>
            </a:pPr>
            <a:r>
              <a:rPr lang="en-US" altLang="en-US" sz="2400" dirty="0"/>
              <a:t>Reading</a:t>
            </a:r>
          </a:p>
          <a:p>
            <a:pPr eaLnBrk="1" hangingPunct="1">
              <a:lnSpc>
                <a:spcPct val="90000"/>
              </a:lnSpc>
            </a:pPr>
            <a:r>
              <a:rPr lang="en-US" altLang="en-US" sz="2400" dirty="0"/>
              <a:t>Writing</a:t>
            </a:r>
          </a:p>
          <a:p>
            <a:pPr eaLnBrk="1" hangingPunct="1">
              <a:lnSpc>
                <a:spcPct val="90000"/>
              </a:lnSpc>
            </a:pPr>
            <a:r>
              <a:rPr lang="en-US" altLang="en-US" sz="2400" dirty="0"/>
              <a:t>Math concepts</a:t>
            </a:r>
          </a:p>
          <a:p>
            <a:pPr eaLnBrk="1" hangingPunct="1">
              <a:lnSpc>
                <a:spcPct val="90000"/>
              </a:lnSpc>
            </a:pPr>
            <a:r>
              <a:rPr lang="en-US" altLang="en-US" sz="2400" dirty="0"/>
              <a:t>Anticipation of events</a:t>
            </a:r>
          </a:p>
          <a:p>
            <a:pPr eaLnBrk="1" hangingPunct="1">
              <a:lnSpc>
                <a:spcPct val="90000"/>
              </a:lnSpc>
            </a:pPr>
            <a:r>
              <a:rPr lang="en-US" altLang="en-US" sz="2400" dirty="0"/>
              <a:t>Understanding of the world</a:t>
            </a:r>
          </a:p>
          <a:p>
            <a:pPr eaLnBrk="1" hangingPunct="1">
              <a:lnSpc>
                <a:spcPct val="90000"/>
              </a:lnSpc>
            </a:pPr>
            <a:r>
              <a:rPr lang="en-US" altLang="en-US" sz="2400" dirty="0"/>
              <a:t>Our experience with the world</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331E8E50-EDB7-0650-19A2-6BD4C21DEFF9}"/>
              </a:ext>
            </a:extLst>
          </p:cNvPr>
          <p:cNvSpPr>
            <a:spLocks noGrp="1"/>
          </p:cNvSpPr>
          <p:nvPr>
            <p:ph sz="quarter" idx="1"/>
          </p:nvPr>
        </p:nvSpPr>
        <p:spPr>
          <a:xfrm>
            <a:off x="1981200" y="381000"/>
            <a:ext cx="8229600" cy="6477000"/>
          </a:xfrm>
        </p:spPr>
        <p:txBody>
          <a:bodyPr vert="horz" lIns="91440" tIns="45720" rIns="91440" bIns="45720" rtlCol="0" anchor="t">
            <a:normAutofit/>
          </a:bodyPr>
          <a:lstStyle/>
          <a:p>
            <a:pPr algn="ctr" eaLnBrk="1" hangingPunct="1">
              <a:buFont typeface="Wingdings" pitchFamily="2" charset="2"/>
              <a:buNone/>
            </a:pPr>
            <a:endParaRPr lang="en-US" altLang="en-US" dirty="0"/>
          </a:p>
          <a:p>
            <a:pPr algn="ctr" eaLnBrk="1" hangingPunct="1">
              <a:buFont typeface="Wingdings" pitchFamily="2" charset="2"/>
              <a:buNone/>
            </a:pPr>
            <a:r>
              <a:rPr lang="en-US" altLang="en-US" sz="3200" dirty="0"/>
              <a:t>Literacy is a system of communication, the ability to listen </a:t>
            </a:r>
            <a:r>
              <a:rPr lang="en-US" altLang="en-US" sz="3200" i="1" dirty="0"/>
              <a:t>and</a:t>
            </a:r>
            <a:r>
              <a:rPr lang="en-US" altLang="en-US" sz="3200" dirty="0"/>
              <a:t> to be heard</a:t>
            </a:r>
          </a:p>
        </p:txBody>
      </p:sp>
    </p:spTree>
  </p:cSld>
  <p:clrMapOvr>
    <a:masterClrMapping/>
  </p:clrMapOvr>
  <p:transition>
    <p:split orient="vert" dir="in"/>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3501</TotalTime>
  <Words>2179</Words>
  <Application>Microsoft Macintosh PowerPoint</Application>
  <PresentationFormat>Widescreen</PresentationFormat>
  <Paragraphs>268</Paragraphs>
  <Slides>48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Century Gothic</vt:lpstr>
      <vt:lpstr>Wingdings</vt:lpstr>
      <vt:lpstr>Wingdings 3</vt:lpstr>
      <vt:lpstr>Wisp</vt:lpstr>
      <vt:lpstr>PowerPoint Presentation</vt:lpstr>
      <vt:lpstr>NEW MEXICO </vt:lpstr>
      <vt:lpstr>PowerPoint Presentation</vt:lpstr>
      <vt:lpstr>PowerPoint Presentation</vt:lpstr>
      <vt:lpstr>PowerPoint Presentation</vt:lpstr>
      <vt:lpstr>EARLY LITERACY:  What comes to your mind? </vt:lpstr>
      <vt:lpstr>DEFINITION</vt:lpstr>
      <vt:lpstr>Literacy IS:</vt:lpstr>
      <vt:lpstr>PowerPoint Presentation</vt:lpstr>
      <vt:lpstr>Literacy begins at birth; it doesn’t wait until a child reads her first word or until she opens her first book</vt:lpstr>
      <vt:lpstr>ZERO TO THREE A Window to the World: Early Language and Literacy Development (2011)</vt:lpstr>
      <vt:lpstr>SENSORY EXPLORATION</vt:lpstr>
      <vt:lpstr>GROSS MOTOR SKILLS</vt:lpstr>
      <vt:lpstr>FINE MOTOR SKILLS</vt:lpstr>
      <vt:lpstr>PowerPoint Presentation</vt:lpstr>
      <vt:lpstr>PowerPoint Presentation</vt:lpstr>
      <vt:lpstr>CRUCIAL LITERACY CONCEPTS  (Expanded Core Curriculum)</vt:lpstr>
      <vt:lpstr>PowerPoint Presentation</vt:lpstr>
      <vt:lpstr>PowerPoint Presentation</vt:lpstr>
      <vt:lpstr>PowerPoint Presentation</vt:lpstr>
      <vt:lpstr>READ ALOUD </vt:lpstr>
      <vt:lpstr>PowerPoint Presentation</vt:lpstr>
      <vt:lpstr>PowerPoint Presentation</vt:lpstr>
      <vt:lpstr>READING</vt:lpstr>
      <vt:lpstr>WRITTEN LANGUAGE</vt:lpstr>
      <vt:lpstr>WRITING ACTIVITIES</vt:lpstr>
      <vt:lpstr>PowerPoint Presentation</vt:lpstr>
      <vt:lpstr>ACTIVE LEARNING THROUGH ACCESS!!!</vt:lpstr>
      <vt:lpstr>PowerPoint Presentation</vt:lpstr>
      <vt:lpstr>PowerPoint Presentation</vt:lpstr>
      <vt:lpstr>PowerPoint Presentation</vt:lpstr>
      <vt:lpstr>PowerPoint Presentation</vt:lpstr>
      <vt:lpstr>PowerPoint Presentation</vt:lpstr>
      <vt:lpstr>From Passive to Active</vt:lpstr>
      <vt:lpstr>USE WHAT’S AVAILABLE AND INTERESTING TO THE CHILD!  Follow their lead and expand on their natural desire to play and explore!</vt:lpstr>
      <vt:lpstr>EVERYDAY ROUTINES</vt:lpstr>
      <vt:lpstr>MEALTIME</vt:lpstr>
      <vt:lpstr>PowerPoint Presentation</vt:lpstr>
      <vt:lpstr>BATH TIME</vt:lpstr>
      <vt:lpstr>OUTDOOR PLAY</vt:lpstr>
      <vt:lpstr>ON THE GO</vt:lpstr>
      <vt:lpstr>COMMUNITY PLACES</vt:lpstr>
      <vt:lpstr>BEDTIME</vt:lpstr>
      <vt:lpstr>Zero to Three (2011)</vt:lpstr>
      <vt:lpstr>PowerPoint Presentation</vt:lpstr>
      <vt:lpstr>RESOURCES</vt:lpstr>
      <vt:lpstr>YouTube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Luanne Stordahl</dc:creator>
  <cp:lastModifiedBy>Luanne Stordahl</cp:lastModifiedBy>
  <cp:revision>464</cp:revision>
  <dcterms:created xsi:type="dcterms:W3CDTF">2022-06-04T17:58:55Z</dcterms:created>
  <dcterms:modified xsi:type="dcterms:W3CDTF">2023-06-13T04:49:48Z</dcterms:modified>
</cp:coreProperties>
</file>